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7" r:id="rId2"/>
    <p:sldId id="454" r:id="rId3"/>
    <p:sldId id="357" r:id="rId4"/>
    <p:sldId id="453" r:id="rId5"/>
    <p:sldId id="448" r:id="rId6"/>
    <p:sldId id="394" r:id="rId7"/>
    <p:sldId id="452" r:id="rId8"/>
    <p:sldId id="411" r:id="rId9"/>
    <p:sldId id="395" r:id="rId10"/>
    <p:sldId id="45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C635-3837-4798-9498-F85204842F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27CA3B-C84B-45CC-A2B9-0BE4A7CB3B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074404-3AA2-45AD-B839-C9C2652567D2}"/>
              </a:ext>
            </a:extLst>
          </p:cNvPr>
          <p:cNvSpPr>
            <a:spLocks noGrp="1"/>
          </p:cNvSpPr>
          <p:nvPr>
            <p:ph type="dt" sz="half" idx="10"/>
          </p:nvPr>
        </p:nvSpPr>
        <p:spPr/>
        <p:txBody>
          <a:bodyPr/>
          <a:lstStyle/>
          <a:p>
            <a:fld id="{5527D380-23E0-4391-949A-8C5A9A7A039E}" type="datetimeFigureOut">
              <a:rPr lang="en-US" smtClean="0"/>
              <a:t>9/13/2020</a:t>
            </a:fld>
            <a:endParaRPr lang="en-US"/>
          </a:p>
        </p:txBody>
      </p:sp>
      <p:sp>
        <p:nvSpPr>
          <p:cNvPr id="5" name="Footer Placeholder 4">
            <a:extLst>
              <a:ext uri="{FF2B5EF4-FFF2-40B4-BE49-F238E27FC236}">
                <a16:creationId xmlns:a16="http://schemas.microsoft.com/office/drawing/2014/main" id="{77E36F12-7994-4B8A-B1D1-66A991DF6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96DB2-1B5F-4C51-8D65-43329C32495B}"/>
              </a:ext>
            </a:extLst>
          </p:cNvPr>
          <p:cNvSpPr>
            <a:spLocks noGrp="1"/>
          </p:cNvSpPr>
          <p:nvPr>
            <p:ph type="sldNum" sz="quarter" idx="12"/>
          </p:nvPr>
        </p:nvSpPr>
        <p:spPr/>
        <p:txBody>
          <a:bodyPr/>
          <a:lstStyle/>
          <a:p>
            <a:fld id="{3CBBB828-0949-4A2D-933B-63D41294FD77}" type="slidenum">
              <a:rPr lang="en-US" smtClean="0"/>
              <a:t>‹#›</a:t>
            </a:fld>
            <a:endParaRPr lang="en-US"/>
          </a:p>
        </p:txBody>
      </p:sp>
    </p:spTree>
    <p:extLst>
      <p:ext uri="{BB962C8B-B14F-4D97-AF65-F5344CB8AC3E}">
        <p14:creationId xmlns:p14="http://schemas.microsoft.com/office/powerpoint/2010/main" val="6236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00D-D01C-4CB3-A313-6CB00941CB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DF6C2D-98F7-4905-94C3-BE897BBF6C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DAFC8-B622-44E2-B4AE-487085B784DC}"/>
              </a:ext>
            </a:extLst>
          </p:cNvPr>
          <p:cNvSpPr>
            <a:spLocks noGrp="1"/>
          </p:cNvSpPr>
          <p:nvPr>
            <p:ph type="dt" sz="half" idx="10"/>
          </p:nvPr>
        </p:nvSpPr>
        <p:spPr/>
        <p:txBody>
          <a:bodyPr/>
          <a:lstStyle/>
          <a:p>
            <a:fld id="{5527D380-23E0-4391-949A-8C5A9A7A039E}" type="datetimeFigureOut">
              <a:rPr lang="en-US" smtClean="0"/>
              <a:t>9/13/2020</a:t>
            </a:fld>
            <a:endParaRPr lang="en-US"/>
          </a:p>
        </p:txBody>
      </p:sp>
      <p:sp>
        <p:nvSpPr>
          <p:cNvPr id="5" name="Footer Placeholder 4">
            <a:extLst>
              <a:ext uri="{FF2B5EF4-FFF2-40B4-BE49-F238E27FC236}">
                <a16:creationId xmlns:a16="http://schemas.microsoft.com/office/drawing/2014/main" id="{9F183A97-7F16-479F-8F87-306D082E2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E4BB5-7B4E-4CD5-B64C-8B5B65A83178}"/>
              </a:ext>
            </a:extLst>
          </p:cNvPr>
          <p:cNvSpPr>
            <a:spLocks noGrp="1"/>
          </p:cNvSpPr>
          <p:nvPr>
            <p:ph type="sldNum" sz="quarter" idx="12"/>
          </p:nvPr>
        </p:nvSpPr>
        <p:spPr/>
        <p:txBody>
          <a:bodyPr/>
          <a:lstStyle/>
          <a:p>
            <a:fld id="{3CBBB828-0949-4A2D-933B-63D41294FD77}" type="slidenum">
              <a:rPr lang="en-US" smtClean="0"/>
              <a:t>‹#›</a:t>
            </a:fld>
            <a:endParaRPr lang="en-US"/>
          </a:p>
        </p:txBody>
      </p:sp>
    </p:spTree>
    <p:extLst>
      <p:ext uri="{BB962C8B-B14F-4D97-AF65-F5344CB8AC3E}">
        <p14:creationId xmlns:p14="http://schemas.microsoft.com/office/powerpoint/2010/main" val="53363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9CA812-09D9-4E0F-81D8-D98BA25BF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F949F1-6B27-41B7-AE8F-F6522EFEFA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72321-276D-4210-B819-A52CA90EA540}"/>
              </a:ext>
            </a:extLst>
          </p:cNvPr>
          <p:cNvSpPr>
            <a:spLocks noGrp="1"/>
          </p:cNvSpPr>
          <p:nvPr>
            <p:ph type="dt" sz="half" idx="10"/>
          </p:nvPr>
        </p:nvSpPr>
        <p:spPr/>
        <p:txBody>
          <a:bodyPr/>
          <a:lstStyle/>
          <a:p>
            <a:fld id="{5527D380-23E0-4391-949A-8C5A9A7A039E}" type="datetimeFigureOut">
              <a:rPr lang="en-US" smtClean="0"/>
              <a:t>9/13/2020</a:t>
            </a:fld>
            <a:endParaRPr lang="en-US"/>
          </a:p>
        </p:txBody>
      </p:sp>
      <p:sp>
        <p:nvSpPr>
          <p:cNvPr id="5" name="Footer Placeholder 4">
            <a:extLst>
              <a:ext uri="{FF2B5EF4-FFF2-40B4-BE49-F238E27FC236}">
                <a16:creationId xmlns:a16="http://schemas.microsoft.com/office/drawing/2014/main" id="{5A379A45-09AA-4170-BA48-CAD7122B0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BCB73-55A3-43C4-A7FA-303B901A72D7}"/>
              </a:ext>
            </a:extLst>
          </p:cNvPr>
          <p:cNvSpPr>
            <a:spLocks noGrp="1"/>
          </p:cNvSpPr>
          <p:nvPr>
            <p:ph type="sldNum" sz="quarter" idx="12"/>
          </p:nvPr>
        </p:nvSpPr>
        <p:spPr/>
        <p:txBody>
          <a:bodyPr/>
          <a:lstStyle/>
          <a:p>
            <a:fld id="{3CBBB828-0949-4A2D-933B-63D41294FD77}" type="slidenum">
              <a:rPr lang="en-US" smtClean="0"/>
              <a:t>‹#›</a:t>
            </a:fld>
            <a:endParaRPr lang="en-US"/>
          </a:p>
        </p:txBody>
      </p:sp>
    </p:spTree>
    <p:extLst>
      <p:ext uri="{BB962C8B-B14F-4D97-AF65-F5344CB8AC3E}">
        <p14:creationId xmlns:p14="http://schemas.microsoft.com/office/powerpoint/2010/main" val="119175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BE06-59A9-4120-9D86-A9D9971DEC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A3B3F4-DEA8-4982-A918-0C992100FC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54A26-46DD-4B22-8086-8200200EEF19}"/>
              </a:ext>
            </a:extLst>
          </p:cNvPr>
          <p:cNvSpPr>
            <a:spLocks noGrp="1"/>
          </p:cNvSpPr>
          <p:nvPr>
            <p:ph type="dt" sz="half" idx="10"/>
          </p:nvPr>
        </p:nvSpPr>
        <p:spPr/>
        <p:txBody>
          <a:bodyPr/>
          <a:lstStyle/>
          <a:p>
            <a:fld id="{5527D380-23E0-4391-949A-8C5A9A7A039E}" type="datetimeFigureOut">
              <a:rPr lang="en-US" smtClean="0"/>
              <a:t>9/13/2020</a:t>
            </a:fld>
            <a:endParaRPr lang="en-US"/>
          </a:p>
        </p:txBody>
      </p:sp>
      <p:sp>
        <p:nvSpPr>
          <p:cNvPr id="5" name="Footer Placeholder 4">
            <a:extLst>
              <a:ext uri="{FF2B5EF4-FFF2-40B4-BE49-F238E27FC236}">
                <a16:creationId xmlns:a16="http://schemas.microsoft.com/office/drawing/2014/main" id="{38CA10C1-F414-4249-B62C-D52040127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32C57-A411-443C-9DB3-1E156C69E10C}"/>
              </a:ext>
            </a:extLst>
          </p:cNvPr>
          <p:cNvSpPr>
            <a:spLocks noGrp="1"/>
          </p:cNvSpPr>
          <p:nvPr>
            <p:ph type="sldNum" sz="quarter" idx="12"/>
          </p:nvPr>
        </p:nvSpPr>
        <p:spPr/>
        <p:txBody>
          <a:bodyPr/>
          <a:lstStyle/>
          <a:p>
            <a:fld id="{3CBBB828-0949-4A2D-933B-63D41294FD77}" type="slidenum">
              <a:rPr lang="en-US" smtClean="0"/>
              <a:t>‹#›</a:t>
            </a:fld>
            <a:endParaRPr lang="en-US"/>
          </a:p>
        </p:txBody>
      </p:sp>
    </p:spTree>
    <p:extLst>
      <p:ext uri="{BB962C8B-B14F-4D97-AF65-F5344CB8AC3E}">
        <p14:creationId xmlns:p14="http://schemas.microsoft.com/office/powerpoint/2010/main" val="324188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84927-D1FF-4B80-B253-01EC4BCD0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00CC6B-E5A4-4C1B-B182-04FC79C39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8ABD79-54D0-4B2C-AEDF-788657CAD55C}"/>
              </a:ext>
            </a:extLst>
          </p:cNvPr>
          <p:cNvSpPr>
            <a:spLocks noGrp="1"/>
          </p:cNvSpPr>
          <p:nvPr>
            <p:ph type="dt" sz="half" idx="10"/>
          </p:nvPr>
        </p:nvSpPr>
        <p:spPr/>
        <p:txBody>
          <a:bodyPr/>
          <a:lstStyle/>
          <a:p>
            <a:fld id="{5527D380-23E0-4391-949A-8C5A9A7A039E}" type="datetimeFigureOut">
              <a:rPr lang="en-US" smtClean="0"/>
              <a:t>9/13/2020</a:t>
            </a:fld>
            <a:endParaRPr lang="en-US"/>
          </a:p>
        </p:txBody>
      </p:sp>
      <p:sp>
        <p:nvSpPr>
          <p:cNvPr id="5" name="Footer Placeholder 4">
            <a:extLst>
              <a:ext uri="{FF2B5EF4-FFF2-40B4-BE49-F238E27FC236}">
                <a16:creationId xmlns:a16="http://schemas.microsoft.com/office/drawing/2014/main" id="{C225023E-5043-4E3A-952C-E5E36ACDF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6D986-87DF-4D9F-BAE1-50E79A3F724F}"/>
              </a:ext>
            </a:extLst>
          </p:cNvPr>
          <p:cNvSpPr>
            <a:spLocks noGrp="1"/>
          </p:cNvSpPr>
          <p:nvPr>
            <p:ph type="sldNum" sz="quarter" idx="12"/>
          </p:nvPr>
        </p:nvSpPr>
        <p:spPr/>
        <p:txBody>
          <a:bodyPr/>
          <a:lstStyle/>
          <a:p>
            <a:fld id="{3CBBB828-0949-4A2D-933B-63D41294FD77}" type="slidenum">
              <a:rPr lang="en-US" smtClean="0"/>
              <a:t>‹#›</a:t>
            </a:fld>
            <a:endParaRPr lang="en-US"/>
          </a:p>
        </p:txBody>
      </p:sp>
    </p:spTree>
    <p:extLst>
      <p:ext uri="{BB962C8B-B14F-4D97-AF65-F5344CB8AC3E}">
        <p14:creationId xmlns:p14="http://schemas.microsoft.com/office/powerpoint/2010/main" val="17620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549C-97CC-4256-8960-21E86A7A1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F4CDD5-5554-4EEF-AA2E-ACDDE4DE2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FE121B-F512-4384-BD35-0DCE8119FD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DA2D48-D838-447C-A502-E8743EC64B5E}"/>
              </a:ext>
            </a:extLst>
          </p:cNvPr>
          <p:cNvSpPr>
            <a:spLocks noGrp="1"/>
          </p:cNvSpPr>
          <p:nvPr>
            <p:ph type="dt" sz="half" idx="10"/>
          </p:nvPr>
        </p:nvSpPr>
        <p:spPr/>
        <p:txBody>
          <a:bodyPr/>
          <a:lstStyle/>
          <a:p>
            <a:fld id="{5527D380-23E0-4391-949A-8C5A9A7A039E}" type="datetimeFigureOut">
              <a:rPr lang="en-US" smtClean="0"/>
              <a:t>9/13/2020</a:t>
            </a:fld>
            <a:endParaRPr lang="en-US"/>
          </a:p>
        </p:txBody>
      </p:sp>
      <p:sp>
        <p:nvSpPr>
          <p:cNvPr id="6" name="Footer Placeholder 5">
            <a:extLst>
              <a:ext uri="{FF2B5EF4-FFF2-40B4-BE49-F238E27FC236}">
                <a16:creationId xmlns:a16="http://schemas.microsoft.com/office/drawing/2014/main" id="{66A56F9E-C899-4A08-B359-AF2592F0A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69AEA-A414-4ED7-9673-16DBDDB154A4}"/>
              </a:ext>
            </a:extLst>
          </p:cNvPr>
          <p:cNvSpPr>
            <a:spLocks noGrp="1"/>
          </p:cNvSpPr>
          <p:nvPr>
            <p:ph type="sldNum" sz="quarter" idx="12"/>
          </p:nvPr>
        </p:nvSpPr>
        <p:spPr/>
        <p:txBody>
          <a:bodyPr/>
          <a:lstStyle/>
          <a:p>
            <a:fld id="{3CBBB828-0949-4A2D-933B-63D41294FD77}" type="slidenum">
              <a:rPr lang="en-US" smtClean="0"/>
              <a:t>‹#›</a:t>
            </a:fld>
            <a:endParaRPr lang="en-US"/>
          </a:p>
        </p:txBody>
      </p:sp>
    </p:spTree>
    <p:extLst>
      <p:ext uri="{BB962C8B-B14F-4D97-AF65-F5344CB8AC3E}">
        <p14:creationId xmlns:p14="http://schemas.microsoft.com/office/powerpoint/2010/main" val="406011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536D-7B8C-463C-A212-4DEED336D2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2B8F9-3AF2-4FAC-BAB0-AAB84E65C5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A94707-B9C8-4B5F-A6BB-5AD9FC2815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3986DA-D4BF-4651-B54B-E266EC356E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45F055-8F6B-441A-AFD9-6843C5CBAA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139093-67D7-401C-9828-547CAE24CF21}"/>
              </a:ext>
            </a:extLst>
          </p:cNvPr>
          <p:cNvSpPr>
            <a:spLocks noGrp="1"/>
          </p:cNvSpPr>
          <p:nvPr>
            <p:ph type="dt" sz="half" idx="10"/>
          </p:nvPr>
        </p:nvSpPr>
        <p:spPr/>
        <p:txBody>
          <a:bodyPr/>
          <a:lstStyle/>
          <a:p>
            <a:fld id="{5527D380-23E0-4391-949A-8C5A9A7A039E}" type="datetimeFigureOut">
              <a:rPr lang="en-US" smtClean="0"/>
              <a:t>9/13/2020</a:t>
            </a:fld>
            <a:endParaRPr lang="en-US"/>
          </a:p>
        </p:txBody>
      </p:sp>
      <p:sp>
        <p:nvSpPr>
          <p:cNvPr id="8" name="Footer Placeholder 7">
            <a:extLst>
              <a:ext uri="{FF2B5EF4-FFF2-40B4-BE49-F238E27FC236}">
                <a16:creationId xmlns:a16="http://schemas.microsoft.com/office/drawing/2014/main" id="{E14EE156-F6FE-40BA-A0AD-A2F453FC9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D66368-B7E5-4B16-9789-C3874BD8C66F}"/>
              </a:ext>
            </a:extLst>
          </p:cNvPr>
          <p:cNvSpPr>
            <a:spLocks noGrp="1"/>
          </p:cNvSpPr>
          <p:nvPr>
            <p:ph type="sldNum" sz="quarter" idx="12"/>
          </p:nvPr>
        </p:nvSpPr>
        <p:spPr/>
        <p:txBody>
          <a:bodyPr/>
          <a:lstStyle/>
          <a:p>
            <a:fld id="{3CBBB828-0949-4A2D-933B-63D41294FD77}" type="slidenum">
              <a:rPr lang="en-US" smtClean="0"/>
              <a:t>‹#›</a:t>
            </a:fld>
            <a:endParaRPr lang="en-US"/>
          </a:p>
        </p:txBody>
      </p:sp>
    </p:spTree>
    <p:extLst>
      <p:ext uri="{BB962C8B-B14F-4D97-AF65-F5344CB8AC3E}">
        <p14:creationId xmlns:p14="http://schemas.microsoft.com/office/powerpoint/2010/main" val="318379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FC69-B2A9-4CDA-8294-5276EDD9B0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E44B13-BFDF-4164-9023-0BD5868AA182}"/>
              </a:ext>
            </a:extLst>
          </p:cNvPr>
          <p:cNvSpPr>
            <a:spLocks noGrp="1"/>
          </p:cNvSpPr>
          <p:nvPr>
            <p:ph type="dt" sz="half" idx="10"/>
          </p:nvPr>
        </p:nvSpPr>
        <p:spPr/>
        <p:txBody>
          <a:bodyPr/>
          <a:lstStyle/>
          <a:p>
            <a:fld id="{5527D380-23E0-4391-949A-8C5A9A7A039E}" type="datetimeFigureOut">
              <a:rPr lang="en-US" smtClean="0"/>
              <a:t>9/13/2020</a:t>
            </a:fld>
            <a:endParaRPr lang="en-US"/>
          </a:p>
        </p:txBody>
      </p:sp>
      <p:sp>
        <p:nvSpPr>
          <p:cNvPr id="4" name="Footer Placeholder 3">
            <a:extLst>
              <a:ext uri="{FF2B5EF4-FFF2-40B4-BE49-F238E27FC236}">
                <a16:creationId xmlns:a16="http://schemas.microsoft.com/office/drawing/2014/main" id="{990D2FBA-A98D-4AC7-97D5-E53B7BD11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929A9C-293F-4849-8081-D4972F42DBEA}"/>
              </a:ext>
            </a:extLst>
          </p:cNvPr>
          <p:cNvSpPr>
            <a:spLocks noGrp="1"/>
          </p:cNvSpPr>
          <p:nvPr>
            <p:ph type="sldNum" sz="quarter" idx="12"/>
          </p:nvPr>
        </p:nvSpPr>
        <p:spPr/>
        <p:txBody>
          <a:bodyPr/>
          <a:lstStyle/>
          <a:p>
            <a:fld id="{3CBBB828-0949-4A2D-933B-63D41294FD77}" type="slidenum">
              <a:rPr lang="en-US" smtClean="0"/>
              <a:t>‹#›</a:t>
            </a:fld>
            <a:endParaRPr lang="en-US"/>
          </a:p>
        </p:txBody>
      </p:sp>
    </p:spTree>
    <p:extLst>
      <p:ext uri="{BB962C8B-B14F-4D97-AF65-F5344CB8AC3E}">
        <p14:creationId xmlns:p14="http://schemas.microsoft.com/office/powerpoint/2010/main" val="235358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3BE77-98AC-45D5-B908-C088B7CA6631}"/>
              </a:ext>
            </a:extLst>
          </p:cNvPr>
          <p:cNvSpPr>
            <a:spLocks noGrp="1"/>
          </p:cNvSpPr>
          <p:nvPr>
            <p:ph type="dt" sz="half" idx="10"/>
          </p:nvPr>
        </p:nvSpPr>
        <p:spPr/>
        <p:txBody>
          <a:bodyPr/>
          <a:lstStyle/>
          <a:p>
            <a:fld id="{5527D380-23E0-4391-949A-8C5A9A7A039E}" type="datetimeFigureOut">
              <a:rPr lang="en-US" smtClean="0"/>
              <a:t>9/13/2020</a:t>
            </a:fld>
            <a:endParaRPr lang="en-US"/>
          </a:p>
        </p:txBody>
      </p:sp>
      <p:sp>
        <p:nvSpPr>
          <p:cNvPr id="3" name="Footer Placeholder 2">
            <a:extLst>
              <a:ext uri="{FF2B5EF4-FFF2-40B4-BE49-F238E27FC236}">
                <a16:creationId xmlns:a16="http://schemas.microsoft.com/office/drawing/2014/main" id="{80BC316F-CFC1-426F-8C01-59B68716A5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0C4AFC-AC07-4966-9C25-2A90F30E2568}"/>
              </a:ext>
            </a:extLst>
          </p:cNvPr>
          <p:cNvSpPr>
            <a:spLocks noGrp="1"/>
          </p:cNvSpPr>
          <p:nvPr>
            <p:ph type="sldNum" sz="quarter" idx="12"/>
          </p:nvPr>
        </p:nvSpPr>
        <p:spPr/>
        <p:txBody>
          <a:bodyPr/>
          <a:lstStyle/>
          <a:p>
            <a:fld id="{3CBBB828-0949-4A2D-933B-63D41294FD77}" type="slidenum">
              <a:rPr lang="en-US" smtClean="0"/>
              <a:t>‹#›</a:t>
            </a:fld>
            <a:endParaRPr lang="en-US"/>
          </a:p>
        </p:txBody>
      </p:sp>
    </p:spTree>
    <p:extLst>
      <p:ext uri="{BB962C8B-B14F-4D97-AF65-F5344CB8AC3E}">
        <p14:creationId xmlns:p14="http://schemas.microsoft.com/office/powerpoint/2010/main" val="249041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802F-AAAF-428C-A818-12F1E14FE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1463FE-4CB7-40CA-AFBF-D8772C6CF0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263632-71D9-41CE-9727-0E5975379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0641F-FFF3-49D1-A0C6-33CCE59F41B2}"/>
              </a:ext>
            </a:extLst>
          </p:cNvPr>
          <p:cNvSpPr>
            <a:spLocks noGrp="1"/>
          </p:cNvSpPr>
          <p:nvPr>
            <p:ph type="dt" sz="half" idx="10"/>
          </p:nvPr>
        </p:nvSpPr>
        <p:spPr/>
        <p:txBody>
          <a:bodyPr/>
          <a:lstStyle/>
          <a:p>
            <a:fld id="{5527D380-23E0-4391-949A-8C5A9A7A039E}" type="datetimeFigureOut">
              <a:rPr lang="en-US" smtClean="0"/>
              <a:t>9/13/2020</a:t>
            </a:fld>
            <a:endParaRPr lang="en-US"/>
          </a:p>
        </p:txBody>
      </p:sp>
      <p:sp>
        <p:nvSpPr>
          <p:cNvPr id="6" name="Footer Placeholder 5">
            <a:extLst>
              <a:ext uri="{FF2B5EF4-FFF2-40B4-BE49-F238E27FC236}">
                <a16:creationId xmlns:a16="http://schemas.microsoft.com/office/drawing/2014/main" id="{CEC3C4FF-326F-4790-A62D-E5A8E5782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42EF8-5EB7-42A5-A73A-FCF1287D3AAF}"/>
              </a:ext>
            </a:extLst>
          </p:cNvPr>
          <p:cNvSpPr>
            <a:spLocks noGrp="1"/>
          </p:cNvSpPr>
          <p:nvPr>
            <p:ph type="sldNum" sz="quarter" idx="12"/>
          </p:nvPr>
        </p:nvSpPr>
        <p:spPr/>
        <p:txBody>
          <a:bodyPr/>
          <a:lstStyle/>
          <a:p>
            <a:fld id="{3CBBB828-0949-4A2D-933B-63D41294FD77}" type="slidenum">
              <a:rPr lang="en-US" smtClean="0"/>
              <a:t>‹#›</a:t>
            </a:fld>
            <a:endParaRPr lang="en-US"/>
          </a:p>
        </p:txBody>
      </p:sp>
    </p:spTree>
    <p:extLst>
      <p:ext uri="{BB962C8B-B14F-4D97-AF65-F5344CB8AC3E}">
        <p14:creationId xmlns:p14="http://schemas.microsoft.com/office/powerpoint/2010/main" val="353764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64FC-DF9A-47FF-A0D9-F66F7A6E26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F08667-86F8-40C2-8D77-382EBFF70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5760D1-BD54-46CA-B2C0-09209FE4B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22036-57FD-47C6-B590-3A023DA6049F}"/>
              </a:ext>
            </a:extLst>
          </p:cNvPr>
          <p:cNvSpPr>
            <a:spLocks noGrp="1"/>
          </p:cNvSpPr>
          <p:nvPr>
            <p:ph type="dt" sz="half" idx="10"/>
          </p:nvPr>
        </p:nvSpPr>
        <p:spPr/>
        <p:txBody>
          <a:bodyPr/>
          <a:lstStyle/>
          <a:p>
            <a:fld id="{5527D380-23E0-4391-949A-8C5A9A7A039E}" type="datetimeFigureOut">
              <a:rPr lang="en-US" smtClean="0"/>
              <a:t>9/13/2020</a:t>
            </a:fld>
            <a:endParaRPr lang="en-US"/>
          </a:p>
        </p:txBody>
      </p:sp>
      <p:sp>
        <p:nvSpPr>
          <p:cNvPr id="6" name="Footer Placeholder 5">
            <a:extLst>
              <a:ext uri="{FF2B5EF4-FFF2-40B4-BE49-F238E27FC236}">
                <a16:creationId xmlns:a16="http://schemas.microsoft.com/office/drawing/2014/main" id="{712DF77E-9718-4142-BAF4-B32545952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56078-CEEB-4C08-AB49-F77A8242882F}"/>
              </a:ext>
            </a:extLst>
          </p:cNvPr>
          <p:cNvSpPr>
            <a:spLocks noGrp="1"/>
          </p:cNvSpPr>
          <p:nvPr>
            <p:ph type="sldNum" sz="quarter" idx="12"/>
          </p:nvPr>
        </p:nvSpPr>
        <p:spPr/>
        <p:txBody>
          <a:bodyPr/>
          <a:lstStyle/>
          <a:p>
            <a:fld id="{3CBBB828-0949-4A2D-933B-63D41294FD77}" type="slidenum">
              <a:rPr lang="en-US" smtClean="0"/>
              <a:t>‹#›</a:t>
            </a:fld>
            <a:endParaRPr lang="en-US"/>
          </a:p>
        </p:txBody>
      </p:sp>
    </p:spTree>
    <p:extLst>
      <p:ext uri="{BB962C8B-B14F-4D97-AF65-F5344CB8AC3E}">
        <p14:creationId xmlns:p14="http://schemas.microsoft.com/office/powerpoint/2010/main" val="405155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EA4AD-1033-4828-B93A-A50ED8C7D5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91141C-460C-45CD-9DA2-A10CAE345A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93BD4-C4D8-40CB-A19B-C6672D8F1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7D380-23E0-4391-949A-8C5A9A7A039E}" type="datetimeFigureOut">
              <a:rPr lang="en-US" smtClean="0"/>
              <a:t>9/13/2020</a:t>
            </a:fld>
            <a:endParaRPr lang="en-US"/>
          </a:p>
        </p:txBody>
      </p:sp>
      <p:sp>
        <p:nvSpPr>
          <p:cNvPr id="5" name="Footer Placeholder 4">
            <a:extLst>
              <a:ext uri="{FF2B5EF4-FFF2-40B4-BE49-F238E27FC236}">
                <a16:creationId xmlns:a16="http://schemas.microsoft.com/office/drawing/2014/main" id="{27625CDC-4FD4-4AA5-9B03-99B56C6EE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3A899A-4D2F-4D9A-83CD-266EDC932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BB828-0949-4A2D-933B-63D41294FD77}" type="slidenum">
              <a:rPr lang="en-US" smtClean="0"/>
              <a:t>‹#›</a:t>
            </a:fld>
            <a:endParaRPr lang="en-US"/>
          </a:p>
        </p:txBody>
      </p:sp>
    </p:spTree>
    <p:extLst>
      <p:ext uri="{BB962C8B-B14F-4D97-AF65-F5344CB8AC3E}">
        <p14:creationId xmlns:p14="http://schemas.microsoft.com/office/powerpoint/2010/main" val="360331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3848987" y="3075057"/>
            <a:ext cx="57522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Capstone Submission 3</a:t>
            </a:r>
          </a:p>
        </p:txBody>
      </p:sp>
    </p:spTree>
    <p:extLst>
      <p:ext uri="{BB962C8B-B14F-4D97-AF65-F5344CB8AC3E}">
        <p14:creationId xmlns:p14="http://schemas.microsoft.com/office/powerpoint/2010/main" val="2189428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1CDC85-CC2E-4C44-AD75-52F00B36BB20}"/>
              </a:ext>
            </a:extLst>
          </p:cNvPr>
          <p:cNvPicPr>
            <a:picLocks noChangeAspect="1"/>
          </p:cNvPicPr>
          <p:nvPr/>
        </p:nvPicPr>
        <p:blipFill>
          <a:blip r:embed="rId2"/>
          <a:stretch>
            <a:fillRect/>
          </a:stretch>
        </p:blipFill>
        <p:spPr>
          <a:xfrm>
            <a:off x="6487455" y="260059"/>
            <a:ext cx="4913946" cy="2738254"/>
          </a:xfrm>
          <a:prstGeom prst="rect">
            <a:avLst/>
          </a:prstGeom>
        </p:spPr>
      </p:pic>
      <p:sp>
        <p:nvSpPr>
          <p:cNvPr id="24" name="Rectangle 23">
            <a:extLst>
              <a:ext uri="{FF2B5EF4-FFF2-40B4-BE49-F238E27FC236}">
                <a16:creationId xmlns:a16="http://schemas.microsoft.com/office/drawing/2014/main" id="{DC09C9E8-7BF3-46D0-AC75-E0448454D407}"/>
              </a:ext>
            </a:extLst>
          </p:cNvPr>
          <p:cNvSpPr/>
          <p:nvPr/>
        </p:nvSpPr>
        <p:spPr>
          <a:xfrm>
            <a:off x="427839" y="562062"/>
            <a:ext cx="947955" cy="855677"/>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1346F56C-01FE-425E-949D-2EA0E5DDA83C}"/>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Conclusion</a:t>
            </a:r>
          </a:p>
        </p:txBody>
      </p:sp>
      <p:grpSp>
        <p:nvGrpSpPr>
          <p:cNvPr id="15" name="Group 14">
            <a:extLst>
              <a:ext uri="{FF2B5EF4-FFF2-40B4-BE49-F238E27FC236}">
                <a16:creationId xmlns:a16="http://schemas.microsoft.com/office/drawing/2014/main" id="{38A06C39-638E-460F-B10B-CEB4EE48D35D}"/>
              </a:ext>
            </a:extLst>
          </p:cNvPr>
          <p:cNvGrpSpPr/>
          <p:nvPr/>
        </p:nvGrpSpPr>
        <p:grpSpPr>
          <a:xfrm>
            <a:off x="1059047" y="1514890"/>
            <a:ext cx="4762761" cy="2806693"/>
            <a:chOff x="874231" y="1649234"/>
            <a:chExt cx="4762761" cy="2806693"/>
          </a:xfrm>
        </p:grpSpPr>
        <p:sp>
          <p:nvSpPr>
            <p:cNvPr id="11" name="TextBox 10">
              <a:extLst>
                <a:ext uri="{FF2B5EF4-FFF2-40B4-BE49-F238E27FC236}">
                  <a16:creationId xmlns:a16="http://schemas.microsoft.com/office/drawing/2014/main" id="{E6DA54B0-68D7-4DB2-9EF9-BCCFA5E4BAB8}"/>
                </a:ext>
              </a:extLst>
            </p:cNvPr>
            <p:cNvSpPr txBox="1"/>
            <p:nvPr/>
          </p:nvSpPr>
          <p:spPr>
            <a:xfrm>
              <a:off x="901816" y="1649234"/>
              <a:ext cx="4735176"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most important variable in determining default is whether a person missed a premium or not</a:t>
              </a:r>
            </a:p>
          </p:txBody>
        </p:sp>
        <p:sp>
          <p:nvSpPr>
            <p:cNvPr id="3" name="TextBox 2">
              <a:extLst>
                <a:ext uri="{FF2B5EF4-FFF2-40B4-BE49-F238E27FC236}">
                  <a16:creationId xmlns:a16="http://schemas.microsoft.com/office/drawing/2014/main" id="{83BB1FA7-B868-4F31-B023-848C84C32512}"/>
                </a:ext>
              </a:extLst>
            </p:cNvPr>
            <p:cNvSpPr txBox="1"/>
            <p:nvPr/>
          </p:nvSpPr>
          <p:spPr>
            <a:xfrm>
              <a:off x="874231" y="2147603"/>
              <a:ext cx="4735176"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Clients have  been tiered into three groups based on their probability of default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The risk bands are high, medium and low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If an individual has missed a payment and their risk level is high or medium the business should intervene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If the person has a higher percentage of their premium paid by credit or cash (higher than 50%) then the business should keep an eye on the clients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 name="Picture 3">
            <a:extLst>
              <a:ext uri="{FF2B5EF4-FFF2-40B4-BE49-F238E27FC236}">
                <a16:creationId xmlns:a16="http://schemas.microsoft.com/office/drawing/2014/main" id="{E9C9FF7D-B7B1-448E-B99A-A9C182D2E2EF}"/>
              </a:ext>
            </a:extLst>
          </p:cNvPr>
          <p:cNvPicPr>
            <a:picLocks noChangeAspect="1"/>
          </p:cNvPicPr>
          <p:nvPr/>
        </p:nvPicPr>
        <p:blipFill>
          <a:blip r:embed="rId3"/>
          <a:stretch>
            <a:fillRect/>
          </a:stretch>
        </p:blipFill>
        <p:spPr>
          <a:xfrm>
            <a:off x="7181640" y="3429000"/>
            <a:ext cx="4304958" cy="2695172"/>
          </a:xfrm>
          <a:prstGeom prst="rect">
            <a:avLst/>
          </a:prstGeom>
        </p:spPr>
      </p:pic>
      <p:sp>
        <p:nvSpPr>
          <p:cNvPr id="6" name="TextBox 5">
            <a:extLst>
              <a:ext uri="{FF2B5EF4-FFF2-40B4-BE49-F238E27FC236}">
                <a16:creationId xmlns:a16="http://schemas.microsoft.com/office/drawing/2014/main" id="{B2C4B96C-7B44-4621-A9E9-DE11C74A7C9A}"/>
              </a:ext>
            </a:extLst>
          </p:cNvPr>
          <p:cNvSpPr txBox="1"/>
          <p:nvPr/>
        </p:nvSpPr>
        <p:spPr>
          <a:xfrm>
            <a:off x="8096607" y="6083579"/>
            <a:ext cx="3112588" cy="307777"/>
          </a:xfrm>
          <a:prstGeom prst="rect">
            <a:avLst/>
          </a:prstGeom>
          <a:noFill/>
        </p:spPr>
        <p:txBody>
          <a:bodyPr wrap="square" rtlCol="0">
            <a:spAutoFit/>
          </a:bodyPr>
          <a:lstStyle/>
          <a:p>
            <a:r>
              <a:rPr lang="en-US" sz="1400" dirty="0"/>
              <a:t>Numbers are based on the test set</a:t>
            </a:r>
          </a:p>
        </p:txBody>
      </p:sp>
      <p:pic>
        <p:nvPicPr>
          <p:cNvPr id="8" name="Picture 7" descr="A close up of a sign&#10;&#10;Description automatically generated">
            <a:extLst>
              <a:ext uri="{FF2B5EF4-FFF2-40B4-BE49-F238E27FC236}">
                <a16:creationId xmlns:a16="http://schemas.microsoft.com/office/drawing/2014/main" id="{A529CC19-A883-4BE0-B727-3E2327BCB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278" y="4368478"/>
            <a:ext cx="466248" cy="465756"/>
          </a:xfrm>
          <a:prstGeom prst="rect">
            <a:avLst/>
          </a:prstGeom>
        </p:spPr>
      </p:pic>
      <p:sp>
        <p:nvSpPr>
          <p:cNvPr id="10" name="TextBox 9">
            <a:extLst>
              <a:ext uri="{FF2B5EF4-FFF2-40B4-BE49-F238E27FC236}">
                <a16:creationId xmlns:a16="http://schemas.microsoft.com/office/drawing/2014/main" id="{16390F7B-BA77-4D8E-99AC-72FDFEB62D1D}"/>
              </a:ext>
            </a:extLst>
          </p:cNvPr>
          <p:cNvSpPr txBox="1"/>
          <p:nvPr/>
        </p:nvSpPr>
        <p:spPr>
          <a:xfrm>
            <a:off x="1184981" y="4834234"/>
            <a:ext cx="3825380" cy="1815882"/>
          </a:xfrm>
          <a:prstGeom prst="rect">
            <a:avLst/>
          </a:prstGeom>
          <a:noFill/>
        </p:spPr>
        <p:txBody>
          <a:bodyPr wrap="square" rtlCol="0">
            <a:spAutoFit/>
          </a:bodyPr>
          <a:lstStyle/>
          <a:p>
            <a:r>
              <a:rPr lang="en-US" sz="1600" dirty="0"/>
              <a:t>To lower losses due to defaulting, the business should: </a:t>
            </a:r>
          </a:p>
          <a:p>
            <a:pPr marL="285750" indent="-285750">
              <a:buFont typeface="Arial" panose="020B0604020202020204" pitchFamily="34" charset="0"/>
              <a:buChar char="•"/>
            </a:pPr>
            <a:r>
              <a:rPr lang="en-US" sz="1600" dirty="0"/>
              <a:t>Avoid individuals who pay most of their premiums by cash credit</a:t>
            </a:r>
          </a:p>
          <a:p>
            <a:pPr marL="285750" indent="-285750">
              <a:buFont typeface="Arial" panose="020B0604020202020204" pitchFamily="34" charset="0"/>
              <a:buChar char="•"/>
            </a:pPr>
            <a:r>
              <a:rPr lang="en-US" sz="1600" dirty="0"/>
              <a:t>Further clustering of the clients according to their demographics will be pursued</a:t>
            </a:r>
          </a:p>
        </p:txBody>
      </p:sp>
      <p:sp>
        <p:nvSpPr>
          <p:cNvPr id="14" name="TextBox 13">
            <a:extLst>
              <a:ext uri="{FF2B5EF4-FFF2-40B4-BE49-F238E27FC236}">
                <a16:creationId xmlns:a16="http://schemas.microsoft.com/office/drawing/2014/main" id="{4945679D-4783-4603-B2C3-7AB507C1C45E}"/>
              </a:ext>
            </a:extLst>
          </p:cNvPr>
          <p:cNvSpPr txBox="1"/>
          <p:nvPr/>
        </p:nvSpPr>
        <p:spPr>
          <a:xfrm>
            <a:off x="1184981" y="4444874"/>
            <a:ext cx="163706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sp>
        <p:nvSpPr>
          <p:cNvPr id="17" name="TextBox 16">
            <a:extLst>
              <a:ext uri="{FF2B5EF4-FFF2-40B4-BE49-F238E27FC236}">
                <a16:creationId xmlns:a16="http://schemas.microsoft.com/office/drawing/2014/main" id="{5887CCD2-29C2-4F96-88FB-C0A1508D5023}"/>
              </a:ext>
            </a:extLst>
          </p:cNvPr>
          <p:cNvSpPr txBox="1"/>
          <p:nvPr/>
        </p:nvSpPr>
        <p:spPr>
          <a:xfrm>
            <a:off x="8440556" y="2822226"/>
            <a:ext cx="3112588" cy="307777"/>
          </a:xfrm>
          <a:prstGeom prst="rect">
            <a:avLst/>
          </a:prstGeom>
          <a:noFill/>
        </p:spPr>
        <p:txBody>
          <a:bodyPr wrap="square" rtlCol="0">
            <a:spAutoFit/>
          </a:bodyPr>
          <a:lstStyle/>
          <a:p>
            <a:r>
              <a:rPr lang="en-US" sz="1400" dirty="0"/>
              <a:t>Important Variables</a:t>
            </a:r>
          </a:p>
        </p:txBody>
      </p:sp>
    </p:spTree>
    <p:extLst>
      <p:ext uri="{BB962C8B-B14F-4D97-AF65-F5344CB8AC3E}">
        <p14:creationId xmlns:p14="http://schemas.microsoft.com/office/powerpoint/2010/main" val="64665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3848987" y="3075057"/>
            <a:ext cx="57522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Building the model</a:t>
            </a:r>
          </a:p>
        </p:txBody>
      </p:sp>
    </p:spTree>
    <p:extLst>
      <p:ext uri="{BB962C8B-B14F-4D97-AF65-F5344CB8AC3E}">
        <p14:creationId xmlns:p14="http://schemas.microsoft.com/office/powerpoint/2010/main" val="227053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Picking the right model</a:t>
            </a:r>
          </a:p>
        </p:txBody>
      </p:sp>
      <p:sp>
        <p:nvSpPr>
          <p:cNvPr id="9" name="TextBox 8">
            <a:extLst>
              <a:ext uri="{FF2B5EF4-FFF2-40B4-BE49-F238E27FC236}">
                <a16:creationId xmlns:a16="http://schemas.microsoft.com/office/drawing/2014/main" id="{6EE2DBF7-5E09-4646-B3D5-641CC08808F7}"/>
              </a:ext>
            </a:extLst>
          </p:cNvPr>
          <p:cNvSpPr txBox="1"/>
          <p:nvPr/>
        </p:nvSpPr>
        <p:spPr>
          <a:xfrm>
            <a:off x="1884695" y="1673677"/>
            <a:ext cx="744942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We build four models</a:t>
            </a:r>
          </a:p>
        </p:txBody>
      </p:sp>
      <p:graphicFrame>
        <p:nvGraphicFramePr>
          <p:cNvPr id="8" name="Table 3">
            <a:extLst>
              <a:ext uri="{FF2B5EF4-FFF2-40B4-BE49-F238E27FC236}">
                <a16:creationId xmlns:a16="http://schemas.microsoft.com/office/drawing/2014/main" id="{AC002EB1-470F-491E-8CDA-A0A65CA109AB}"/>
              </a:ext>
            </a:extLst>
          </p:cNvPr>
          <p:cNvGraphicFramePr>
            <a:graphicFrameLocks noGrp="1"/>
          </p:cNvGraphicFramePr>
          <p:nvPr>
            <p:extLst>
              <p:ext uri="{D42A27DB-BD31-4B8C-83A1-F6EECF244321}">
                <p14:modId xmlns:p14="http://schemas.microsoft.com/office/powerpoint/2010/main" val="465672496"/>
              </p:ext>
            </p:extLst>
          </p:nvPr>
        </p:nvGraphicFramePr>
        <p:xfrm>
          <a:off x="4212127" y="2423878"/>
          <a:ext cx="2012152" cy="3120404"/>
        </p:xfrm>
        <a:graphic>
          <a:graphicData uri="http://schemas.openxmlformats.org/drawingml/2006/table">
            <a:tbl>
              <a:tblPr firstRow="1" bandRow="1">
                <a:tableStyleId>{93296810-A885-4BE3-A3E7-6D5BEEA58F35}</a:tableStyleId>
              </a:tblPr>
              <a:tblGrid>
                <a:gridCol w="2012152">
                  <a:extLst>
                    <a:ext uri="{9D8B030D-6E8A-4147-A177-3AD203B41FA5}">
                      <a16:colId xmlns:a16="http://schemas.microsoft.com/office/drawing/2014/main" val="120573715"/>
                    </a:ext>
                  </a:extLst>
                </a:gridCol>
              </a:tblGrid>
              <a:tr h="910776">
                <a:tc>
                  <a:txBody>
                    <a:bodyPr/>
                    <a:lstStyle/>
                    <a:p>
                      <a:pPr algn="ctr"/>
                      <a:br>
                        <a:rPr lang="en-US" dirty="0"/>
                      </a:br>
                      <a:r>
                        <a:rPr lang="en-US" dirty="0"/>
                        <a:t>   LOGISITC</a:t>
                      </a:r>
                    </a:p>
                  </a:txBody>
                  <a:tcPr>
                    <a:solidFill>
                      <a:schemeClr val="accent1"/>
                    </a:solidFill>
                  </a:tcPr>
                </a:tc>
                <a:extLst>
                  <a:ext uri="{0D108BD9-81ED-4DB2-BD59-A6C34878D82A}">
                    <a16:rowId xmlns:a16="http://schemas.microsoft.com/office/drawing/2014/main" val="603841130"/>
                  </a:ext>
                </a:extLst>
              </a:tr>
              <a:tr h="2209628">
                <a:tc>
                  <a:txBody>
                    <a:bodyPr/>
                    <a:lstStyle/>
                    <a:p>
                      <a:pPr algn="ctr"/>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 Easy to train</a:t>
                      </a:r>
                    </a:p>
                    <a:p>
                      <a:pPr algn="l"/>
                      <a:r>
                        <a:rPr lang="en-US" sz="1400" dirty="0"/>
                        <a:t>(+) Efficient to train</a:t>
                      </a:r>
                    </a:p>
                    <a:p>
                      <a:pPr algn="l"/>
                      <a:r>
                        <a:rPr lang="en-US" sz="1400" dirty="0"/>
                        <a:t>(-) Black box</a:t>
                      </a:r>
                    </a:p>
                    <a:p>
                      <a:pPr algn="l"/>
                      <a:r>
                        <a:rPr lang="en-US" sz="1400" dirty="0"/>
                        <a:t>(-) Takes longer to train</a:t>
                      </a:r>
                    </a:p>
                  </a:txBody>
                  <a:tcPr/>
                </a:tc>
                <a:extLst>
                  <a:ext uri="{0D108BD9-81ED-4DB2-BD59-A6C34878D82A}">
                    <a16:rowId xmlns:a16="http://schemas.microsoft.com/office/drawing/2014/main" val="1037962652"/>
                  </a:ext>
                </a:extLst>
              </a:tr>
            </a:tbl>
          </a:graphicData>
        </a:graphic>
      </p:graphicFrame>
      <p:graphicFrame>
        <p:nvGraphicFramePr>
          <p:cNvPr id="7" name="Table 3">
            <a:extLst>
              <a:ext uri="{FF2B5EF4-FFF2-40B4-BE49-F238E27FC236}">
                <a16:creationId xmlns:a16="http://schemas.microsoft.com/office/drawing/2014/main" id="{3FB4DE6A-BBE2-45B3-BC57-6E612629B076}"/>
              </a:ext>
            </a:extLst>
          </p:cNvPr>
          <p:cNvGraphicFramePr>
            <a:graphicFrameLocks noGrp="1"/>
          </p:cNvGraphicFramePr>
          <p:nvPr>
            <p:extLst>
              <p:ext uri="{D42A27DB-BD31-4B8C-83A1-F6EECF244321}">
                <p14:modId xmlns:p14="http://schemas.microsoft.com/office/powerpoint/2010/main" val="1900993117"/>
              </p:ext>
            </p:extLst>
          </p:nvPr>
        </p:nvGraphicFramePr>
        <p:xfrm>
          <a:off x="1811510" y="2401434"/>
          <a:ext cx="2012152" cy="3142846"/>
        </p:xfrm>
        <a:graphic>
          <a:graphicData uri="http://schemas.openxmlformats.org/drawingml/2006/table">
            <a:tbl>
              <a:tblPr firstRow="1" bandRow="1">
                <a:tableStyleId>{93296810-A885-4BE3-A3E7-6D5BEEA58F35}</a:tableStyleId>
              </a:tblPr>
              <a:tblGrid>
                <a:gridCol w="2012152">
                  <a:extLst>
                    <a:ext uri="{9D8B030D-6E8A-4147-A177-3AD203B41FA5}">
                      <a16:colId xmlns:a16="http://schemas.microsoft.com/office/drawing/2014/main" val="120573715"/>
                    </a:ext>
                  </a:extLst>
                </a:gridCol>
              </a:tblGrid>
              <a:tr h="884145">
                <a:tc>
                  <a:txBody>
                    <a:bodyPr/>
                    <a:lstStyle/>
                    <a:p>
                      <a:pPr algn="ctr"/>
                      <a:br>
                        <a:rPr lang="en-US" dirty="0"/>
                      </a:br>
                      <a:r>
                        <a:rPr lang="en-US" dirty="0"/>
                        <a:t>GLM</a:t>
                      </a:r>
                    </a:p>
                  </a:txBody>
                  <a:tcPr>
                    <a:solidFill>
                      <a:schemeClr val="accent1"/>
                    </a:solidFill>
                  </a:tcPr>
                </a:tc>
                <a:extLst>
                  <a:ext uri="{0D108BD9-81ED-4DB2-BD59-A6C34878D82A}">
                    <a16:rowId xmlns:a16="http://schemas.microsoft.com/office/drawing/2014/main" val="603841130"/>
                  </a:ext>
                </a:extLst>
              </a:tr>
              <a:tr h="2258701">
                <a:tc>
                  <a:txBody>
                    <a:bodyPr/>
                    <a:lstStyle/>
                    <a:p>
                      <a:pPr algn="l"/>
                      <a:endParaRPr lang="en-US" sz="1800" dirty="0"/>
                    </a:p>
                    <a:p>
                      <a:pPr algn="l"/>
                      <a:r>
                        <a:rPr lang="en-US" sz="1400" dirty="0"/>
                        <a:t>(+) Efficient to train</a:t>
                      </a:r>
                    </a:p>
                    <a:p>
                      <a:pPr algn="l"/>
                      <a:r>
                        <a:rPr lang="en-US" sz="1400" dirty="0"/>
                        <a:t>(+) </a:t>
                      </a:r>
                      <a:r>
                        <a:rPr lang="en-US" sz="1400" b="0" i="0" kern="1200" dirty="0">
                          <a:solidFill>
                            <a:schemeClr val="dk1"/>
                          </a:solidFill>
                          <a:effectLst/>
                          <a:latin typeface="+mn-lt"/>
                          <a:ea typeface="+mn-ea"/>
                          <a:cs typeface="+mn-cs"/>
                        </a:rPr>
                        <a:t>highly scalable</a:t>
                      </a:r>
                    </a:p>
                    <a:p>
                      <a:pPr algn="l"/>
                      <a:r>
                        <a:rPr lang="en-US" sz="1400" dirty="0"/>
                        <a:t>(-) requires </a:t>
                      </a:r>
                      <a:r>
                        <a:rPr lang="en-US" sz="1400" b="0" i="0" kern="1200" dirty="0">
                          <a:solidFill>
                            <a:schemeClr val="dk1"/>
                          </a:solidFill>
                          <a:effectLst/>
                          <a:latin typeface="+mn-lt"/>
                          <a:ea typeface="+mn-ea"/>
                          <a:cs typeface="+mn-cs"/>
                        </a:rPr>
                        <a:t>independent predictor features</a:t>
                      </a:r>
                      <a:br>
                        <a:rPr lang="en-US" dirty="0"/>
                      </a:br>
                      <a:endParaRPr lang="en-US" dirty="0"/>
                    </a:p>
                  </a:txBody>
                  <a:tcPr/>
                </a:tc>
                <a:extLst>
                  <a:ext uri="{0D108BD9-81ED-4DB2-BD59-A6C34878D82A}">
                    <a16:rowId xmlns:a16="http://schemas.microsoft.com/office/drawing/2014/main" val="1037962652"/>
                  </a:ext>
                </a:extLst>
              </a:tr>
            </a:tbl>
          </a:graphicData>
        </a:graphic>
      </p:graphicFrame>
      <p:graphicFrame>
        <p:nvGraphicFramePr>
          <p:cNvPr id="12" name="Table 3">
            <a:extLst>
              <a:ext uri="{FF2B5EF4-FFF2-40B4-BE49-F238E27FC236}">
                <a16:creationId xmlns:a16="http://schemas.microsoft.com/office/drawing/2014/main" id="{6268C80A-6AC7-4159-B3D8-EAAC39A2312F}"/>
              </a:ext>
            </a:extLst>
          </p:cNvPr>
          <p:cNvGraphicFramePr>
            <a:graphicFrameLocks noGrp="1"/>
          </p:cNvGraphicFramePr>
          <p:nvPr>
            <p:extLst>
              <p:ext uri="{D42A27DB-BD31-4B8C-83A1-F6EECF244321}">
                <p14:modId xmlns:p14="http://schemas.microsoft.com/office/powerpoint/2010/main" val="228358504"/>
              </p:ext>
            </p:extLst>
          </p:nvPr>
        </p:nvGraphicFramePr>
        <p:xfrm>
          <a:off x="8961528" y="2381177"/>
          <a:ext cx="2012152" cy="3163103"/>
        </p:xfrm>
        <a:graphic>
          <a:graphicData uri="http://schemas.openxmlformats.org/drawingml/2006/table">
            <a:tbl>
              <a:tblPr firstRow="1" bandRow="1">
                <a:tableStyleId>{93296810-A885-4BE3-A3E7-6D5BEEA58F35}</a:tableStyleId>
              </a:tblPr>
              <a:tblGrid>
                <a:gridCol w="2012152">
                  <a:extLst>
                    <a:ext uri="{9D8B030D-6E8A-4147-A177-3AD203B41FA5}">
                      <a16:colId xmlns:a16="http://schemas.microsoft.com/office/drawing/2014/main" val="120573715"/>
                    </a:ext>
                  </a:extLst>
                </a:gridCol>
              </a:tblGrid>
              <a:tr h="924744">
                <a:tc>
                  <a:txBody>
                    <a:bodyPr/>
                    <a:lstStyle/>
                    <a:p>
                      <a:pPr algn="ctr"/>
                      <a:br>
                        <a:rPr lang="en-US" dirty="0"/>
                      </a:br>
                      <a:r>
                        <a:rPr lang="en-US" dirty="0"/>
                        <a:t>   GBM</a:t>
                      </a:r>
                    </a:p>
                  </a:txBody>
                  <a:tcPr>
                    <a:solidFill>
                      <a:schemeClr val="accent1"/>
                    </a:solidFill>
                  </a:tcPr>
                </a:tc>
                <a:extLst>
                  <a:ext uri="{0D108BD9-81ED-4DB2-BD59-A6C34878D82A}">
                    <a16:rowId xmlns:a16="http://schemas.microsoft.com/office/drawing/2014/main" val="603841130"/>
                  </a:ext>
                </a:extLst>
              </a:tr>
              <a:tr h="2238359">
                <a:tc>
                  <a:txBody>
                    <a:bodyPr/>
                    <a:lstStyle/>
                    <a:p>
                      <a:pPr algn="ctr"/>
                      <a:endParaRPr lang="en-US" sz="1600" dirty="0"/>
                    </a:p>
                    <a:p>
                      <a:pPr algn="l"/>
                      <a:r>
                        <a:rPr lang="en-US" sz="1400" dirty="0"/>
                        <a:t>(+) Robust</a:t>
                      </a:r>
                    </a:p>
                    <a:p>
                      <a:pPr algn="l"/>
                      <a:r>
                        <a:rPr lang="en-US" sz="1400" dirty="0"/>
                        <a:t>(-) Black box</a:t>
                      </a:r>
                    </a:p>
                    <a:p>
                      <a:pPr algn="l"/>
                      <a:r>
                        <a:rPr lang="en-US" sz="1400" dirty="0"/>
                        <a:t>(-) Takes longer to train</a:t>
                      </a:r>
                    </a:p>
                  </a:txBody>
                  <a:tcPr/>
                </a:tc>
                <a:extLst>
                  <a:ext uri="{0D108BD9-81ED-4DB2-BD59-A6C34878D82A}">
                    <a16:rowId xmlns:a16="http://schemas.microsoft.com/office/drawing/2014/main" val="1037962652"/>
                  </a:ext>
                </a:extLst>
              </a:tr>
            </a:tbl>
          </a:graphicData>
        </a:graphic>
      </p:graphicFrame>
      <p:graphicFrame>
        <p:nvGraphicFramePr>
          <p:cNvPr id="4" name="Table 3">
            <a:extLst>
              <a:ext uri="{FF2B5EF4-FFF2-40B4-BE49-F238E27FC236}">
                <a16:creationId xmlns:a16="http://schemas.microsoft.com/office/drawing/2014/main" id="{47F05866-EFC3-4AA2-B6B2-BD808CA51F7A}"/>
              </a:ext>
            </a:extLst>
          </p:cNvPr>
          <p:cNvGraphicFramePr>
            <a:graphicFrameLocks noGrp="1"/>
          </p:cNvGraphicFramePr>
          <p:nvPr>
            <p:extLst>
              <p:ext uri="{D42A27DB-BD31-4B8C-83A1-F6EECF244321}">
                <p14:modId xmlns:p14="http://schemas.microsoft.com/office/powerpoint/2010/main" val="115213541"/>
              </p:ext>
            </p:extLst>
          </p:nvPr>
        </p:nvGraphicFramePr>
        <p:xfrm>
          <a:off x="6595025" y="2381177"/>
          <a:ext cx="2012152" cy="3163103"/>
        </p:xfrm>
        <a:graphic>
          <a:graphicData uri="http://schemas.openxmlformats.org/drawingml/2006/table">
            <a:tbl>
              <a:tblPr firstRow="1" bandRow="1">
                <a:tableStyleId>{93296810-A885-4BE3-A3E7-6D5BEEA58F35}</a:tableStyleId>
              </a:tblPr>
              <a:tblGrid>
                <a:gridCol w="2012152">
                  <a:extLst>
                    <a:ext uri="{9D8B030D-6E8A-4147-A177-3AD203B41FA5}">
                      <a16:colId xmlns:a16="http://schemas.microsoft.com/office/drawing/2014/main" val="120573715"/>
                    </a:ext>
                  </a:extLst>
                </a:gridCol>
              </a:tblGrid>
              <a:tr h="924744">
                <a:tc>
                  <a:txBody>
                    <a:bodyPr/>
                    <a:lstStyle/>
                    <a:p>
                      <a:pPr algn="ctr"/>
                      <a:endParaRPr lang="en-US" dirty="0"/>
                    </a:p>
                    <a:p>
                      <a:pPr algn="ctr"/>
                      <a:r>
                        <a:rPr lang="en-US" dirty="0"/>
                        <a:t>NEURAL NETWORK   </a:t>
                      </a:r>
                    </a:p>
                  </a:txBody>
                  <a:tcPr>
                    <a:solidFill>
                      <a:schemeClr val="accent1"/>
                    </a:solidFill>
                  </a:tcPr>
                </a:tc>
                <a:extLst>
                  <a:ext uri="{0D108BD9-81ED-4DB2-BD59-A6C34878D82A}">
                    <a16:rowId xmlns:a16="http://schemas.microsoft.com/office/drawing/2014/main" val="603841130"/>
                  </a:ext>
                </a:extLst>
              </a:tr>
              <a:tr h="2238359">
                <a:tc>
                  <a:txBody>
                    <a:bodyPr/>
                    <a:lstStyle/>
                    <a:p>
                      <a:pPr algn="ctr"/>
                      <a:endParaRPr lang="en-US" sz="1600" dirty="0"/>
                    </a:p>
                    <a:p>
                      <a:pPr algn="l"/>
                      <a:r>
                        <a:rPr lang="en-US" sz="1400" dirty="0"/>
                        <a:t>(+) Robust</a:t>
                      </a:r>
                    </a:p>
                    <a:p>
                      <a:pPr algn="l"/>
                      <a:r>
                        <a:rPr lang="en-US" sz="1400" dirty="0"/>
                        <a:t>(-) Black box</a:t>
                      </a:r>
                    </a:p>
                    <a:p>
                      <a:pPr algn="l"/>
                      <a:r>
                        <a:rPr lang="en-US" sz="1400" dirty="0"/>
                        <a:t>(-) Takes longer to train</a:t>
                      </a:r>
                    </a:p>
                  </a:txBody>
                  <a:tcPr/>
                </a:tc>
                <a:extLst>
                  <a:ext uri="{0D108BD9-81ED-4DB2-BD59-A6C34878D82A}">
                    <a16:rowId xmlns:a16="http://schemas.microsoft.com/office/drawing/2014/main" val="1037962652"/>
                  </a:ext>
                </a:extLst>
              </a:tr>
            </a:tbl>
          </a:graphicData>
        </a:graphic>
      </p:graphicFrame>
    </p:spTree>
    <p:extLst>
      <p:ext uri="{BB962C8B-B14F-4D97-AF65-F5344CB8AC3E}">
        <p14:creationId xmlns:p14="http://schemas.microsoft.com/office/powerpoint/2010/main" val="12091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27839" y="562062"/>
            <a:ext cx="947955" cy="855677"/>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2024507" y="522858"/>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Comparing model performance of top 3 models</a:t>
            </a:r>
          </a:p>
        </p:txBody>
      </p:sp>
      <p:sp>
        <p:nvSpPr>
          <p:cNvPr id="9" name="TextBox 8">
            <a:extLst>
              <a:ext uri="{FF2B5EF4-FFF2-40B4-BE49-F238E27FC236}">
                <a16:creationId xmlns:a16="http://schemas.microsoft.com/office/drawing/2014/main" id="{6EE2DBF7-5E09-4646-B3D5-641CC08808F7}"/>
              </a:ext>
            </a:extLst>
          </p:cNvPr>
          <p:cNvSpPr txBox="1"/>
          <p:nvPr/>
        </p:nvSpPr>
        <p:spPr>
          <a:xfrm>
            <a:off x="3397071" y="1326468"/>
            <a:ext cx="47042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Baseline models were built for the selected models and only the most accurate model was further developed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The GBM model performed the best compared to all the other models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descr="A close up of a sign&#10;&#10;Description automatically generated">
            <a:extLst>
              <a:ext uri="{FF2B5EF4-FFF2-40B4-BE49-F238E27FC236}">
                <a16:creationId xmlns:a16="http://schemas.microsoft.com/office/drawing/2014/main" id="{F8A2CB9F-BCBE-47C5-B57F-DD878A0E0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702" y="1196952"/>
            <a:ext cx="1057407" cy="1057407"/>
          </a:xfrm>
          <a:prstGeom prst="rect">
            <a:avLst/>
          </a:prstGeom>
        </p:spPr>
      </p:pic>
      <p:sp>
        <p:nvSpPr>
          <p:cNvPr id="40" name="TextBox 39">
            <a:extLst>
              <a:ext uri="{FF2B5EF4-FFF2-40B4-BE49-F238E27FC236}">
                <a16:creationId xmlns:a16="http://schemas.microsoft.com/office/drawing/2014/main" id="{66E88DD0-59B8-42F4-ACCF-58E4FF562FAA}"/>
              </a:ext>
            </a:extLst>
          </p:cNvPr>
          <p:cNvSpPr txBox="1"/>
          <p:nvPr/>
        </p:nvSpPr>
        <p:spPr>
          <a:xfrm>
            <a:off x="1358723" y="2848518"/>
            <a:ext cx="17250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Reference</a:t>
            </a:r>
          </a:p>
        </p:txBody>
      </p:sp>
      <p:sp>
        <p:nvSpPr>
          <p:cNvPr id="41" name="TextBox 40">
            <a:extLst>
              <a:ext uri="{FF2B5EF4-FFF2-40B4-BE49-F238E27FC236}">
                <a16:creationId xmlns:a16="http://schemas.microsoft.com/office/drawing/2014/main" id="{19B003C0-7CD1-4BEF-A3E7-C715CA4254B1}"/>
              </a:ext>
            </a:extLst>
          </p:cNvPr>
          <p:cNvSpPr txBox="1"/>
          <p:nvPr/>
        </p:nvSpPr>
        <p:spPr>
          <a:xfrm>
            <a:off x="1503270" y="2331514"/>
            <a:ext cx="217638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GLM</a:t>
            </a:r>
          </a:p>
        </p:txBody>
      </p:sp>
      <p:sp>
        <p:nvSpPr>
          <p:cNvPr id="42" name="TextBox 41">
            <a:extLst>
              <a:ext uri="{FF2B5EF4-FFF2-40B4-BE49-F238E27FC236}">
                <a16:creationId xmlns:a16="http://schemas.microsoft.com/office/drawing/2014/main" id="{7DD2F91F-6FE6-4234-8734-2F7E579574CA}"/>
              </a:ext>
            </a:extLst>
          </p:cNvPr>
          <p:cNvSpPr txBox="1"/>
          <p:nvPr/>
        </p:nvSpPr>
        <p:spPr>
          <a:xfrm>
            <a:off x="4219211" y="2293818"/>
            <a:ext cx="187678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Neural Network</a:t>
            </a:r>
          </a:p>
        </p:txBody>
      </p:sp>
      <p:cxnSp>
        <p:nvCxnSpPr>
          <p:cNvPr id="43" name="Straight Connector 42">
            <a:extLst>
              <a:ext uri="{FF2B5EF4-FFF2-40B4-BE49-F238E27FC236}">
                <a16:creationId xmlns:a16="http://schemas.microsoft.com/office/drawing/2014/main" id="{49A0A201-0C1F-45FB-8596-0447EF5F9E7B}"/>
              </a:ext>
            </a:extLst>
          </p:cNvPr>
          <p:cNvCxnSpPr>
            <a:cxnSpLocks/>
          </p:cNvCxnSpPr>
          <p:nvPr/>
        </p:nvCxnSpPr>
        <p:spPr>
          <a:xfrm>
            <a:off x="3514775" y="2567709"/>
            <a:ext cx="22471" cy="3611418"/>
          </a:xfrm>
          <a:prstGeom prst="line">
            <a:avLst/>
          </a:prstGeom>
          <a:ln w="19050">
            <a:solidFill>
              <a:srgbClr val="000000"/>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784B47D-E19E-4A5B-A585-8E78A550D68B}"/>
              </a:ext>
            </a:extLst>
          </p:cNvPr>
          <p:cNvCxnSpPr>
            <a:cxnSpLocks/>
          </p:cNvCxnSpPr>
          <p:nvPr/>
        </p:nvCxnSpPr>
        <p:spPr>
          <a:xfrm>
            <a:off x="6861668" y="2464708"/>
            <a:ext cx="0" cy="3714419"/>
          </a:xfrm>
          <a:prstGeom prst="line">
            <a:avLst/>
          </a:prstGeom>
          <a:ln w="19050">
            <a:solidFill>
              <a:srgbClr val="000000"/>
            </a:solidFill>
            <a:prstDash val="lg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72FD129-07F3-411B-82AA-6D15E37B3F6C}"/>
              </a:ext>
            </a:extLst>
          </p:cNvPr>
          <p:cNvSpPr txBox="1"/>
          <p:nvPr/>
        </p:nvSpPr>
        <p:spPr>
          <a:xfrm rot="16200000">
            <a:off x="2804514" y="3676437"/>
            <a:ext cx="17250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Prediction</a:t>
            </a:r>
          </a:p>
        </p:txBody>
      </p:sp>
      <p:sp>
        <p:nvSpPr>
          <p:cNvPr id="46" name="TextBox 45">
            <a:extLst>
              <a:ext uri="{FF2B5EF4-FFF2-40B4-BE49-F238E27FC236}">
                <a16:creationId xmlns:a16="http://schemas.microsoft.com/office/drawing/2014/main" id="{69085054-5CAA-4572-A106-36CD89083BEB}"/>
              </a:ext>
            </a:extLst>
          </p:cNvPr>
          <p:cNvSpPr txBox="1"/>
          <p:nvPr/>
        </p:nvSpPr>
        <p:spPr>
          <a:xfrm>
            <a:off x="4556083" y="2766628"/>
            <a:ext cx="17250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Reference</a:t>
            </a:r>
          </a:p>
        </p:txBody>
      </p:sp>
      <p:graphicFrame>
        <p:nvGraphicFramePr>
          <p:cNvPr id="47" name="Table 7">
            <a:extLst>
              <a:ext uri="{FF2B5EF4-FFF2-40B4-BE49-F238E27FC236}">
                <a16:creationId xmlns:a16="http://schemas.microsoft.com/office/drawing/2014/main" id="{A1B81690-3EEC-4602-8DEE-250E5C78442D}"/>
              </a:ext>
            </a:extLst>
          </p:cNvPr>
          <p:cNvGraphicFramePr>
            <a:graphicFrameLocks noGrp="1"/>
          </p:cNvGraphicFramePr>
          <p:nvPr>
            <p:extLst>
              <p:ext uri="{D42A27DB-BD31-4B8C-83A1-F6EECF244321}">
                <p14:modId xmlns:p14="http://schemas.microsoft.com/office/powerpoint/2010/main" val="3018418711"/>
              </p:ext>
            </p:extLst>
          </p:nvPr>
        </p:nvGraphicFramePr>
        <p:xfrm>
          <a:off x="7626125" y="3477305"/>
          <a:ext cx="2559957" cy="1503433"/>
        </p:xfrm>
        <a:graphic>
          <a:graphicData uri="http://schemas.openxmlformats.org/drawingml/2006/table">
            <a:tbl>
              <a:tblPr firstRow="1" bandRow="1">
                <a:tableStyleId>{073A0DAA-6AF3-43AB-8588-CEC1D06C72B9}</a:tableStyleId>
              </a:tblPr>
              <a:tblGrid>
                <a:gridCol w="1568850">
                  <a:extLst>
                    <a:ext uri="{9D8B030D-6E8A-4147-A177-3AD203B41FA5}">
                      <a16:colId xmlns:a16="http://schemas.microsoft.com/office/drawing/2014/main" val="4030696657"/>
                    </a:ext>
                  </a:extLst>
                </a:gridCol>
                <a:gridCol w="991107">
                  <a:extLst>
                    <a:ext uri="{9D8B030D-6E8A-4147-A177-3AD203B41FA5}">
                      <a16:colId xmlns:a16="http://schemas.microsoft.com/office/drawing/2014/main" val="3648117205"/>
                    </a:ext>
                  </a:extLst>
                </a:gridCol>
              </a:tblGrid>
              <a:tr h="340120">
                <a:tc>
                  <a:txBody>
                    <a:bodyPr/>
                    <a:lstStyle/>
                    <a:p>
                      <a:pPr algn="ctr"/>
                      <a:endParaRPr lang="en-US" sz="1000" dirty="0"/>
                    </a:p>
                  </a:txBody>
                  <a:tcPr>
                    <a:solidFill>
                      <a:schemeClr val="accent1"/>
                    </a:solidFill>
                  </a:tcPr>
                </a:tc>
                <a:tc>
                  <a:txBody>
                    <a:bodyPr/>
                    <a:lstStyle/>
                    <a:p>
                      <a:pPr algn="ctr"/>
                      <a:r>
                        <a:rPr lang="en-US" sz="900" dirty="0"/>
                        <a:t>Error%</a:t>
                      </a:r>
                    </a:p>
                  </a:txBody>
                  <a:tcPr>
                    <a:solidFill>
                      <a:schemeClr val="accent1"/>
                    </a:solidFill>
                  </a:tcPr>
                </a:tc>
                <a:extLst>
                  <a:ext uri="{0D108BD9-81ED-4DB2-BD59-A6C34878D82A}">
                    <a16:rowId xmlns:a16="http://schemas.microsoft.com/office/drawing/2014/main" val="1729536234"/>
                  </a:ext>
                </a:extLst>
              </a:tr>
              <a:tr h="351699">
                <a:tc>
                  <a:txBody>
                    <a:bodyPr/>
                    <a:lstStyle/>
                    <a:p>
                      <a:pPr algn="l"/>
                      <a:r>
                        <a:rPr lang="en-US" sz="1000">
                          <a:effectLst/>
                        </a:rPr>
                        <a:t>Default</a:t>
                      </a:r>
                    </a:p>
                  </a:txBody>
                  <a:tcPr marL="57150" marR="57150" marT="19050" marB="19050" anchor="ctr"/>
                </a:tc>
                <a:tc>
                  <a:txBody>
                    <a:bodyPr/>
                    <a:lstStyle/>
                    <a:p>
                      <a:pPr algn="l"/>
                      <a:r>
                        <a:rPr lang="en-US" sz="1000" dirty="0">
                          <a:effectLst/>
                        </a:rPr>
                        <a:t>29%</a:t>
                      </a:r>
                    </a:p>
                  </a:txBody>
                  <a:tcPr marL="57150" marR="57150" marT="19050" marB="19050" anchor="ctr"/>
                </a:tc>
                <a:extLst>
                  <a:ext uri="{0D108BD9-81ED-4DB2-BD59-A6C34878D82A}">
                    <a16:rowId xmlns:a16="http://schemas.microsoft.com/office/drawing/2014/main" val="2153396466"/>
                  </a:ext>
                </a:extLst>
              </a:tr>
              <a:tr h="351699">
                <a:tc>
                  <a:txBody>
                    <a:bodyPr/>
                    <a:lstStyle/>
                    <a:p>
                      <a:pPr algn="l"/>
                      <a:r>
                        <a:rPr lang="en-US" sz="1000">
                          <a:effectLst/>
                        </a:rPr>
                        <a:t>No_Default</a:t>
                      </a:r>
                    </a:p>
                  </a:txBody>
                  <a:tcPr marL="57150" marR="57150" marT="19050" marB="19050" anchor="ctr"/>
                </a:tc>
                <a:tc>
                  <a:txBody>
                    <a:bodyPr/>
                    <a:lstStyle/>
                    <a:p>
                      <a:pPr algn="l"/>
                      <a:r>
                        <a:rPr lang="en-US" sz="1000" dirty="0">
                          <a:effectLst/>
                        </a:rPr>
                        <a:t>16%</a:t>
                      </a:r>
                    </a:p>
                  </a:txBody>
                  <a:tcPr marL="57150" marR="57150" marT="19050" marB="19050" anchor="ctr"/>
                </a:tc>
                <a:extLst>
                  <a:ext uri="{0D108BD9-81ED-4DB2-BD59-A6C34878D82A}">
                    <a16:rowId xmlns:a16="http://schemas.microsoft.com/office/drawing/2014/main" val="3752819186"/>
                  </a:ext>
                </a:extLst>
              </a:tr>
              <a:tr h="459915">
                <a:tc>
                  <a:txBody>
                    <a:bodyPr/>
                    <a:lstStyle/>
                    <a:p>
                      <a:pPr algn="l"/>
                      <a:r>
                        <a:rPr lang="en-US" sz="1000">
                          <a:effectLst/>
                        </a:rPr>
                        <a:t>Totals</a:t>
                      </a:r>
                    </a:p>
                  </a:txBody>
                  <a:tcPr marL="57150" marR="57150" marT="19050" marB="19050" anchor="ctr"/>
                </a:tc>
                <a:tc>
                  <a:txBody>
                    <a:bodyPr/>
                    <a:lstStyle/>
                    <a:p>
                      <a:pPr algn="l"/>
                      <a:r>
                        <a:rPr lang="en-US" sz="1000" dirty="0">
                          <a:effectLst/>
                        </a:rPr>
                        <a:t>22%</a:t>
                      </a:r>
                    </a:p>
                  </a:txBody>
                  <a:tcPr marL="57150" marR="57150" marT="19050" marB="19050" anchor="ctr"/>
                </a:tc>
                <a:extLst>
                  <a:ext uri="{0D108BD9-81ED-4DB2-BD59-A6C34878D82A}">
                    <a16:rowId xmlns:a16="http://schemas.microsoft.com/office/drawing/2014/main" val="1952864167"/>
                  </a:ext>
                </a:extLst>
              </a:tr>
            </a:tbl>
          </a:graphicData>
        </a:graphic>
      </p:graphicFrame>
      <p:sp>
        <p:nvSpPr>
          <p:cNvPr id="48" name="TextBox 47">
            <a:extLst>
              <a:ext uri="{FF2B5EF4-FFF2-40B4-BE49-F238E27FC236}">
                <a16:creationId xmlns:a16="http://schemas.microsoft.com/office/drawing/2014/main" id="{ED91E58F-F7BE-4A22-B74D-1D30F0B21366}"/>
              </a:ext>
            </a:extLst>
          </p:cNvPr>
          <p:cNvSpPr txBox="1"/>
          <p:nvPr/>
        </p:nvSpPr>
        <p:spPr>
          <a:xfrm rot="16200000">
            <a:off x="6153050" y="3656194"/>
            <a:ext cx="17250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Prediction</a:t>
            </a:r>
          </a:p>
        </p:txBody>
      </p:sp>
      <p:sp>
        <p:nvSpPr>
          <p:cNvPr id="49" name="TextBox 48">
            <a:extLst>
              <a:ext uri="{FF2B5EF4-FFF2-40B4-BE49-F238E27FC236}">
                <a16:creationId xmlns:a16="http://schemas.microsoft.com/office/drawing/2014/main" id="{BE20AA38-6BD9-4DB5-954F-36DF2AC46F2B}"/>
              </a:ext>
            </a:extLst>
          </p:cNvPr>
          <p:cNvSpPr txBox="1"/>
          <p:nvPr/>
        </p:nvSpPr>
        <p:spPr>
          <a:xfrm>
            <a:off x="8274252" y="2691060"/>
            <a:ext cx="17250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Reference</a:t>
            </a:r>
          </a:p>
        </p:txBody>
      </p:sp>
      <p:sp>
        <p:nvSpPr>
          <p:cNvPr id="50" name="TextBox 49">
            <a:extLst>
              <a:ext uri="{FF2B5EF4-FFF2-40B4-BE49-F238E27FC236}">
                <a16:creationId xmlns:a16="http://schemas.microsoft.com/office/drawing/2014/main" id="{E334C12B-7AF0-40A7-8319-3751CBE87CF5}"/>
              </a:ext>
            </a:extLst>
          </p:cNvPr>
          <p:cNvSpPr txBox="1"/>
          <p:nvPr/>
        </p:nvSpPr>
        <p:spPr>
          <a:xfrm>
            <a:off x="8075974" y="2264653"/>
            <a:ext cx="16421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GBM Model</a:t>
            </a:r>
          </a:p>
        </p:txBody>
      </p:sp>
      <p:graphicFrame>
        <p:nvGraphicFramePr>
          <p:cNvPr id="51" name="Table 7">
            <a:extLst>
              <a:ext uri="{FF2B5EF4-FFF2-40B4-BE49-F238E27FC236}">
                <a16:creationId xmlns:a16="http://schemas.microsoft.com/office/drawing/2014/main" id="{30E76521-9B77-4D42-B327-CE5FB3819454}"/>
              </a:ext>
            </a:extLst>
          </p:cNvPr>
          <p:cNvGraphicFramePr>
            <a:graphicFrameLocks noGrp="1"/>
          </p:cNvGraphicFramePr>
          <p:nvPr>
            <p:extLst>
              <p:ext uri="{D42A27DB-BD31-4B8C-83A1-F6EECF244321}">
                <p14:modId xmlns:p14="http://schemas.microsoft.com/office/powerpoint/2010/main" val="3728309658"/>
              </p:ext>
            </p:extLst>
          </p:nvPr>
        </p:nvGraphicFramePr>
        <p:xfrm>
          <a:off x="4090416" y="3477305"/>
          <a:ext cx="2303588" cy="1503434"/>
        </p:xfrm>
        <a:graphic>
          <a:graphicData uri="http://schemas.openxmlformats.org/drawingml/2006/table">
            <a:tbl>
              <a:tblPr firstRow="1" bandRow="1">
                <a:tableStyleId>{073A0DAA-6AF3-43AB-8588-CEC1D06C72B9}</a:tableStyleId>
              </a:tblPr>
              <a:tblGrid>
                <a:gridCol w="1355220">
                  <a:extLst>
                    <a:ext uri="{9D8B030D-6E8A-4147-A177-3AD203B41FA5}">
                      <a16:colId xmlns:a16="http://schemas.microsoft.com/office/drawing/2014/main" val="4030696657"/>
                    </a:ext>
                  </a:extLst>
                </a:gridCol>
                <a:gridCol w="948368">
                  <a:extLst>
                    <a:ext uri="{9D8B030D-6E8A-4147-A177-3AD203B41FA5}">
                      <a16:colId xmlns:a16="http://schemas.microsoft.com/office/drawing/2014/main" val="3648117205"/>
                    </a:ext>
                  </a:extLst>
                </a:gridCol>
              </a:tblGrid>
              <a:tr h="438212">
                <a:tc>
                  <a:txBody>
                    <a:bodyPr/>
                    <a:lstStyle/>
                    <a:p>
                      <a:pPr algn="ctr"/>
                      <a:endParaRPr lang="en-US" sz="1000" dirty="0"/>
                    </a:p>
                  </a:txBody>
                  <a:tcPr>
                    <a:solidFill>
                      <a:schemeClr val="accent1"/>
                    </a:solidFill>
                  </a:tcPr>
                </a:tc>
                <a:tc>
                  <a:txBody>
                    <a:bodyPr/>
                    <a:lstStyle/>
                    <a:p>
                      <a:pPr algn="ctr"/>
                      <a:r>
                        <a:rPr lang="en-US" sz="900" dirty="0"/>
                        <a:t>Error%</a:t>
                      </a:r>
                    </a:p>
                  </a:txBody>
                  <a:tcPr>
                    <a:solidFill>
                      <a:schemeClr val="accent1"/>
                    </a:solidFill>
                  </a:tcPr>
                </a:tc>
                <a:extLst>
                  <a:ext uri="{0D108BD9-81ED-4DB2-BD59-A6C34878D82A}">
                    <a16:rowId xmlns:a16="http://schemas.microsoft.com/office/drawing/2014/main" val="1729536234"/>
                  </a:ext>
                </a:extLst>
              </a:tr>
              <a:tr h="362504">
                <a:tc>
                  <a:txBody>
                    <a:bodyPr/>
                    <a:lstStyle/>
                    <a:p>
                      <a:pPr algn="l"/>
                      <a:r>
                        <a:rPr lang="en-US" sz="1000">
                          <a:effectLst/>
                        </a:rPr>
                        <a:t>Default</a:t>
                      </a:r>
                    </a:p>
                  </a:txBody>
                  <a:tcPr marL="57150" marR="57150" marT="19050" marB="19050" anchor="ctr"/>
                </a:tc>
                <a:tc>
                  <a:txBody>
                    <a:bodyPr/>
                    <a:lstStyle/>
                    <a:p>
                      <a:pPr algn="l"/>
                      <a:r>
                        <a:rPr lang="en-US" sz="1000" dirty="0">
                          <a:effectLst/>
                        </a:rPr>
                        <a:t>36%</a:t>
                      </a:r>
                    </a:p>
                  </a:txBody>
                  <a:tcPr marL="57150" marR="57150" marT="19050" marB="19050" anchor="ctr"/>
                </a:tc>
                <a:extLst>
                  <a:ext uri="{0D108BD9-81ED-4DB2-BD59-A6C34878D82A}">
                    <a16:rowId xmlns:a16="http://schemas.microsoft.com/office/drawing/2014/main" val="2153396466"/>
                  </a:ext>
                </a:extLst>
              </a:tr>
              <a:tr h="362504">
                <a:tc>
                  <a:txBody>
                    <a:bodyPr/>
                    <a:lstStyle/>
                    <a:p>
                      <a:pPr algn="l"/>
                      <a:r>
                        <a:rPr lang="en-US" sz="1000">
                          <a:effectLst/>
                        </a:rPr>
                        <a:t>No_Default</a:t>
                      </a:r>
                    </a:p>
                  </a:txBody>
                  <a:tcPr marL="57150" marR="57150" marT="19050" marB="19050" anchor="ctr"/>
                </a:tc>
                <a:tc>
                  <a:txBody>
                    <a:bodyPr/>
                    <a:lstStyle/>
                    <a:p>
                      <a:pPr algn="l"/>
                      <a:r>
                        <a:rPr lang="en-US" sz="1000" dirty="0">
                          <a:effectLst/>
                        </a:rPr>
                        <a:t>13%</a:t>
                      </a:r>
                    </a:p>
                  </a:txBody>
                  <a:tcPr marL="57150" marR="57150" marT="19050" marB="19050" anchor="ctr"/>
                </a:tc>
                <a:extLst>
                  <a:ext uri="{0D108BD9-81ED-4DB2-BD59-A6C34878D82A}">
                    <a16:rowId xmlns:a16="http://schemas.microsoft.com/office/drawing/2014/main" val="3752819186"/>
                  </a:ext>
                </a:extLst>
              </a:tr>
              <a:tr h="340214">
                <a:tc>
                  <a:txBody>
                    <a:bodyPr/>
                    <a:lstStyle/>
                    <a:p>
                      <a:pPr algn="l"/>
                      <a:r>
                        <a:rPr lang="en-US" sz="1000">
                          <a:effectLst/>
                        </a:rPr>
                        <a:t>Totals</a:t>
                      </a:r>
                    </a:p>
                  </a:txBody>
                  <a:tcPr marL="57150" marR="57150" marT="19050" marB="19050" anchor="ctr"/>
                </a:tc>
                <a:tc>
                  <a:txBody>
                    <a:bodyPr/>
                    <a:lstStyle/>
                    <a:p>
                      <a:pPr algn="l"/>
                      <a:r>
                        <a:rPr lang="en-US" sz="1000" dirty="0">
                          <a:effectLst/>
                        </a:rPr>
                        <a:t>25%</a:t>
                      </a:r>
                    </a:p>
                  </a:txBody>
                  <a:tcPr marL="57150" marR="57150" marT="19050" marB="19050" anchor="ctr"/>
                </a:tc>
                <a:extLst>
                  <a:ext uri="{0D108BD9-81ED-4DB2-BD59-A6C34878D82A}">
                    <a16:rowId xmlns:a16="http://schemas.microsoft.com/office/drawing/2014/main" val="1952864167"/>
                  </a:ext>
                </a:extLst>
              </a:tr>
            </a:tbl>
          </a:graphicData>
        </a:graphic>
      </p:graphicFrame>
      <p:graphicFrame>
        <p:nvGraphicFramePr>
          <p:cNvPr id="52" name="Table 7">
            <a:extLst>
              <a:ext uri="{FF2B5EF4-FFF2-40B4-BE49-F238E27FC236}">
                <a16:creationId xmlns:a16="http://schemas.microsoft.com/office/drawing/2014/main" id="{12C21269-6C1F-4532-A885-CFBF4CF439B2}"/>
              </a:ext>
            </a:extLst>
          </p:cNvPr>
          <p:cNvGraphicFramePr>
            <a:graphicFrameLocks noGrp="1"/>
          </p:cNvGraphicFramePr>
          <p:nvPr>
            <p:extLst>
              <p:ext uri="{D42A27DB-BD31-4B8C-83A1-F6EECF244321}">
                <p14:modId xmlns:p14="http://schemas.microsoft.com/office/powerpoint/2010/main" val="3840030286"/>
              </p:ext>
            </p:extLst>
          </p:nvPr>
        </p:nvGraphicFramePr>
        <p:xfrm>
          <a:off x="887044" y="3539795"/>
          <a:ext cx="2196692" cy="1485370"/>
        </p:xfrm>
        <a:graphic>
          <a:graphicData uri="http://schemas.openxmlformats.org/drawingml/2006/table">
            <a:tbl>
              <a:tblPr firstRow="1" bandRow="1">
                <a:tableStyleId>{073A0DAA-6AF3-43AB-8588-CEC1D06C72B9}</a:tableStyleId>
              </a:tblPr>
              <a:tblGrid>
                <a:gridCol w="1267858">
                  <a:extLst>
                    <a:ext uri="{9D8B030D-6E8A-4147-A177-3AD203B41FA5}">
                      <a16:colId xmlns:a16="http://schemas.microsoft.com/office/drawing/2014/main" val="4030696657"/>
                    </a:ext>
                  </a:extLst>
                </a:gridCol>
                <a:gridCol w="928834">
                  <a:extLst>
                    <a:ext uri="{9D8B030D-6E8A-4147-A177-3AD203B41FA5}">
                      <a16:colId xmlns:a16="http://schemas.microsoft.com/office/drawing/2014/main" val="3648117205"/>
                    </a:ext>
                  </a:extLst>
                </a:gridCol>
              </a:tblGrid>
              <a:tr h="419856">
                <a:tc>
                  <a:txBody>
                    <a:bodyPr/>
                    <a:lstStyle/>
                    <a:p>
                      <a:pPr algn="ctr"/>
                      <a:endParaRPr lang="en-US" sz="1000" dirty="0"/>
                    </a:p>
                  </a:txBody>
                  <a:tcPr>
                    <a:solidFill>
                      <a:schemeClr val="accent1"/>
                    </a:solidFill>
                  </a:tcPr>
                </a:tc>
                <a:tc>
                  <a:txBody>
                    <a:bodyPr/>
                    <a:lstStyle/>
                    <a:p>
                      <a:pPr algn="ctr"/>
                      <a:r>
                        <a:rPr lang="en-US" sz="900" dirty="0"/>
                        <a:t>Error%</a:t>
                      </a:r>
                    </a:p>
                  </a:txBody>
                  <a:tcPr>
                    <a:solidFill>
                      <a:schemeClr val="accent1"/>
                    </a:solidFill>
                  </a:tcPr>
                </a:tc>
                <a:extLst>
                  <a:ext uri="{0D108BD9-81ED-4DB2-BD59-A6C34878D82A}">
                    <a16:rowId xmlns:a16="http://schemas.microsoft.com/office/drawing/2014/main" val="1729536234"/>
                  </a:ext>
                </a:extLst>
              </a:tr>
              <a:tr h="369775">
                <a:tc>
                  <a:txBody>
                    <a:bodyPr/>
                    <a:lstStyle/>
                    <a:p>
                      <a:pPr algn="l"/>
                      <a:r>
                        <a:rPr lang="en-US" sz="1000">
                          <a:effectLst/>
                        </a:rPr>
                        <a:t>Default</a:t>
                      </a:r>
                    </a:p>
                  </a:txBody>
                  <a:tcPr marL="57150" marR="57150" marT="19050" marB="19050" anchor="ctr"/>
                </a:tc>
                <a:tc>
                  <a:txBody>
                    <a:bodyPr/>
                    <a:lstStyle/>
                    <a:p>
                      <a:pPr algn="l"/>
                      <a:r>
                        <a:rPr lang="en-US" sz="1000" dirty="0">
                          <a:effectLst/>
                        </a:rPr>
                        <a:t>99%</a:t>
                      </a:r>
                    </a:p>
                  </a:txBody>
                  <a:tcPr marL="57150" marR="57150" marT="19050" marB="19050" anchor="ctr"/>
                </a:tc>
                <a:extLst>
                  <a:ext uri="{0D108BD9-81ED-4DB2-BD59-A6C34878D82A}">
                    <a16:rowId xmlns:a16="http://schemas.microsoft.com/office/drawing/2014/main" val="2153396466"/>
                  </a:ext>
                </a:extLst>
              </a:tr>
              <a:tr h="369775">
                <a:tc>
                  <a:txBody>
                    <a:bodyPr/>
                    <a:lstStyle/>
                    <a:p>
                      <a:pPr algn="l"/>
                      <a:r>
                        <a:rPr lang="en-US" sz="1000">
                          <a:effectLst/>
                        </a:rPr>
                        <a:t>No_Default</a:t>
                      </a:r>
                    </a:p>
                  </a:txBody>
                  <a:tcPr marL="57150" marR="57150" marT="19050" marB="19050" anchor="ctr"/>
                </a:tc>
                <a:tc>
                  <a:txBody>
                    <a:bodyPr/>
                    <a:lstStyle/>
                    <a:p>
                      <a:pPr algn="l"/>
                      <a:r>
                        <a:rPr lang="en-US" sz="1000" dirty="0">
                          <a:effectLst/>
                        </a:rPr>
                        <a:t>0…%</a:t>
                      </a:r>
                    </a:p>
                  </a:txBody>
                  <a:tcPr marL="57150" marR="57150" marT="19050" marB="19050" anchor="ctr"/>
                </a:tc>
                <a:extLst>
                  <a:ext uri="{0D108BD9-81ED-4DB2-BD59-A6C34878D82A}">
                    <a16:rowId xmlns:a16="http://schemas.microsoft.com/office/drawing/2014/main" val="3752819186"/>
                  </a:ext>
                </a:extLst>
              </a:tr>
              <a:tr h="325964">
                <a:tc>
                  <a:txBody>
                    <a:bodyPr/>
                    <a:lstStyle/>
                    <a:p>
                      <a:pPr algn="l"/>
                      <a:r>
                        <a:rPr lang="en-US" sz="1000">
                          <a:effectLst/>
                        </a:rPr>
                        <a:t>Totals</a:t>
                      </a:r>
                    </a:p>
                  </a:txBody>
                  <a:tcPr marL="57150" marR="57150" marT="19050" marB="19050" anchor="ctr"/>
                </a:tc>
                <a:tc>
                  <a:txBody>
                    <a:bodyPr/>
                    <a:lstStyle/>
                    <a:p>
                      <a:pPr algn="l"/>
                      <a:r>
                        <a:rPr lang="en-US" sz="1000" dirty="0">
                          <a:effectLst/>
                        </a:rPr>
                        <a:t>6%</a:t>
                      </a:r>
                    </a:p>
                  </a:txBody>
                  <a:tcPr marL="57150" marR="57150" marT="19050" marB="19050" anchor="ctr"/>
                </a:tc>
                <a:extLst>
                  <a:ext uri="{0D108BD9-81ED-4DB2-BD59-A6C34878D82A}">
                    <a16:rowId xmlns:a16="http://schemas.microsoft.com/office/drawing/2014/main" val="1952864167"/>
                  </a:ext>
                </a:extLst>
              </a:tr>
            </a:tbl>
          </a:graphicData>
        </a:graphic>
      </p:graphicFrame>
      <p:sp>
        <p:nvSpPr>
          <p:cNvPr id="74" name="TextBox 73">
            <a:extLst>
              <a:ext uri="{FF2B5EF4-FFF2-40B4-BE49-F238E27FC236}">
                <a16:creationId xmlns:a16="http://schemas.microsoft.com/office/drawing/2014/main" id="{D2323189-90F7-4B1D-B161-BF6D760C8794}"/>
              </a:ext>
            </a:extLst>
          </p:cNvPr>
          <p:cNvSpPr txBox="1"/>
          <p:nvPr/>
        </p:nvSpPr>
        <p:spPr>
          <a:xfrm rot="16200000">
            <a:off x="-637243" y="3677552"/>
            <a:ext cx="172501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Prediction</a:t>
            </a:r>
          </a:p>
        </p:txBody>
      </p:sp>
      <p:sp>
        <p:nvSpPr>
          <p:cNvPr id="75" name="TextBox 74">
            <a:extLst>
              <a:ext uri="{FF2B5EF4-FFF2-40B4-BE49-F238E27FC236}">
                <a16:creationId xmlns:a16="http://schemas.microsoft.com/office/drawing/2014/main" id="{0B272BCC-3FD9-4F53-B337-5B6AFB27CD69}"/>
              </a:ext>
            </a:extLst>
          </p:cNvPr>
          <p:cNvSpPr txBox="1"/>
          <p:nvPr/>
        </p:nvSpPr>
        <p:spPr>
          <a:xfrm>
            <a:off x="888685" y="5408635"/>
            <a:ext cx="1373709" cy="646331"/>
          </a:xfrm>
          <a:prstGeom prst="rect">
            <a:avLst/>
          </a:prstGeom>
          <a:noFill/>
        </p:spPr>
        <p:txBody>
          <a:bodyPr wrap="none" rtlCol="0">
            <a:spAutoFit/>
          </a:bodyPr>
          <a:lstStyle/>
          <a:p>
            <a:r>
              <a:rPr lang="en-US" dirty="0"/>
              <a:t>AUC:      0.83</a:t>
            </a:r>
          </a:p>
          <a:p>
            <a:r>
              <a:rPr lang="en-US" dirty="0"/>
              <a:t>AUCPR: 0.98</a:t>
            </a:r>
          </a:p>
        </p:txBody>
      </p:sp>
      <p:sp>
        <p:nvSpPr>
          <p:cNvPr id="77" name="TextBox 76">
            <a:extLst>
              <a:ext uri="{FF2B5EF4-FFF2-40B4-BE49-F238E27FC236}">
                <a16:creationId xmlns:a16="http://schemas.microsoft.com/office/drawing/2014/main" id="{22E2A94B-7C4C-4883-AB84-25F20ACD3168}"/>
              </a:ext>
            </a:extLst>
          </p:cNvPr>
          <p:cNvSpPr txBox="1"/>
          <p:nvPr/>
        </p:nvSpPr>
        <p:spPr>
          <a:xfrm>
            <a:off x="4175042" y="5414760"/>
            <a:ext cx="1373709" cy="646331"/>
          </a:xfrm>
          <a:prstGeom prst="rect">
            <a:avLst/>
          </a:prstGeom>
          <a:noFill/>
        </p:spPr>
        <p:txBody>
          <a:bodyPr wrap="none" rtlCol="0">
            <a:spAutoFit/>
          </a:bodyPr>
          <a:lstStyle/>
          <a:p>
            <a:r>
              <a:rPr lang="en-US" dirty="0"/>
              <a:t>AUC:      0.83</a:t>
            </a:r>
          </a:p>
          <a:p>
            <a:r>
              <a:rPr lang="en-US" dirty="0"/>
              <a:t>AUCPR: 0.98</a:t>
            </a:r>
          </a:p>
        </p:txBody>
      </p:sp>
      <p:sp>
        <p:nvSpPr>
          <p:cNvPr id="79" name="TextBox 78">
            <a:extLst>
              <a:ext uri="{FF2B5EF4-FFF2-40B4-BE49-F238E27FC236}">
                <a16:creationId xmlns:a16="http://schemas.microsoft.com/office/drawing/2014/main" id="{A4644BC4-3E7A-49D6-ABFA-49CE2C62441F}"/>
              </a:ext>
            </a:extLst>
          </p:cNvPr>
          <p:cNvSpPr txBox="1"/>
          <p:nvPr/>
        </p:nvSpPr>
        <p:spPr>
          <a:xfrm>
            <a:off x="7752261" y="5364926"/>
            <a:ext cx="1373709" cy="646331"/>
          </a:xfrm>
          <a:prstGeom prst="rect">
            <a:avLst/>
          </a:prstGeom>
          <a:noFill/>
        </p:spPr>
        <p:txBody>
          <a:bodyPr wrap="none" rtlCol="0">
            <a:spAutoFit/>
          </a:bodyPr>
          <a:lstStyle/>
          <a:p>
            <a:r>
              <a:rPr lang="en-US" dirty="0"/>
              <a:t>AUC:      0.84</a:t>
            </a:r>
          </a:p>
          <a:p>
            <a:r>
              <a:rPr lang="en-US" dirty="0"/>
              <a:t>AUCPR: 0.98</a:t>
            </a:r>
          </a:p>
        </p:txBody>
      </p:sp>
      <p:sp>
        <p:nvSpPr>
          <p:cNvPr id="81" name="TextBox 80">
            <a:extLst>
              <a:ext uri="{FF2B5EF4-FFF2-40B4-BE49-F238E27FC236}">
                <a16:creationId xmlns:a16="http://schemas.microsoft.com/office/drawing/2014/main" id="{C94D6860-8AC7-4707-9625-6B0E926E9704}"/>
              </a:ext>
            </a:extLst>
          </p:cNvPr>
          <p:cNvSpPr txBox="1"/>
          <p:nvPr/>
        </p:nvSpPr>
        <p:spPr>
          <a:xfrm>
            <a:off x="10399851" y="671997"/>
            <a:ext cx="163706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83" name="Picture 82" descr="A close up of a sign&#10;&#10;Description automatically generated">
            <a:extLst>
              <a:ext uri="{FF2B5EF4-FFF2-40B4-BE49-F238E27FC236}">
                <a16:creationId xmlns:a16="http://schemas.microsoft.com/office/drawing/2014/main" id="{DDE3A001-F921-4B7E-B07F-72CE40784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369" y="707015"/>
            <a:ext cx="466248" cy="465756"/>
          </a:xfrm>
          <a:prstGeom prst="rect">
            <a:avLst/>
          </a:prstGeom>
        </p:spPr>
      </p:pic>
      <p:sp>
        <p:nvSpPr>
          <p:cNvPr id="85" name="TextBox 84">
            <a:extLst>
              <a:ext uri="{FF2B5EF4-FFF2-40B4-BE49-F238E27FC236}">
                <a16:creationId xmlns:a16="http://schemas.microsoft.com/office/drawing/2014/main" id="{DE428255-8828-4971-BD82-6B2215EBC204}"/>
              </a:ext>
            </a:extLst>
          </p:cNvPr>
          <p:cNvSpPr txBox="1"/>
          <p:nvPr/>
        </p:nvSpPr>
        <p:spPr>
          <a:xfrm>
            <a:off x="10186081" y="1417739"/>
            <a:ext cx="1933499" cy="4339650"/>
          </a:xfrm>
          <a:prstGeom prst="rect">
            <a:avLst/>
          </a:prstGeom>
          <a:noFill/>
        </p:spPr>
        <p:txBody>
          <a:bodyPr wrap="square" rtlCol="0">
            <a:spAutoFit/>
          </a:bodyPr>
          <a:lstStyle/>
          <a:p>
            <a:pPr marL="285750" indent="-285750">
              <a:buFont typeface="Arial" panose="020B0604020202020204" pitchFamily="34" charset="0"/>
              <a:buChar char="•"/>
            </a:pPr>
            <a:r>
              <a:rPr lang="en-US" sz="1200" dirty="0"/>
              <a:t>Further enhancements to the modelling process include removing outliers and SMOTE variable oversampling</a:t>
            </a:r>
          </a:p>
          <a:p>
            <a:pPr marL="285750" indent="-285750">
              <a:buFont typeface="Arial" panose="020B0604020202020204" pitchFamily="34" charset="0"/>
              <a:buChar char="•"/>
            </a:pPr>
            <a:r>
              <a:rPr lang="en-US" sz="1200" dirty="0"/>
              <a:t>The GBM model performs the best compared to all the other models and has a lower likelihood of misclassifying a person as a defaulter</a:t>
            </a:r>
          </a:p>
          <a:p>
            <a:pPr marL="285750" indent="-285750">
              <a:buFont typeface="Arial" panose="020B0604020202020204" pitchFamily="34" charset="0"/>
              <a:buChar char="•"/>
            </a:pPr>
            <a:r>
              <a:rPr lang="en-US" sz="1200" dirty="0"/>
              <a:t>The AUC and AUCPR are quite high due to the class imbalance and the best model is judged on how well it does when it comes to predicting the clients who default (that’s what we are mostly concerned with) </a:t>
            </a:r>
          </a:p>
        </p:txBody>
      </p:sp>
    </p:spTree>
    <p:extLst>
      <p:ext uri="{BB962C8B-B14F-4D97-AF65-F5344CB8AC3E}">
        <p14:creationId xmlns:p14="http://schemas.microsoft.com/office/powerpoint/2010/main" val="56782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3203521" y="2865332"/>
            <a:ext cx="702812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Comparing the models</a:t>
            </a:r>
          </a:p>
        </p:txBody>
      </p:sp>
    </p:spTree>
    <p:extLst>
      <p:ext uri="{BB962C8B-B14F-4D97-AF65-F5344CB8AC3E}">
        <p14:creationId xmlns:p14="http://schemas.microsoft.com/office/powerpoint/2010/main" val="112933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C09C9E8-7BF3-46D0-AC75-E0448454D407}"/>
              </a:ext>
            </a:extLst>
          </p:cNvPr>
          <p:cNvSpPr/>
          <p:nvPr/>
        </p:nvSpPr>
        <p:spPr>
          <a:xfrm>
            <a:off x="427839" y="562062"/>
            <a:ext cx="947955" cy="855677"/>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highlight>
                <a:srgbClr val="0000FF"/>
              </a:highligh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1346F56C-01FE-425E-949D-2EA0E5DDA83C}"/>
              </a:ext>
            </a:extLst>
          </p:cNvPr>
          <p:cNvSpPr txBox="1"/>
          <p:nvPr/>
        </p:nvSpPr>
        <p:spPr>
          <a:xfrm>
            <a:off x="1884695" y="728290"/>
            <a:ext cx="74494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Analyzing the results</a:t>
            </a:r>
          </a:p>
        </p:txBody>
      </p:sp>
      <p:pic>
        <p:nvPicPr>
          <p:cNvPr id="2" name="Picture 1">
            <a:extLst>
              <a:ext uri="{FF2B5EF4-FFF2-40B4-BE49-F238E27FC236}">
                <a16:creationId xmlns:a16="http://schemas.microsoft.com/office/drawing/2014/main" id="{F1B32E0E-46D7-4688-A5E2-119450750090}"/>
              </a:ext>
            </a:extLst>
          </p:cNvPr>
          <p:cNvPicPr>
            <a:picLocks noChangeAspect="1"/>
          </p:cNvPicPr>
          <p:nvPr/>
        </p:nvPicPr>
        <p:blipFill>
          <a:blip r:embed="rId2"/>
          <a:stretch>
            <a:fillRect/>
          </a:stretch>
        </p:blipFill>
        <p:spPr>
          <a:xfrm>
            <a:off x="1884695" y="1635083"/>
            <a:ext cx="5434226" cy="4106782"/>
          </a:xfrm>
          <a:prstGeom prst="rect">
            <a:avLst/>
          </a:prstGeom>
        </p:spPr>
      </p:pic>
      <p:sp>
        <p:nvSpPr>
          <p:cNvPr id="7" name="TextBox 6">
            <a:extLst>
              <a:ext uri="{FF2B5EF4-FFF2-40B4-BE49-F238E27FC236}">
                <a16:creationId xmlns:a16="http://schemas.microsoft.com/office/drawing/2014/main" id="{4A39B150-C55B-4F8B-90F8-E9D01E303FD0}"/>
              </a:ext>
            </a:extLst>
          </p:cNvPr>
          <p:cNvSpPr txBox="1"/>
          <p:nvPr/>
        </p:nvSpPr>
        <p:spPr>
          <a:xfrm>
            <a:off x="1789002" y="1265751"/>
            <a:ext cx="74494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a:t>
            </a:r>
          </a:p>
        </p:txBody>
      </p:sp>
      <p:sp>
        <p:nvSpPr>
          <p:cNvPr id="8" name="TextBox 7">
            <a:extLst>
              <a:ext uri="{FF2B5EF4-FFF2-40B4-BE49-F238E27FC236}">
                <a16:creationId xmlns:a16="http://schemas.microsoft.com/office/drawing/2014/main" id="{EA84BDE5-28B8-49AB-A162-CF6C13855611}"/>
              </a:ext>
            </a:extLst>
          </p:cNvPr>
          <p:cNvSpPr txBox="1"/>
          <p:nvPr/>
        </p:nvSpPr>
        <p:spPr>
          <a:xfrm>
            <a:off x="9224671" y="1417739"/>
            <a:ext cx="2757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Metric Considerations</a:t>
            </a:r>
          </a:p>
        </p:txBody>
      </p:sp>
      <p:pic>
        <p:nvPicPr>
          <p:cNvPr id="9" name="Picture 8" descr="A close up of a sign&#10;&#10;Description automatically generated">
            <a:extLst>
              <a:ext uri="{FF2B5EF4-FFF2-40B4-BE49-F238E27FC236}">
                <a16:creationId xmlns:a16="http://schemas.microsoft.com/office/drawing/2014/main" id="{CC9C27B5-8AC3-45B2-B243-B330F1765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812" y="1155529"/>
            <a:ext cx="632452" cy="632452"/>
          </a:xfrm>
          <a:prstGeom prst="rect">
            <a:avLst/>
          </a:prstGeom>
        </p:spPr>
      </p:pic>
      <p:sp>
        <p:nvSpPr>
          <p:cNvPr id="10" name="TextBox 9">
            <a:extLst>
              <a:ext uri="{FF2B5EF4-FFF2-40B4-BE49-F238E27FC236}">
                <a16:creationId xmlns:a16="http://schemas.microsoft.com/office/drawing/2014/main" id="{34150806-DA7C-47BC-B3FF-1B809C81979D}"/>
              </a:ext>
            </a:extLst>
          </p:cNvPr>
          <p:cNvSpPr txBox="1"/>
          <p:nvPr/>
        </p:nvSpPr>
        <p:spPr>
          <a:xfrm>
            <a:off x="9224671" y="1881001"/>
            <a:ext cx="2757182" cy="3046988"/>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The point of the model is to make the best prediction of the individuals who default. This means that we want to minimize the number of people we wrongly predict to default(false positives) and reduce the false negatives as well (i.e. people we predict to not have cars)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Because of the highly imbalance nature of the data and the fact that there are more people who do not default, we need to choose the model that has the lowest false positive 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909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3219893" y="2892177"/>
            <a:ext cx="57522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prstClr val="white"/>
                </a:solidFill>
                <a:latin typeface="Calibri" panose="020F0502020204030204"/>
              </a:rPr>
              <a:t>Top 3 performing models</a:t>
            </a:r>
            <a:endPar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47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75506ED-CE76-45F6-8FF4-BCD267436F8E}"/>
              </a:ext>
            </a:extLst>
          </p:cNvPr>
          <p:cNvSpPr/>
          <p:nvPr/>
        </p:nvSpPr>
        <p:spPr>
          <a:xfrm>
            <a:off x="457442" y="296976"/>
            <a:ext cx="947955" cy="855677"/>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34A4B18-7E20-4AD8-9B73-7C289A3077D1}"/>
              </a:ext>
            </a:extLst>
          </p:cNvPr>
          <p:cNvSpPr txBox="1"/>
          <p:nvPr/>
        </p:nvSpPr>
        <p:spPr>
          <a:xfrm>
            <a:off x="2560376" y="296976"/>
            <a:ext cx="374632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Comparing results</a:t>
            </a:r>
          </a:p>
        </p:txBody>
      </p:sp>
      <p:sp>
        <p:nvSpPr>
          <p:cNvPr id="12" name="TextBox 11">
            <a:extLst>
              <a:ext uri="{FF2B5EF4-FFF2-40B4-BE49-F238E27FC236}">
                <a16:creationId xmlns:a16="http://schemas.microsoft.com/office/drawing/2014/main" id="{9486AA52-0589-4893-B59E-51B8C23612F3}"/>
              </a:ext>
            </a:extLst>
          </p:cNvPr>
          <p:cNvSpPr txBox="1"/>
          <p:nvPr/>
        </p:nvSpPr>
        <p:spPr>
          <a:xfrm>
            <a:off x="9005805" y="1525090"/>
            <a:ext cx="2025505"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A4DAD75-067D-4556-A214-7DFF621520E3}"/>
              </a:ext>
            </a:extLst>
          </p:cNvPr>
          <p:cNvSpPr txBox="1"/>
          <p:nvPr/>
        </p:nvSpPr>
        <p:spPr>
          <a:xfrm>
            <a:off x="9161863" y="1140369"/>
            <a:ext cx="18694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Quick Insights</a:t>
            </a:r>
          </a:p>
        </p:txBody>
      </p:sp>
      <p:pic>
        <p:nvPicPr>
          <p:cNvPr id="14" name="Picture 13" descr="A close up of a sign&#10;&#10;Description automatically generated">
            <a:extLst>
              <a:ext uri="{FF2B5EF4-FFF2-40B4-BE49-F238E27FC236}">
                <a16:creationId xmlns:a16="http://schemas.microsoft.com/office/drawing/2014/main" id="{F8EA4E64-AFFA-47A3-8120-46DDCDF8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143" y="1117393"/>
            <a:ext cx="466248" cy="465756"/>
          </a:xfrm>
          <a:prstGeom prst="rect">
            <a:avLst/>
          </a:prstGeom>
        </p:spPr>
      </p:pic>
      <p:graphicFrame>
        <p:nvGraphicFramePr>
          <p:cNvPr id="33" name="Table 7">
            <a:extLst>
              <a:ext uri="{FF2B5EF4-FFF2-40B4-BE49-F238E27FC236}">
                <a16:creationId xmlns:a16="http://schemas.microsoft.com/office/drawing/2014/main" id="{CC3E5036-98CB-406D-9494-78895F182B0B}"/>
              </a:ext>
            </a:extLst>
          </p:cNvPr>
          <p:cNvGraphicFramePr>
            <a:graphicFrameLocks noGrp="1"/>
          </p:cNvGraphicFramePr>
          <p:nvPr>
            <p:extLst>
              <p:ext uri="{D42A27DB-BD31-4B8C-83A1-F6EECF244321}">
                <p14:modId xmlns:p14="http://schemas.microsoft.com/office/powerpoint/2010/main" val="1932377003"/>
              </p:ext>
            </p:extLst>
          </p:nvPr>
        </p:nvGraphicFramePr>
        <p:xfrm>
          <a:off x="2266689" y="2491530"/>
          <a:ext cx="4998177" cy="2008534"/>
        </p:xfrm>
        <a:graphic>
          <a:graphicData uri="http://schemas.openxmlformats.org/drawingml/2006/table">
            <a:tbl>
              <a:tblPr firstRow="1" bandRow="1">
                <a:tableStyleId>{073A0DAA-6AF3-43AB-8588-CEC1D06C72B9}</a:tableStyleId>
              </a:tblPr>
              <a:tblGrid>
                <a:gridCol w="1074384">
                  <a:extLst>
                    <a:ext uri="{9D8B030D-6E8A-4147-A177-3AD203B41FA5}">
                      <a16:colId xmlns:a16="http://schemas.microsoft.com/office/drawing/2014/main" val="4030696657"/>
                    </a:ext>
                  </a:extLst>
                </a:gridCol>
                <a:gridCol w="860712">
                  <a:extLst>
                    <a:ext uri="{9D8B030D-6E8A-4147-A177-3AD203B41FA5}">
                      <a16:colId xmlns:a16="http://schemas.microsoft.com/office/drawing/2014/main" val="3844799658"/>
                    </a:ext>
                  </a:extLst>
                </a:gridCol>
                <a:gridCol w="1215435">
                  <a:extLst>
                    <a:ext uri="{9D8B030D-6E8A-4147-A177-3AD203B41FA5}">
                      <a16:colId xmlns:a16="http://schemas.microsoft.com/office/drawing/2014/main" val="1907549651"/>
                    </a:ext>
                  </a:extLst>
                </a:gridCol>
                <a:gridCol w="1168914">
                  <a:extLst>
                    <a:ext uri="{9D8B030D-6E8A-4147-A177-3AD203B41FA5}">
                      <a16:colId xmlns:a16="http://schemas.microsoft.com/office/drawing/2014/main" val="693575529"/>
                    </a:ext>
                  </a:extLst>
                </a:gridCol>
                <a:gridCol w="678732">
                  <a:extLst>
                    <a:ext uri="{9D8B030D-6E8A-4147-A177-3AD203B41FA5}">
                      <a16:colId xmlns:a16="http://schemas.microsoft.com/office/drawing/2014/main" val="3648117205"/>
                    </a:ext>
                  </a:extLst>
                </a:gridCol>
              </a:tblGrid>
              <a:tr h="585434">
                <a:tc>
                  <a:txBody>
                    <a:bodyPr/>
                    <a:lstStyle/>
                    <a:p>
                      <a:pPr algn="ctr"/>
                      <a:endParaRPr lang="en-US" sz="1050" dirty="0"/>
                    </a:p>
                  </a:txBody>
                  <a:tcPr>
                    <a:solidFill>
                      <a:schemeClr val="accent1"/>
                    </a:solidFill>
                  </a:tcPr>
                </a:tc>
                <a:tc>
                  <a:txBody>
                    <a:bodyPr/>
                    <a:lstStyle/>
                    <a:p>
                      <a:pPr algn="ctr"/>
                      <a:r>
                        <a:rPr lang="en-US" sz="1050" dirty="0"/>
                        <a:t>Default</a:t>
                      </a:r>
                    </a:p>
                  </a:txBody>
                  <a:tcPr>
                    <a:solidFill>
                      <a:schemeClr val="accent1"/>
                    </a:solidFill>
                  </a:tcPr>
                </a:tc>
                <a:tc>
                  <a:txBody>
                    <a:bodyPr/>
                    <a:lstStyle/>
                    <a:p>
                      <a:pPr algn="ctr"/>
                      <a:r>
                        <a:rPr lang="en-US" sz="1050" dirty="0"/>
                        <a:t>No Default</a:t>
                      </a:r>
                    </a:p>
                  </a:txBody>
                  <a:tcPr>
                    <a:solidFill>
                      <a:schemeClr val="accent1"/>
                    </a:solidFill>
                  </a:tcPr>
                </a:tc>
                <a:tc>
                  <a:txBody>
                    <a:bodyPr/>
                    <a:lstStyle/>
                    <a:p>
                      <a:pPr algn="ctr"/>
                      <a:r>
                        <a:rPr lang="en-US" sz="1050" dirty="0"/>
                        <a:t>Error</a:t>
                      </a:r>
                    </a:p>
                  </a:txBody>
                  <a:tcPr>
                    <a:solidFill>
                      <a:schemeClr val="accent1"/>
                    </a:solidFill>
                  </a:tcPr>
                </a:tc>
                <a:tc>
                  <a:txBody>
                    <a:bodyPr/>
                    <a:lstStyle/>
                    <a:p>
                      <a:pPr algn="ctr"/>
                      <a:r>
                        <a:rPr lang="en-US" sz="1050" dirty="0"/>
                        <a:t>Error%</a:t>
                      </a:r>
                    </a:p>
                  </a:txBody>
                  <a:tcPr>
                    <a:solidFill>
                      <a:schemeClr val="accent1"/>
                    </a:solidFill>
                  </a:tcPr>
                </a:tc>
                <a:extLst>
                  <a:ext uri="{0D108BD9-81ED-4DB2-BD59-A6C34878D82A}">
                    <a16:rowId xmlns:a16="http://schemas.microsoft.com/office/drawing/2014/main" val="1729536234"/>
                  </a:ext>
                </a:extLst>
              </a:tr>
              <a:tr h="4842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Default</a:t>
                      </a:r>
                    </a:p>
                    <a:p>
                      <a:pPr algn="ctr"/>
                      <a:endParaRPr lang="en-US" sz="1050" dirty="0"/>
                    </a:p>
                  </a:txBody>
                  <a:tcPr/>
                </a:tc>
                <a:tc>
                  <a:txBody>
                    <a:bodyPr/>
                    <a:lstStyle/>
                    <a:p>
                      <a:pPr algn="ctr"/>
                      <a:r>
                        <a:rPr lang="en-US" sz="1050" dirty="0"/>
                        <a:t>707</a:t>
                      </a:r>
                    </a:p>
                  </a:txBody>
                  <a:tcPr/>
                </a:tc>
                <a:tc>
                  <a:txBody>
                    <a:bodyPr/>
                    <a:lstStyle/>
                    <a:p>
                      <a:pPr algn="ctr"/>
                      <a:r>
                        <a:rPr lang="en-US" sz="1050" dirty="0"/>
                        <a:t>297</a:t>
                      </a:r>
                    </a:p>
                  </a:txBody>
                  <a:tcPr/>
                </a:tc>
                <a:tc>
                  <a:txBody>
                    <a:bodyPr/>
                    <a:lstStyle/>
                    <a:p>
                      <a:pPr algn="ctr"/>
                      <a:r>
                        <a:rPr lang="en-US" sz="1050" dirty="0"/>
                        <a:t>297/1004</a:t>
                      </a:r>
                    </a:p>
                  </a:txBody>
                  <a:tcPr/>
                </a:tc>
                <a:tc>
                  <a:txBody>
                    <a:bodyPr/>
                    <a:lstStyle/>
                    <a:p>
                      <a:pPr algn="ctr"/>
                      <a:r>
                        <a:rPr lang="en-US" sz="1050" dirty="0"/>
                        <a:t>29%</a:t>
                      </a:r>
                    </a:p>
                  </a:txBody>
                  <a:tcPr/>
                </a:tc>
                <a:extLst>
                  <a:ext uri="{0D108BD9-81ED-4DB2-BD59-A6C34878D82A}">
                    <a16:rowId xmlns:a16="http://schemas.microsoft.com/office/drawing/2014/main" val="2153396466"/>
                  </a:ext>
                </a:extLst>
              </a:tr>
              <a:tr h="484293">
                <a:tc>
                  <a:txBody>
                    <a:bodyPr/>
                    <a:lstStyle/>
                    <a:p>
                      <a:pPr algn="ctr"/>
                      <a:r>
                        <a:rPr lang="en-US" sz="1050" dirty="0"/>
                        <a:t>No Default</a:t>
                      </a:r>
                    </a:p>
                  </a:txBody>
                  <a:tcPr/>
                </a:tc>
                <a:tc>
                  <a:txBody>
                    <a:bodyPr/>
                    <a:lstStyle/>
                    <a:p>
                      <a:pPr algn="ctr"/>
                      <a:r>
                        <a:rPr lang="en-US" sz="1050" dirty="0"/>
                        <a:t>2715</a:t>
                      </a:r>
                    </a:p>
                  </a:txBody>
                  <a:tcPr/>
                </a:tc>
                <a:tc>
                  <a:txBody>
                    <a:bodyPr/>
                    <a:lstStyle/>
                    <a:p>
                      <a:pPr algn="ctr"/>
                      <a:r>
                        <a:rPr lang="en-US" sz="1050" dirty="0"/>
                        <a:t>12251</a:t>
                      </a:r>
                    </a:p>
                  </a:txBody>
                  <a:tcPr/>
                </a:tc>
                <a:tc>
                  <a:txBody>
                    <a:bodyPr/>
                    <a:lstStyle/>
                    <a:p>
                      <a:pPr algn="ctr"/>
                      <a:r>
                        <a:rPr lang="en-US" sz="1050" dirty="0"/>
                        <a:t>2715/14966</a:t>
                      </a:r>
                    </a:p>
                  </a:txBody>
                  <a:tcPr/>
                </a:tc>
                <a:tc>
                  <a:txBody>
                    <a:bodyPr/>
                    <a:lstStyle/>
                    <a:p>
                      <a:pPr algn="ctr"/>
                      <a:r>
                        <a:rPr lang="en-US" sz="1050" dirty="0"/>
                        <a:t>18%</a:t>
                      </a:r>
                    </a:p>
                  </a:txBody>
                  <a:tcPr/>
                </a:tc>
                <a:extLst>
                  <a:ext uri="{0D108BD9-81ED-4DB2-BD59-A6C34878D82A}">
                    <a16:rowId xmlns:a16="http://schemas.microsoft.com/office/drawing/2014/main" val="3752819186"/>
                  </a:ext>
                </a:extLst>
              </a:tr>
              <a:tr h="454514">
                <a:tc>
                  <a:txBody>
                    <a:bodyPr/>
                    <a:lstStyle/>
                    <a:p>
                      <a:pPr algn="ctr"/>
                      <a:r>
                        <a:rPr lang="en-US" sz="1050" dirty="0"/>
                        <a:t>Total</a:t>
                      </a:r>
                    </a:p>
                  </a:txBody>
                  <a:tcPr/>
                </a:tc>
                <a:tc>
                  <a:txBody>
                    <a:bodyPr/>
                    <a:lstStyle/>
                    <a:p>
                      <a:pPr algn="ctr"/>
                      <a:r>
                        <a:rPr lang="en-US" sz="1050" dirty="0"/>
                        <a:t>11</a:t>
                      </a:r>
                    </a:p>
                  </a:txBody>
                  <a:tcPr/>
                </a:tc>
                <a:tc>
                  <a:txBody>
                    <a:bodyPr/>
                    <a:lstStyle/>
                    <a:p>
                      <a:pPr algn="ctr"/>
                      <a:r>
                        <a:rPr lang="en-US" sz="1050" dirty="0"/>
                        <a:t>116</a:t>
                      </a:r>
                    </a:p>
                  </a:txBody>
                  <a:tcPr/>
                </a:tc>
                <a:tc>
                  <a:txBody>
                    <a:bodyPr/>
                    <a:lstStyle/>
                    <a:p>
                      <a:pPr algn="ctr"/>
                      <a:r>
                        <a:rPr lang="en-US" sz="1050" dirty="0"/>
                        <a:t>3012/15970</a:t>
                      </a:r>
                    </a:p>
                  </a:txBody>
                  <a:tcPr/>
                </a:tc>
                <a:tc>
                  <a:txBody>
                    <a:bodyPr/>
                    <a:lstStyle/>
                    <a:p>
                      <a:pPr algn="ctr"/>
                      <a:r>
                        <a:rPr lang="en-US" sz="1050" dirty="0"/>
                        <a:t>19%</a:t>
                      </a:r>
                    </a:p>
                  </a:txBody>
                  <a:tcPr/>
                </a:tc>
                <a:extLst>
                  <a:ext uri="{0D108BD9-81ED-4DB2-BD59-A6C34878D82A}">
                    <a16:rowId xmlns:a16="http://schemas.microsoft.com/office/drawing/2014/main" val="1952864167"/>
                  </a:ext>
                </a:extLst>
              </a:tr>
            </a:tbl>
          </a:graphicData>
        </a:graphic>
      </p:graphicFrame>
      <p:sp>
        <p:nvSpPr>
          <p:cNvPr id="34" name="TextBox 33">
            <a:extLst>
              <a:ext uri="{FF2B5EF4-FFF2-40B4-BE49-F238E27FC236}">
                <a16:creationId xmlns:a16="http://schemas.microsoft.com/office/drawing/2014/main" id="{2DB6FA7A-8E2E-4E71-A003-7F422DF96B62}"/>
              </a:ext>
            </a:extLst>
          </p:cNvPr>
          <p:cNvSpPr txBox="1"/>
          <p:nvPr/>
        </p:nvSpPr>
        <p:spPr>
          <a:xfrm rot="16200000">
            <a:off x="1327273" y="3355066"/>
            <a:ext cx="101139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Prediction</a:t>
            </a:r>
          </a:p>
        </p:txBody>
      </p:sp>
      <p:sp>
        <p:nvSpPr>
          <p:cNvPr id="38" name="TextBox 37">
            <a:extLst>
              <a:ext uri="{FF2B5EF4-FFF2-40B4-BE49-F238E27FC236}">
                <a16:creationId xmlns:a16="http://schemas.microsoft.com/office/drawing/2014/main" id="{3D7972E8-9C30-4E85-97F3-8C915F88E875}"/>
              </a:ext>
            </a:extLst>
          </p:cNvPr>
          <p:cNvSpPr txBox="1"/>
          <p:nvPr/>
        </p:nvSpPr>
        <p:spPr>
          <a:xfrm>
            <a:off x="3479313" y="1747176"/>
            <a:ext cx="16421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GBM Model</a:t>
            </a:r>
          </a:p>
        </p:txBody>
      </p:sp>
      <p:sp>
        <p:nvSpPr>
          <p:cNvPr id="7" name="TextBox 6">
            <a:extLst>
              <a:ext uri="{FF2B5EF4-FFF2-40B4-BE49-F238E27FC236}">
                <a16:creationId xmlns:a16="http://schemas.microsoft.com/office/drawing/2014/main" id="{1C0E8B9E-F76E-460F-956F-55AB7A1413E3}"/>
              </a:ext>
            </a:extLst>
          </p:cNvPr>
          <p:cNvSpPr txBox="1"/>
          <p:nvPr/>
        </p:nvSpPr>
        <p:spPr>
          <a:xfrm>
            <a:off x="8372143" y="1822408"/>
            <a:ext cx="3607336" cy="1754326"/>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best model misclassifies 29% of people who default as if they do not. </a:t>
            </a:r>
          </a:p>
          <a:p>
            <a:pPr marL="285750" indent="-285750">
              <a:buFont typeface="Arial" panose="020B0604020202020204" pitchFamily="34" charset="0"/>
              <a:buChar char="•"/>
            </a:pPr>
            <a:r>
              <a:rPr lang="en-US" sz="1200" dirty="0"/>
              <a:t>A risk rating based on the model output has been produced and as such there will be 3 tiers of clients (High risk, Medium Risk and Low risk)</a:t>
            </a:r>
          </a:p>
          <a:p>
            <a:pPr marL="285750" indent="-285750">
              <a:buFont typeface="Arial" panose="020B0604020202020204" pitchFamily="34" charset="0"/>
              <a:buChar char="•"/>
            </a:pPr>
            <a:r>
              <a:rPr lang="en-US" sz="1200" dirty="0"/>
              <a:t>The clients with high risk are those most likely to default.</a:t>
            </a:r>
          </a:p>
          <a:p>
            <a:pPr marL="285750" indent="-285750">
              <a:buFont typeface="Arial" panose="020B0604020202020204" pitchFamily="34" charset="0"/>
              <a:buChar char="•"/>
            </a:pPr>
            <a:r>
              <a:rPr lang="en-US" sz="1200" dirty="0"/>
              <a:t>Action should be taken once specific conditions are met</a:t>
            </a:r>
          </a:p>
        </p:txBody>
      </p:sp>
    </p:spTree>
    <p:extLst>
      <p:ext uri="{BB962C8B-B14F-4D97-AF65-F5344CB8AC3E}">
        <p14:creationId xmlns:p14="http://schemas.microsoft.com/office/powerpoint/2010/main" val="51854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7BB7D-7A56-40DD-AA5C-59D27B27B5E5}"/>
              </a:ext>
            </a:extLst>
          </p:cNvPr>
          <p:cNvSpPr txBox="1"/>
          <p:nvPr/>
        </p:nvSpPr>
        <p:spPr>
          <a:xfrm>
            <a:off x="4752755" y="2830508"/>
            <a:ext cx="299028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white"/>
                </a:solidFill>
                <a:effectLst/>
                <a:uLnTx/>
                <a:uFillTx/>
                <a:latin typeface="Calibri" panose="020F0502020204030204"/>
                <a:ea typeface="+mn-ea"/>
                <a:cs typeface="+mn-cs"/>
              </a:rPr>
              <a:t>Conclusion </a:t>
            </a:r>
          </a:p>
        </p:txBody>
      </p:sp>
    </p:spTree>
    <p:extLst>
      <p:ext uri="{BB962C8B-B14F-4D97-AF65-F5344CB8AC3E}">
        <p14:creationId xmlns:p14="http://schemas.microsoft.com/office/powerpoint/2010/main" val="2366374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598</Words>
  <Application>Microsoft Office PowerPoint</Application>
  <PresentationFormat>Widescreen</PresentationFormat>
  <Paragraphs>117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Mamvura</dc:creator>
  <cp:lastModifiedBy>George Mamvura</cp:lastModifiedBy>
  <cp:revision>15</cp:revision>
  <dcterms:created xsi:type="dcterms:W3CDTF">2020-09-13T17:45:10Z</dcterms:created>
  <dcterms:modified xsi:type="dcterms:W3CDTF">2020-09-13T22:26:52Z</dcterms:modified>
</cp:coreProperties>
</file>