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7" r:id="rId3"/>
    <p:sldId id="384" r:id="rId4"/>
    <p:sldId id="386" r:id="rId5"/>
    <p:sldId id="385" r:id="rId6"/>
    <p:sldId id="387" r:id="rId7"/>
    <p:sldId id="388" r:id="rId8"/>
    <p:sldId id="391" r:id="rId9"/>
    <p:sldId id="401" r:id="rId10"/>
    <p:sldId id="402" r:id="rId11"/>
    <p:sldId id="404" r:id="rId12"/>
    <p:sldId id="392" r:id="rId13"/>
    <p:sldId id="393" r:id="rId14"/>
    <p:sldId id="405" r:id="rId15"/>
    <p:sldId id="389" r:id="rId16"/>
    <p:sldId id="390" r:id="rId17"/>
    <p:sldId id="397" r:id="rId18"/>
    <p:sldId id="357" r:id="rId19"/>
    <p:sldId id="398" r:id="rId20"/>
    <p:sldId id="406" r:id="rId21"/>
    <p:sldId id="407" r:id="rId22"/>
    <p:sldId id="412" r:id="rId23"/>
    <p:sldId id="410" r:id="rId24"/>
    <p:sldId id="399" r:id="rId25"/>
    <p:sldId id="408" r:id="rId26"/>
    <p:sldId id="409" r:id="rId27"/>
    <p:sldId id="400" r:id="rId28"/>
    <p:sldId id="394" r:id="rId29"/>
    <p:sldId id="411" r:id="rId30"/>
    <p:sldId id="395" r:id="rId31"/>
    <p:sldId id="413"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004972"/>
    <a:srgbClr val="B5AAA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114" d="100"/>
          <a:sy n="114" d="100"/>
        </p:scale>
        <p:origin x="47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226FDF-DF03-4449-80C0-889286257D2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B7B03E6-0A27-46A8-98E2-7929D7CDA46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26757CA-6BB2-41E4-9D1D-101DDBFA1ABC}"/>
              </a:ext>
            </a:extLst>
          </p:cNvPr>
          <p:cNvSpPr>
            <a:spLocks noGrp="1"/>
          </p:cNvSpPr>
          <p:nvPr>
            <p:ph type="dt" sz="half" idx="10"/>
          </p:nvPr>
        </p:nvSpPr>
        <p:spPr/>
        <p:txBody>
          <a:bodyPr/>
          <a:lstStyle/>
          <a:p>
            <a:fld id="{7D5DDEFE-EBD1-4427-A94D-B9D723C4EE98}" type="datetimeFigureOut">
              <a:rPr lang="en-US" smtClean="0"/>
              <a:t>5/20/2020</a:t>
            </a:fld>
            <a:endParaRPr lang="en-US"/>
          </a:p>
        </p:txBody>
      </p:sp>
      <p:sp>
        <p:nvSpPr>
          <p:cNvPr id="5" name="Footer Placeholder 4">
            <a:extLst>
              <a:ext uri="{FF2B5EF4-FFF2-40B4-BE49-F238E27FC236}">
                <a16:creationId xmlns:a16="http://schemas.microsoft.com/office/drawing/2014/main" id="{C3B35673-E0C1-47F1-AB30-D1321F08870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DCCB19-7043-4A1F-9936-CB09142781BA}"/>
              </a:ext>
            </a:extLst>
          </p:cNvPr>
          <p:cNvSpPr>
            <a:spLocks noGrp="1"/>
          </p:cNvSpPr>
          <p:nvPr>
            <p:ph type="sldNum" sz="quarter" idx="12"/>
          </p:nvPr>
        </p:nvSpPr>
        <p:spPr/>
        <p:txBody>
          <a:bodyPr/>
          <a:lstStyle/>
          <a:p>
            <a:fld id="{C7D03303-A13F-4069-9440-DFD41C995D69}" type="slidenum">
              <a:rPr lang="en-US" smtClean="0"/>
              <a:t>‹#›</a:t>
            </a:fld>
            <a:endParaRPr lang="en-US"/>
          </a:p>
        </p:txBody>
      </p:sp>
    </p:spTree>
    <p:extLst>
      <p:ext uri="{BB962C8B-B14F-4D97-AF65-F5344CB8AC3E}">
        <p14:creationId xmlns:p14="http://schemas.microsoft.com/office/powerpoint/2010/main" val="19608427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B8BE9B-36BE-4B20-A0B1-A292D135892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76E63F3-5884-405D-91F7-008DD5377D7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7DC0C64-230B-4833-B33D-C57AC029B50F}"/>
              </a:ext>
            </a:extLst>
          </p:cNvPr>
          <p:cNvSpPr>
            <a:spLocks noGrp="1"/>
          </p:cNvSpPr>
          <p:nvPr>
            <p:ph type="dt" sz="half" idx="10"/>
          </p:nvPr>
        </p:nvSpPr>
        <p:spPr/>
        <p:txBody>
          <a:bodyPr/>
          <a:lstStyle/>
          <a:p>
            <a:fld id="{7D5DDEFE-EBD1-4427-A94D-B9D723C4EE98}" type="datetimeFigureOut">
              <a:rPr lang="en-US" smtClean="0"/>
              <a:t>5/20/2020</a:t>
            </a:fld>
            <a:endParaRPr lang="en-US"/>
          </a:p>
        </p:txBody>
      </p:sp>
      <p:sp>
        <p:nvSpPr>
          <p:cNvPr id="5" name="Footer Placeholder 4">
            <a:extLst>
              <a:ext uri="{FF2B5EF4-FFF2-40B4-BE49-F238E27FC236}">
                <a16:creationId xmlns:a16="http://schemas.microsoft.com/office/drawing/2014/main" id="{2750520B-2551-4B59-9442-26DB066EC73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F4834A9-72C5-4EF7-B861-C37CE874E5E3}"/>
              </a:ext>
            </a:extLst>
          </p:cNvPr>
          <p:cNvSpPr>
            <a:spLocks noGrp="1"/>
          </p:cNvSpPr>
          <p:nvPr>
            <p:ph type="sldNum" sz="quarter" idx="12"/>
          </p:nvPr>
        </p:nvSpPr>
        <p:spPr/>
        <p:txBody>
          <a:bodyPr/>
          <a:lstStyle/>
          <a:p>
            <a:fld id="{C7D03303-A13F-4069-9440-DFD41C995D69}" type="slidenum">
              <a:rPr lang="en-US" smtClean="0"/>
              <a:t>‹#›</a:t>
            </a:fld>
            <a:endParaRPr lang="en-US"/>
          </a:p>
        </p:txBody>
      </p:sp>
    </p:spTree>
    <p:extLst>
      <p:ext uri="{BB962C8B-B14F-4D97-AF65-F5344CB8AC3E}">
        <p14:creationId xmlns:p14="http://schemas.microsoft.com/office/powerpoint/2010/main" val="27125492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4C70593-9F0F-407B-8E33-D794E0734F1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2C1C31B-8D6B-4EA8-854F-24BA0242B2B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1BA71E8-E870-4BF9-8985-9653BBE04BA7}"/>
              </a:ext>
            </a:extLst>
          </p:cNvPr>
          <p:cNvSpPr>
            <a:spLocks noGrp="1"/>
          </p:cNvSpPr>
          <p:nvPr>
            <p:ph type="dt" sz="half" idx="10"/>
          </p:nvPr>
        </p:nvSpPr>
        <p:spPr/>
        <p:txBody>
          <a:bodyPr/>
          <a:lstStyle/>
          <a:p>
            <a:fld id="{7D5DDEFE-EBD1-4427-A94D-B9D723C4EE98}" type="datetimeFigureOut">
              <a:rPr lang="en-US" smtClean="0"/>
              <a:t>5/20/2020</a:t>
            </a:fld>
            <a:endParaRPr lang="en-US"/>
          </a:p>
        </p:txBody>
      </p:sp>
      <p:sp>
        <p:nvSpPr>
          <p:cNvPr id="5" name="Footer Placeholder 4">
            <a:extLst>
              <a:ext uri="{FF2B5EF4-FFF2-40B4-BE49-F238E27FC236}">
                <a16:creationId xmlns:a16="http://schemas.microsoft.com/office/drawing/2014/main" id="{6FE9FA53-2A06-459E-BB60-7B71053B39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BAE7CF-7296-4103-ABFB-B55FFC54B7C6}"/>
              </a:ext>
            </a:extLst>
          </p:cNvPr>
          <p:cNvSpPr>
            <a:spLocks noGrp="1"/>
          </p:cNvSpPr>
          <p:nvPr>
            <p:ph type="sldNum" sz="quarter" idx="12"/>
          </p:nvPr>
        </p:nvSpPr>
        <p:spPr/>
        <p:txBody>
          <a:bodyPr/>
          <a:lstStyle/>
          <a:p>
            <a:fld id="{C7D03303-A13F-4069-9440-DFD41C995D69}" type="slidenum">
              <a:rPr lang="en-US" smtClean="0"/>
              <a:t>‹#›</a:t>
            </a:fld>
            <a:endParaRPr lang="en-US"/>
          </a:p>
        </p:txBody>
      </p:sp>
    </p:spTree>
    <p:extLst>
      <p:ext uri="{BB962C8B-B14F-4D97-AF65-F5344CB8AC3E}">
        <p14:creationId xmlns:p14="http://schemas.microsoft.com/office/powerpoint/2010/main" val="31546348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2DAE8-3178-4713-96D2-BA2A710082C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A864A36-269D-4102-8381-58A0A8600B4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B99DC1-1516-4550-9582-C97CEECE9050}"/>
              </a:ext>
            </a:extLst>
          </p:cNvPr>
          <p:cNvSpPr>
            <a:spLocks noGrp="1"/>
          </p:cNvSpPr>
          <p:nvPr>
            <p:ph type="dt" sz="half" idx="10"/>
          </p:nvPr>
        </p:nvSpPr>
        <p:spPr/>
        <p:txBody>
          <a:bodyPr/>
          <a:lstStyle/>
          <a:p>
            <a:fld id="{7D5DDEFE-EBD1-4427-A94D-B9D723C4EE98}" type="datetimeFigureOut">
              <a:rPr lang="en-US" smtClean="0"/>
              <a:t>5/20/2020</a:t>
            </a:fld>
            <a:endParaRPr lang="en-US"/>
          </a:p>
        </p:txBody>
      </p:sp>
      <p:sp>
        <p:nvSpPr>
          <p:cNvPr id="5" name="Footer Placeholder 4">
            <a:extLst>
              <a:ext uri="{FF2B5EF4-FFF2-40B4-BE49-F238E27FC236}">
                <a16:creationId xmlns:a16="http://schemas.microsoft.com/office/drawing/2014/main" id="{BCE991A5-3335-48F4-86CC-17E3DEDF85B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92D8FB-BE91-4A6D-8741-C35F2489C678}"/>
              </a:ext>
            </a:extLst>
          </p:cNvPr>
          <p:cNvSpPr>
            <a:spLocks noGrp="1"/>
          </p:cNvSpPr>
          <p:nvPr>
            <p:ph type="sldNum" sz="quarter" idx="12"/>
          </p:nvPr>
        </p:nvSpPr>
        <p:spPr/>
        <p:txBody>
          <a:bodyPr/>
          <a:lstStyle/>
          <a:p>
            <a:fld id="{C7D03303-A13F-4069-9440-DFD41C995D69}" type="slidenum">
              <a:rPr lang="en-US" smtClean="0"/>
              <a:t>‹#›</a:t>
            </a:fld>
            <a:endParaRPr lang="en-US"/>
          </a:p>
        </p:txBody>
      </p:sp>
    </p:spTree>
    <p:extLst>
      <p:ext uri="{BB962C8B-B14F-4D97-AF65-F5344CB8AC3E}">
        <p14:creationId xmlns:p14="http://schemas.microsoft.com/office/powerpoint/2010/main" val="16997689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8B59CB-F5EB-4369-B325-E27DA4FFC81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DF66C96-7CE2-4B77-9588-06EEC0C885F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89D5BDF-4C26-4A27-A6EE-8217AE5110DB}"/>
              </a:ext>
            </a:extLst>
          </p:cNvPr>
          <p:cNvSpPr>
            <a:spLocks noGrp="1"/>
          </p:cNvSpPr>
          <p:nvPr>
            <p:ph type="dt" sz="half" idx="10"/>
          </p:nvPr>
        </p:nvSpPr>
        <p:spPr/>
        <p:txBody>
          <a:bodyPr/>
          <a:lstStyle/>
          <a:p>
            <a:fld id="{7D5DDEFE-EBD1-4427-A94D-B9D723C4EE98}" type="datetimeFigureOut">
              <a:rPr lang="en-US" smtClean="0"/>
              <a:t>5/20/2020</a:t>
            </a:fld>
            <a:endParaRPr lang="en-US"/>
          </a:p>
        </p:txBody>
      </p:sp>
      <p:sp>
        <p:nvSpPr>
          <p:cNvPr id="5" name="Footer Placeholder 4">
            <a:extLst>
              <a:ext uri="{FF2B5EF4-FFF2-40B4-BE49-F238E27FC236}">
                <a16:creationId xmlns:a16="http://schemas.microsoft.com/office/drawing/2014/main" id="{36563DFF-4CF5-4424-871A-F6E83B89FF7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A30DB8-4D3B-482B-9B52-D4653FA3858A}"/>
              </a:ext>
            </a:extLst>
          </p:cNvPr>
          <p:cNvSpPr>
            <a:spLocks noGrp="1"/>
          </p:cNvSpPr>
          <p:nvPr>
            <p:ph type="sldNum" sz="quarter" idx="12"/>
          </p:nvPr>
        </p:nvSpPr>
        <p:spPr/>
        <p:txBody>
          <a:bodyPr/>
          <a:lstStyle/>
          <a:p>
            <a:fld id="{C7D03303-A13F-4069-9440-DFD41C995D69}" type="slidenum">
              <a:rPr lang="en-US" smtClean="0"/>
              <a:t>‹#›</a:t>
            </a:fld>
            <a:endParaRPr lang="en-US"/>
          </a:p>
        </p:txBody>
      </p:sp>
    </p:spTree>
    <p:extLst>
      <p:ext uri="{BB962C8B-B14F-4D97-AF65-F5344CB8AC3E}">
        <p14:creationId xmlns:p14="http://schemas.microsoft.com/office/powerpoint/2010/main" val="34953590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610D9-DFE6-408E-9809-FA9B2615AFB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7FAEC2F-428D-48C6-A269-BC4F3E1E246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54D795B-813F-479B-B62D-8523CCEFD50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D6F5C9E-BF38-4DF5-BB42-DA92AD7D8AF7}"/>
              </a:ext>
            </a:extLst>
          </p:cNvPr>
          <p:cNvSpPr>
            <a:spLocks noGrp="1"/>
          </p:cNvSpPr>
          <p:nvPr>
            <p:ph type="dt" sz="half" idx="10"/>
          </p:nvPr>
        </p:nvSpPr>
        <p:spPr/>
        <p:txBody>
          <a:bodyPr/>
          <a:lstStyle/>
          <a:p>
            <a:fld id="{7D5DDEFE-EBD1-4427-A94D-B9D723C4EE98}" type="datetimeFigureOut">
              <a:rPr lang="en-US" smtClean="0"/>
              <a:t>5/20/2020</a:t>
            </a:fld>
            <a:endParaRPr lang="en-US"/>
          </a:p>
        </p:txBody>
      </p:sp>
      <p:sp>
        <p:nvSpPr>
          <p:cNvPr id="6" name="Footer Placeholder 5">
            <a:extLst>
              <a:ext uri="{FF2B5EF4-FFF2-40B4-BE49-F238E27FC236}">
                <a16:creationId xmlns:a16="http://schemas.microsoft.com/office/drawing/2014/main" id="{3E5072EB-8A72-4192-A5DC-A093A8D5B6F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B55EF63-7D90-4915-B672-4E09325AF7EE}"/>
              </a:ext>
            </a:extLst>
          </p:cNvPr>
          <p:cNvSpPr>
            <a:spLocks noGrp="1"/>
          </p:cNvSpPr>
          <p:nvPr>
            <p:ph type="sldNum" sz="quarter" idx="12"/>
          </p:nvPr>
        </p:nvSpPr>
        <p:spPr/>
        <p:txBody>
          <a:bodyPr/>
          <a:lstStyle/>
          <a:p>
            <a:fld id="{C7D03303-A13F-4069-9440-DFD41C995D69}" type="slidenum">
              <a:rPr lang="en-US" smtClean="0"/>
              <a:t>‹#›</a:t>
            </a:fld>
            <a:endParaRPr lang="en-US"/>
          </a:p>
        </p:txBody>
      </p:sp>
    </p:spTree>
    <p:extLst>
      <p:ext uri="{BB962C8B-B14F-4D97-AF65-F5344CB8AC3E}">
        <p14:creationId xmlns:p14="http://schemas.microsoft.com/office/powerpoint/2010/main" val="15681995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EF78E5-578D-4791-9F6C-2D6B7DD6A55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A428EF2-FC77-45F1-84B8-C957B4CAD87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FC3AB5D-18B6-4DC4-ABDF-A19E2548C0B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A93C0A3-0231-4C38-BC43-70E6B9839DD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5B2DDBB-DBDB-4DFA-8765-D8A14147761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D7F582F-7249-4DA1-9D53-B5151EDE6EE7}"/>
              </a:ext>
            </a:extLst>
          </p:cNvPr>
          <p:cNvSpPr>
            <a:spLocks noGrp="1"/>
          </p:cNvSpPr>
          <p:nvPr>
            <p:ph type="dt" sz="half" idx="10"/>
          </p:nvPr>
        </p:nvSpPr>
        <p:spPr/>
        <p:txBody>
          <a:bodyPr/>
          <a:lstStyle/>
          <a:p>
            <a:fld id="{7D5DDEFE-EBD1-4427-A94D-B9D723C4EE98}" type="datetimeFigureOut">
              <a:rPr lang="en-US" smtClean="0"/>
              <a:t>5/20/2020</a:t>
            </a:fld>
            <a:endParaRPr lang="en-US"/>
          </a:p>
        </p:txBody>
      </p:sp>
      <p:sp>
        <p:nvSpPr>
          <p:cNvPr id="8" name="Footer Placeholder 7">
            <a:extLst>
              <a:ext uri="{FF2B5EF4-FFF2-40B4-BE49-F238E27FC236}">
                <a16:creationId xmlns:a16="http://schemas.microsoft.com/office/drawing/2014/main" id="{AD81BB29-91CA-481B-B46C-40C57DDD9D9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A9B2885-A62C-4B8F-98E0-E77F6D6D6649}"/>
              </a:ext>
            </a:extLst>
          </p:cNvPr>
          <p:cNvSpPr>
            <a:spLocks noGrp="1"/>
          </p:cNvSpPr>
          <p:nvPr>
            <p:ph type="sldNum" sz="quarter" idx="12"/>
          </p:nvPr>
        </p:nvSpPr>
        <p:spPr/>
        <p:txBody>
          <a:bodyPr/>
          <a:lstStyle/>
          <a:p>
            <a:fld id="{C7D03303-A13F-4069-9440-DFD41C995D69}" type="slidenum">
              <a:rPr lang="en-US" smtClean="0"/>
              <a:t>‹#›</a:t>
            </a:fld>
            <a:endParaRPr lang="en-US"/>
          </a:p>
        </p:txBody>
      </p:sp>
    </p:spTree>
    <p:extLst>
      <p:ext uri="{BB962C8B-B14F-4D97-AF65-F5344CB8AC3E}">
        <p14:creationId xmlns:p14="http://schemas.microsoft.com/office/powerpoint/2010/main" val="16114673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99ED09-E5C5-46CE-B002-1BC27C8EEE9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965401B-5BF4-45E7-B78F-9D12466EEDE9}"/>
              </a:ext>
            </a:extLst>
          </p:cNvPr>
          <p:cNvSpPr>
            <a:spLocks noGrp="1"/>
          </p:cNvSpPr>
          <p:nvPr>
            <p:ph type="dt" sz="half" idx="10"/>
          </p:nvPr>
        </p:nvSpPr>
        <p:spPr/>
        <p:txBody>
          <a:bodyPr/>
          <a:lstStyle/>
          <a:p>
            <a:fld id="{7D5DDEFE-EBD1-4427-A94D-B9D723C4EE98}" type="datetimeFigureOut">
              <a:rPr lang="en-US" smtClean="0"/>
              <a:t>5/20/2020</a:t>
            </a:fld>
            <a:endParaRPr lang="en-US"/>
          </a:p>
        </p:txBody>
      </p:sp>
      <p:sp>
        <p:nvSpPr>
          <p:cNvPr id="4" name="Footer Placeholder 3">
            <a:extLst>
              <a:ext uri="{FF2B5EF4-FFF2-40B4-BE49-F238E27FC236}">
                <a16:creationId xmlns:a16="http://schemas.microsoft.com/office/drawing/2014/main" id="{3ABD5C65-9CE5-4BCE-B661-FF620F5E852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9BCF0FC-5D35-4F78-8C27-979C347C0D6A}"/>
              </a:ext>
            </a:extLst>
          </p:cNvPr>
          <p:cNvSpPr>
            <a:spLocks noGrp="1"/>
          </p:cNvSpPr>
          <p:nvPr>
            <p:ph type="sldNum" sz="quarter" idx="12"/>
          </p:nvPr>
        </p:nvSpPr>
        <p:spPr/>
        <p:txBody>
          <a:bodyPr/>
          <a:lstStyle/>
          <a:p>
            <a:fld id="{C7D03303-A13F-4069-9440-DFD41C995D69}" type="slidenum">
              <a:rPr lang="en-US" smtClean="0"/>
              <a:t>‹#›</a:t>
            </a:fld>
            <a:endParaRPr lang="en-US"/>
          </a:p>
        </p:txBody>
      </p:sp>
    </p:spTree>
    <p:extLst>
      <p:ext uri="{BB962C8B-B14F-4D97-AF65-F5344CB8AC3E}">
        <p14:creationId xmlns:p14="http://schemas.microsoft.com/office/powerpoint/2010/main" val="16237540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E8C5464-5535-4766-A505-3677B5AEF134}"/>
              </a:ext>
            </a:extLst>
          </p:cNvPr>
          <p:cNvSpPr>
            <a:spLocks noGrp="1"/>
          </p:cNvSpPr>
          <p:nvPr>
            <p:ph type="dt" sz="half" idx="10"/>
          </p:nvPr>
        </p:nvSpPr>
        <p:spPr/>
        <p:txBody>
          <a:bodyPr/>
          <a:lstStyle/>
          <a:p>
            <a:fld id="{7D5DDEFE-EBD1-4427-A94D-B9D723C4EE98}" type="datetimeFigureOut">
              <a:rPr lang="en-US" smtClean="0"/>
              <a:t>5/20/2020</a:t>
            </a:fld>
            <a:endParaRPr lang="en-US"/>
          </a:p>
        </p:txBody>
      </p:sp>
      <p:sp>
        <p:nvSpPr>
          <p:cNvPr id="3" name="Footer Placeholder 2">
            <a:extLst>
              <a:ext uri="{FF2B5EF4-FFF2-40B4-BE49-F238E27FC236}">
                <a16:creationId xmlns:a16="http://schemas.microsoft.com/office/drawing/2014/main" id="{4AF82950-E9DF-4BD6-A08F-AD266144546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A01563D-D847-4140-8FFE-3DCC697CCD3B}"/>
              </a:ext>
            </a:extLst>
          </p:cNvPr>
          <p:cNvSpPr>
            <a:spLocks noGrp="1"/>
          </p:cNvSpPr>
          <p:nvPr>
            <p:ph type="sldNum" sz="quarter" idx="12"/>
          </p:nvPr>
        </p:nvSpPr>
        <p:spPr/>
        <p:txBody>
          <a:bodyPr/>
          <a:lstStyle/>
          <a:p>
            <a:fld id="{C7D03303-A13F-4069-9440-DFD41C995D69}" type="slidenum">
              <a:rPr lang="en-US" smtClean="0"/>
              <a:t>‹#›</a:t>
            </a:fld>
            <a:endParaRPr lang="en-US"/>
          </a:p>
        </p:txBody>
      </p:sp>
    </p:spTree>
    <p:extLst>
      <p:ext uri="{BB962C8B-B14F-4D97-AF65-F5344CB8AC3E}">
        <p14:creationId xmlns:p14="http://schemas.microsoft.com/office/powerpoint/2010/main" val="21321611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A9AFB9-17EF-435A-A388-0AA88A3E28B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E0ACDD0-B9F7-47CC-92C5-EC87F200CB9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EE31CAF-FC68-4895-97CD-FC0CAA5C2EE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F562573-56CD-4274-B41E-AD9CC20A4242}"/>
              </a:ext>
            </a:extLst>
          </p:cNvPr>
          <p:cNvSpPr>
            <a:spLocks noGrp="1"/>
          </p:cNvSpPr>
          <p:nvPr>
            <p:ph type="dt" sz="half" idx="10"/>
          </p:nvPr>
        </p:nvSpPr>
        <p:spPr/>
        <p:txBody>
          <a:bodyPr/>
          <a:lstStyle/>
          <a:p>
            <a:fld id="{7D5DDEFE-EBD1-4427-A94D-B9D723C4EE98}" type="datetimeFigureOut">
              <a:rPr lang="en-US" smtClean="0"/>
              <a:t>5/20/2020</a:t>
            </a:fld>
            <a:endParaRPr lang="en-US"/>
          </a:p>
        </p:txBody>
      </p:sp>
      <p:sp>
        <p:nvSpPr>
          <p:cNvPr id="6" name="Footer Placeholder 5">
            <a:extLst>
              <a:ext uri="{FF2B5EF4-FFF2-40B4-BE49-F238E27FC236}">
                <a16:creationId xmlns:a16="http://schemas.microsoft.com/office/drawing/2014/main" id="{770F3C50-F2AE-4672-88D2-F64FA475D90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B7DCD8A-80F6-478A-9284-180D9731235B}"/>
              </a:ext>
            </a:extLst>
          </p:cNvPr>
          <p:cNvSpPr>
            <a:spLocks noGrp="1"/>
          </p:cNvSpPr>
          <p:nvPr>
            <p:ph type="sldNum" sz="quarter" idx="12"/>
          </p:nvPr>
        </p:nvSpPr>
        <p:spPr/>
        <p:txBody>
          <a:bodyPr/>
          <a:lstStyle/>
          <a:p>
            <a:fld id="{C7D03303-A13F-4069-9440-DFD41C995D69}" type="slidenum">
              <a:rPr lang="en-US" smtClean="0"/>
              <a:t>‹#›</a:t>
            </a:fld>
            <a:endParaRPr lang="en-US"/>
          </a:p>
        </p:txBody>
      </p:sp>
    </p:spTree>
    <p:extLst>
      <p:ext uri="{BB962C8B-B14F-4D97-AF65-F5344CB8AC3E}">
        <p14:creationId xmlns:p14="http://schemas.microsoft.com/office/powerpoint/2010/main" val="7084366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A75DE-A520-42CA-88D7-33F8B132A2E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0AFA705-ACC3-4457-8FBA-06250C1830A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41BCAC2-071B-41EF-821E-0358999E52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A3520DB-26EC-4943-B20A-E926A270EF33}"/>
              </a:ext>
            </a:extLst>
          </p:cNvPr>
          <p:cNvSpPr>
            <a:spLocks noGrp="1"/>
          </p:cNvSpPr>
          <p:nvPr>
            <p:ph type="dt" sz="half" idx="10"/>
          </p:nvPr>
        </p:nvSpPr>
        <p:spPr/>
        <p:txBody>
          <a:bodyPr/>
          <a:lstStyle/>
          <a:p>
            <a:fld id="{7D5DDEFE-EBD1-4427-A94D-B9D723C4EE98}" type="datetimeFigureOut">
              <a:rPr lang="en-US" smtClean="0"/>
              <a:t>5/20/2020</a:t>
            </a:fld>
            <a:endParaRPr lang="en-US"/>
          </a:p>
        </p:txBody>
      </p:sp>
      <p:sp>
        <p:nvSpPr>
          <p:cNvPr id="6" name="Footer Placeholder 5">
            <a:extLst>
              <a:ext uri="{FF2B5EF4-FFF2-40B4-BE49-F238E27FC236}">
                <a16:creationId xmlns:a16="http://schemas.microsoft.com/office/drawing/2014/main" id="{3D7941A8-9DD3-409D-8AED-A8FDF1C1605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E891464-998C-4F14-9281-751E87282F3E}"/>
              </a:ext>
            </a:extLst>
          </p:cNvPr>
          <p:cNvSpPr>
            <a:spLocks noGrp="1"/>
          </p:cNvSpPr>
          <p:nvPr>
            <p:ph type="sldNum" sz="quarter" idx="12"/>
          </p:nvPr>
        </p:nvSpPr>
        <p:spPr/>
        <p:txBody>
          <a:bodyPr/>
          <a:lstStyle/>
          <a:p>
            <a:fld id="{C7D03303-A13F-4069-9440-DFD41C995D69}" type="slidenum">
              <a:rPr lang="en-US" smtClean="0"/>
              <a:t>‹#›</a:t>
            </a:fld>
            <a:endParaRPr lang="en-US"/>
          </a:p>
        </p:txBody>
      </p:sp>
    </p:spTree>
    <p:extLst>
      <p:ext uri="{BB962C8B-B14F-4D97-AF65-F5344CB8AC3E}">
        <p14:creationId xmlns:p14="http://schemas.microsoft.com/office/powerpoint/2010/main" val="3605459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9E94F6A-772F-4C92-81C8-513CFBFF4B7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E47B74F-6EB0-4B43-A998-53F714FA094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A4C85A-741A-40A1-B619-E9B1B752DEF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D5DDEFE-EBD1-4427-A94D-B9D723C4EE98}" type="datetimeFigureOut">
              <a:rPr lang="en-US" smtClean="0"/>
              <a:t>5/20/2020</a:t>
            </a:fld>
            <a:endParaRPr lang="en-US"/>
          </a:p>
        </p:txBody>
      </p:sp>
      <p:sp>
        <p:nvSpPr>
          <p:cNvPr id="5" name="Footer Placeholder 4">
            <a:extLst>
              <a:ext uri="{FF2B5EF4-FFF2-40B4-BE49-F238E27FC236}">
                <a16:creationId xmlns:a16="http://schemas.microsoft.com/office/drawing/2014/main" id="{8773570F-E83A-4DAE-8ED8-9BB89D36E3D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A1B81D5-28E2-4B48-B865-48C954ED258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7D03303-A13F-4069-9440-DFD41C995D69}" type="slidenum">
              <a:rPr lang="en-US" smtClean="0"/>
              <a:t>‹#›</a:t>
            </a:fld>
            <a:endParaRPr lang="en-US"/>
          </a:p>
        </p:txBody>
      </p:sp>
    </p:spTree>
    <p:extLst>
      <p:ext uri="{BB962C8B-B14F-4D97-AF65-F5344CB8AC3E}">
        <p14:creationId xmlns:p14="http://schemas.microsoft.com/office/powerpoint/2010/main" val="13324446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picture containing dark, black, looking, suit&#10;&#10;Description automatically generated">
            <a:extLst>
              <a:ext uri="{FF2B5EF4-FFF2-40B4-BE49-F238E27FC236}">
                <a16:creationId xmlns:a16="http://schemas.microsoft.com/office/drawing/2014/main" id="{F022B9DC-C6F6-48EF-B140-8F0582704354}"/>
              </a:ext>
            </a:extLst>
          </p:cNvPr>
          <p:cNvPicPr>
            <a:picLocks noChangeAspect="1"/>
          </p:cNvPicPr>
          <p:nvPr/>
        </p:nvPicPr>
        <p:blipFill rotWithShape="1">
          <a:blip r:embed="rId2">
            <a:alphaModFix amt="50000"/>
            <a:extLst>
              <a:ext uri="{28A0092B-C50C-407E-A947-70E740481C1C}">
                <a14:useLocalDpi xmlns:a14="http://schemas.microsoft.com/office/drawing/2010/main" val="0"/>
              </a:ext>
            </a:extLst>
          </a:blip>
          <a:srcRect t="6471" b="8623"/>
          <a:stretch/>
        </p:blipFill>
        <p:spPr>
          <a:xfrm>
            <a:off x="20" y="1"/>
            <a:ext cx="12191980" cy="6857999"/>
          </a:xfrm>
          <a:prstGeom prst="rect">
            <a:avLst/>
          </a:prstGeom>
        </p:spPr>
      </p:pic>
      <p:sp>
        <p:nvSpPr>
          <p:cNvPr id="6" name="TextBox 5">
            <a:extLst>
              <a:ext uri="{FF2B5EF4-FFF2-40B4-BE49-F238E27FC236}">
                <a16:creationId xmlns:a16="http://schemas.microsoft.com/office/drawing/2014/main" id="{A51F5245-7D8E-4D14-BDF1-4F0E43F23C4B}"/>
              </a:ext>
            </a:extLst>
          </p:cNvPr>
          <p:cNvSpPr txBox="1"/>
          <p:nvPr/>
        </p:nvSpPr>
        <p:spPr>
          <a:xfrm>
            <a:off x="7382540" y="4518836"/>
            <a:ext cx="4440865" cy="1343475"/>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6000" b="1" dirty="0">
                <a:solidFill>
                  <a:srgbClr val="FFFFFF"/>
                </a:solidFill>
                <a:latin typeface="+mj-lt"/>
                <a:ea typeface="+mj-ea"/>
                <a:cs typeface="+mj-cs"/>
              </a:rPr>
              <a:t>Thera Bank</a:t>
            </a:r>
          </a:p>
        </p:txBody>
      </p:sp>
    </p:spTree>
    <p:extLst>
      <p:ext uri="{BB962C8B-B14F-4D97-AF65-F5344CB8AC3E}">
        <p14:creationId xmlns:p14="http://schemas.microsoft.com/office/powerpoint/2010/main" val="390310708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7B7E733-7266-4F14-88ED-598BA293526B}"/>
              </a:ext>
            </a:extLst>
          </p:cNvPr>
          <p:cNvSpPr/>
          <p:nvPr/>
        </p:nvSpPr>
        <p:spPr>
          <a:xfrm>
            <a:off x="413555" y="301510"/>
            <a:ext cx="947955" cy="855677"/>
          </a:xfrm>
          <a:prstGeom prst="rect">
            <a:avLst/>
          </a:prstGeom>
          <a:solidFill>
            <a:schemeClr val="tx1"/>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extBox 3">
            <a:extLst>
              <a:ext uri="{FF2B5EF4-FFF2-40B4-BE49-F238E27FC236}">
                <a16:creationId xmlns:a16="http://schemas.microsoft.com/office/drawing/2014/main" id="{B40B8390-C45D-4A0E-9DDB-2E8058AEBFCA}"/>
              </a:ext>
            </a:extLst>
          </p:cNvPr>
          <p:cNvSpPr txBox="1"/>
          <p:nvPr/>
        </p:nvSpPr>
        <p:spPr>
          <a:xfrm>
            <a:off x="1711842" y="574158"/>
            <a:ext cx="6847368" cy="369332"/>
          </a:xfrm>
          <a:prstGeom prst="rect">
            <a:avLst/>
          </a:prstGeom>
          <a:noFill/>
        </p:spPr>
        <p:txBody>
          <a:bodyPr wrap="square" rtlCol="0">
            <a:spAutoFit/>
          </a:bodyPr>
          <a:lstStyle/>
          <a:p>
            <a:r>
              <a:rPr lang="en-US" dirty="0"/>
              <a:t>Results of clustering algorithm</a:t>
            </a:r>
          </a:p>
        </p:txBody>
      </p:sp>
      <p:sp>
        <p:nvSpPr>
          <p:cNvPr id="9" name="TextBox 8">
            <a:extLst>
              <a:ext uri="{FF2B5EF4-FFF2-40B4-BE49-F238E27FC236}">
                <a16:creationId xmlns:a16="http://schemas.microsoft.com/office/drawing/2014/main" id="{C60BFC45-8EF8-47CA-9626-65BEFF799B96}"/>
              </a:ext>
            </a:extLst>
          </p:cNvPr>
          <p:cNvSpPr txBox="1"/>
          <p:nvPr/>
        </p:nvSpPr>
        <p:spPr>
          <a:xfrm>
            <a:off x="9102257" y="2351782"/>
            <a:ext cx="2925261" cy="1323439"/>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The best continuous variables to explain the clusters are the age in years and the income in thousands per month.</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600" dirty="0">
              <a:solidFill>
                <a:prstClr val="black"/>
              </a:solidFill>
              <a:latin typeface="Calibri" panose="020F0502020204030204"/>
            </a:endParaRPr>
          </a:p>
        </p:txBody>
      </p:sp>
      <p:sp>
        <p:nvSpPr>
          <p:cNvPr id="11" name="TextBox 10">
            <a:extLst>
              <a:ext uri="{FF2B5EF4-FFF2-40B4-BE49-F238E27FC236}">
                <a16:creationId xmlns:a16="http://schemas.microsoft.com/office/drawing/2014/main" id="{55D594A1-E2F3-4272-9960-EEF04FACDAE9}"/>
              </a:ext>
            </a:extLst>
          </p:cNvPr>
          <p:cNvSpPr txBox="1"/>
          <p:nvPr/>
        </p:nvSpPr>
        <p:spPr>
          <a:xfrm>
            <a:off x="9102257" y="1750557"/>
            <a:ext cx="2483141"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Quick Insights</a:t>
            </a:r>
          </a:p>
        </p:txBody>
      </p:sp>
      <p:pic>
        <p:nvPicPr>
          <p:cNvPr id="13" name="Picture 12" descr="A close up of a sign&#10;&#10;Description automatically generated">
            <a:extLst>
              <a:ext uri="{FF2B5EF4-FFF2-40B4-BE49-F238E27FC236}">
                <a16:creationId xmlns:a16="http://schemas.microsoft.com/office/drawing/2014/main" id="{A2BE5658-27EF-4E80-9250-2DD8BB7A56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59210" y="1654133"/>
            <a:ext cx="465756" cy="465756"/>
          </a:xfrm>
          <a:prstGeom prst="rect">
            <a:avLst/>
          </a:prstGeom>
        </p:spPr>
      </p:pic>
      <p:pic>
        <p:nvPicPr>
          <p:cNvPr id="7" name="Picture 6">
            <a:extLst>
              <a:ext uri="{FF2B5EF4-FFF2-40B4-BE49-F238E27FC236}">
                <a16:creationId xmlns:a16="http://schemas.microsoft.com/office/drawing/2014/main" id="{0CDF453C-9CD0-402A-B364-F861DB82FC77}"/>
              </a:ext>
            </a:extLst>
          </p:cNvPr>
          <p:cNvPicPr>
            <a:picLocks noChangeAspect="1"/>
          </p:cNvPicPr>
          <p:nvPr/>
        </p:nvPicPr>
        <p:blipFill>
          <a:blip r:embed="rId3"/>
          <a:stretch>
            <a:fillRect/>
          </a:stretch>
        </p:blipFill>
        <p:spPr>
          <a:xfrm>
            <a:off x="413555" y="1372728"/>
            <a:ext cx="7520481" cy="5324234"/>
          </a:xfrm>
          <a:prstGeom prst="rect">
            <a:avLst/>
          </a:prstGeom>
        </p:spPr>
      </p:pic>
    </p:spTree>
    <p:extLst>
      <p:ext uri="{BB962C8B-B14F-4D97-AF65-F5344CB8AC3E}">
        <p14:creationId xmlns:p14="http://schemas.microsoft.com/office/powerpoint/2010/main" val="27948361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7B7E733-7266-4F14-88ED-598BA293526B}"/>
              </a:ext>
            </a:extLst>
          </p:cNvPr>
          <p:cNvSpPr/>
          <p:nvPr/>
        </p:nvSpPr>
        <p:spPr>
          <a:xfrm>
            <a:off x="413555" y="301510"/>
            <a:ext cx="947955" cy="855677"/>
          </a:xfrm>
          <a:prstGeom prst="rect">
            <a:avLst/>
          </a:prstGeom>
          <a:solidFill>
            <a:schemeClr val="tx1"/>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extBox 3">
            <a:extLst>
              <a:ext uri="{FF2B5EF4-FFF2-40B4-BE49-F238E27FC236}">
                <a16:creationId xmlns:a16="http://schemas.microsoft.com/office/drawing/2014/main" id="{B40B8390-C45D-4A0E-9DDB-2E8058AEBFCA}"/>
              </a:ext>
            </a:extLst>
          </p:cNvPr>
          <p:cNvSpPr txBox="1"/>
          <p:nvPr/>
        </p:nvSpPr>
        <p:spPr>
          <a:xfrm>
            <a:off x="1637140" y="459852"/>
            <a:ext cx="6847368" cy="369332"/>
          </a:xfrm>
          <a:prstGeom prst="rect">
            <a:avLst/>
          </a:prstGeom>
          <a:noFill/>
        </p:spPr>
        <p:txBody>
          <a:bodyPr wrap="square" rtlCol="0">
            <a:spAutoFit/>
          </a:bodyPr>
          <a:lstStyle/>
          <a:p>
            <a:r>
              <a:rPr lang="en-US" dirty="0"/>
              <a:t>Results of clustering algorithm</a:t>
            </a:r>
          </a:p>
        </p:txBody>
      </p:sp>
      <p:pic>
        <p:nvPicPr>
          <p:cNvPr id="3" name="Picture 2" descr="A picture containing plate&#10;&#10;Description automatically generated">
            <a:extLst>
              <a:ext uri="{FF2B5EF4-FFF2-40B4-BE49-F238E27FC236}">
                <a16:creationId xmlns:a16="http://schemas.microsoft.com/office/drawing/2014/main" id="{0DED3D0F-0D82-49F5-B458-9A81DE0BD3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3224" y="979251"/>
            <a:ext cx="704785" cy="704785"/>
          </a:xfrm>
          <a:prstGeom prst="rect">
            <a:avLst/>
          </a:prstGeom>
        </p:spPr>
      </p:pic>
      <p:pic>
        <p:nvPicPr>
          <p:cNvPr id="13" name="Picture 12" descr="A picture containing plate&#10;&#10;Description automatically generated">
            <a:extLst>
              <a:ext uri="{FF2B5EF4-FFF2-40B4-BE49-F238E27FC236}">
                <a16:creationId xmlns:a16="http://schemas.microsoft.com/office/drawing/2014/main" id="{78837401-BFED-4FEC-8132-ECC55C01B8C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9466" y="989782"/>
            <a:ext cx="704785" cy="704785"/>
          </a:xfrm>
          <a:prstGeom prst="rect">
            <a:avLst/>
          </a:prstGeom>
        </p:spPr>
      </p:pic>
      <p:pic>
        <p:nvPicPr>
          <p:cNvPr id="15" name="Picture 14" descr="A picture containing plate&#10;&#10;Description automatically generated">
            <a:extLst>
              <a:ext uri="{FF2B5EF4-FFF2-40B4-BE49-F238E27FC236}">
                <a16:creationId xmlns:a16="http://schemas.microsoft.com/office/drawing/2014/main" id="{D2FDB442-419D-4D27-A363-3610A943F0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34557" y="982727"/>
            <a:ext cx="704785" cy="704785"/>
          </a:xfrm>
          <a:prstGeom prst="rect">
            <a:avLst/>
          </a:prstGeom>
        </p:spPr>
      </p:pic>
      <p:pic>
        <p:nvPicPr>
          <p:cNvPr id="16" name="Picture 15" descr="A picture containing plate&#10;&#10;Description automatically generated">
            <a:extLst>
              <a:ext uri="{FF2B5EF4-FFF2-40B4-BE49-F238E27FC236}">
                <a16:creationId xmlns:a16="http://schemas.microsoft.com/office/drawing/2014/main" id="{E848FEA5-6A6B-4820-B946-6E988532307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96345" y="989782"/>
            <a:ext cx="704785" cy="704785"/>
          </a:xfrm>
          <a:prstGeom prst="rect">
            <a:avLst/>
          </a:prstGeom>
        </p:spPr>
      </p:pic>
      <p:pic>
        <p:nvPicPr>
          <p:cNvPr id="17" name="Picture 16" descr="A picture containing plate&#10;&#10;Description automatically generated">
            <a:extLst>
              <a:ext uri="{FF2B5EF4-FFF2-40B4-BE49-F238E27FC236}">
                <a16:creationId xmlns:a16="http://schemas.microsoft.com/office/drawing/2014/main" id="{80847678-989C-4DD0-B13D-091919FBA0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10352" y="991119"/>
            <a:ext cx="704785" cy="704785"/>
          </a:xfrm>
          <a:prstGeom prst="rect">
            <a:avLst/>
          </a:prstGeom>
        </p:spPr>
      </p:pic>
      <p:pic>
        <p:nvPicPr>
          <p:cNvPr id="18" name="Picture 17" descr="A picture containing plate&#10;&#10;Description automatically generated">
            <a:extLst>
              <a:ext uri="{FF2B5EF4-FFF2-40B4-BE49-F238E27FC236}">
                <a16:creationId xmlns:a16="http://schemas.microsoft.com/office/drawing/2014/main" id="{24D9CA29-CDB3-4657-BE33-6F21C3252CE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21558" y="989782"/>
            <a:ext cx="704785" cy="704785"/>
          </a:xfrm>
          <a:prstGeom prst="rect">
            <a:avLst/>
          </a:prstGeom>
        </p:spPr>
      </p:pic>
      <p:graphicFrame>
        <p:nvGraphicFramePr>
          <p:cNvPr id="2" name="Table 5">
            <a:extLst>
              <a:ext uri="{FF2B5EF4-FFF2-40B4-BE49-F238E27FC236}">
                <a16:creationId xmlns:a16="http://schemas.microsoft.com/office/drawing/2014/main" id="{6A892A99-E808-4DC8-8866-FE71D1B53AB6}"/>
              </a:ext>
            </a:extLst>
          </p:cNvPr>
          <p:cNvGraphicFramePr>
            <a:graphicFrameLocks noGrp="1"/>
          </p:cNvGraphicFramePr>
          <p:nvPr>
            <p:extLst>
              <p:ext uri="{D42A27DB-BD31-4B8C-83A1-F6EECF244321}">
                <p14:modId xmlns:p14="http://schemas.microsoft.com/office/powerpoint/2010/main" val="3228209256"/>
              </p:ext>
            </p:extLst>
          </p:nvPr>
        </p:nvGraphicFramePr>
        <p:xfrm>
          <a:off x="329562" y="1694567"/>
          <a:ext cx="10618475" cy="5009122"/>
        </p:xfrm>
        <a:graphic>
          <a:graphicData uri="http://schemas.openxmlformats.org/drawingml/2006/table">
            <a:tbl>
              <a:tblPr firstRow="1" bandRow="1">
                <a:tableStyleId>{073A0DAA-6AF3-43AB-8588-CEC1D06C72B9}</a:tableStyleId>
              </a:tblPr>
              <a:tblGrid>
                <a:gridCol w="1516925">
                  <a:extLst>
                    <a:ext uri="{9D8B030D-6E8A-4147-A177-3AD203B41FA5}">
                      <a16:colId xmlns:a16="http://schemas.microsoft.com/office/drawing/2014/main" val="3906640821"/>
                    </a:ext>
                  </a:extLst>
                </a:gridCol>
                <a:gridCol w="1516925">
                  <a:extLst>
                    <a:ext uri="{9D8B030D-6E8A-4147-A177-3AD203B41FA5}">
                      <a16:colId xmlns:a16="http://schemas.microsoft.com/office/drawing/2014/main" val="2657164429"/>
                    </a:ext>
                  </a:extLst>
                </a:gridCol>
                <a:gridCol w="1516925">
                  <a:extLst>
                    <a:ext uri="{9D8B030D-6E8A-4147-A177-3AD203B41FA5}">
                      <a16:colId xmlns:a16="http://schemas.microsoft.com/office/drawing/2014/main" val="426999483"/>
                    </a:ext>
                  </a:extLst>
                </a:gridCol>
                <a:gridCol w="1516925">
                  <a:extLst>
                    <a:ext uri="{9D8B030D-6E8A-4147-A177-3AD203B41FA5}">
                      <a16:colId xmlns:a16="http://schemas.microsoft.com/office/drawing/2014/main" val="3274691543"/>
                    </a:ext>
                  </a:extLst>
                </a:gridCol>
                <a:gridCol w="1516925">
                  <a:extLst>
                    <a:ext uri="{9D8B030D-6E8A-4147-A177-3AD203B41FA5}">
                      <a16:colId xmlns:a16="http://schemas.microsoft.com/office/drawing/2014/main" val="2924446712"/>
                    </a:ext>
                  </a:extLst>
                </a:gridCol>
                <a:gridCol w="1516925">
                  <a:extLst>
                    <a:ext uri="{9D8B030D-6E8A-4147-A177-3AD203B41FA5}">
                      <a16:colId xmlns:a16="http://schemas.microsoft.com/office/drawing/2014/main" val="572006157"/>
                    </a:ext>
                  </a:extLst>
                </a:gridCol>
                <a:gridCol w="1516925">
                  <a:extLst>
                    <a:ext uri="{9D8B030D-6E8A-4147-A177-3AD203B41FA5}">
                      <a16:colId xmlns:a16="http://schemas.microsoft.com/office/drawing/2014/main" val="3289905343"/>
                    </a:ext>
                  </a:extLst>
                </a:gridCol>
              </a:tblGrid>
              <a:tr h="492881">
                <a:tc>
                  <a:txBody>
                    <a:bodyPr/>
                    <a:lstStyle/>
                    <a:p>
                      <a:pPr algn="ctr"/>
                      <a:r>
                        <a:rPr lang="en-US" b="1" dirty="0"/>
                        <a:t>Cluster</a:t>
                      </a:r>
                    </a:p>
                  </a:txBody>
                  <a:tcPr/>
                </a:tc>
                <a:tc>
                  <a:txBody>
                    <a:bodyPr/>
                    <a:lstStyle/>
                    <a:p>
                      <a:pPr algn="ctr"/>
                      <a:r>
                        <a:rPr lang="en-US" b="1" dirty="0"/>
                        <a:t>1</a:t>
                      </a:r>
                    </a:p>
                  </a:txBody>
                  <a:tcPr/>
                </a:tc>
                <a:tc>
                  <a:txBody>
                    <a:bodyPr/>
                    <a:lstStyle/>
                    <a:p>
                      <a:pPr algn="ctr"/>
                      <a:r>
                        <a:rPr lang="en-US" b="1" dirty="0"/>
                        <a:t>2</a:t>
                      </a:r>
                    </a:p>
                  </a:txBody>
                  <a:tcPr/>
                </a:tc>
                <a:tc>
                  <a:txBody>
                    <a:bodyPr/>
                    <a:lstStyle/>
                    <a:p>
                      <a:pPr algn="ctr"/>
                      <a:r>
                        <a:rPr lang="en-US" b="1" dirty="0"/>
                        <a:t>3</a:t>
                      </a:r>
                    </a:p>
                  </a:txBody>
                  <a:tcPr/>
                </a:tc>
                <a:tc>
                  <a:txBody>
                    <a:bodyPr/>
                    <a:lstStyle/>
                    <a:p>
                      <a:pPr algn="ctr"/>
                      <a:r>
                        <a:rPr lang="en-US" b="1" dirty="0"/>
                        <a:t>4</a:t>
                      </a:r>
                    </a:p>
                  </a:txBody>
                  <a:tcPr/>
                </a:tc>
                <a:tc>
                  <a:txBody>
                    <a:bodyPr/>
                    <a:lstStyle/>
                    <a:p>
                      <a:pPr algn="ctr"/>
                      <a:r>
                        <a:rPr lang="en-US" b="1" dirty="0"/>
                        <a:t>5</a:t>
                      </a:r>
                    </a:p>
                  </a:txBody>
                  <a:tcPr/>
                </a:tc>
                <a:tc>
                  <a:txBody>
                    <a:bodyPr/>
                    <a:lstStyle/>
                    <a:p>
                      <a:pPr algn="ctr"/>
                      <a:r>
                        <a:rPr lang="en-US" b="1" dirty="0"/>
                        <a:t>6</a:t>
                      </a:r>
                    </a:p>
                  </a:txBody>
                  <a:tcPr/>
                </a:tc>
                <a:extLst>
                  <a:ext uri="{0D108BD9-81ED-4DB2-BD59-A6C34878D82A}">
                    <a16:rowId xmlns:a16="http://schemas.microsoft.com/office/drawing/2014/main" val="1169898579"/>
                  </a:ext>
                </a:extLst>
              </a:tr>
              <a:tr h="492881">
                <a:tc>
                  <a:txBody>
                    <a:bodyPr/>
                    <a:lstStyle/>
                    <a:p>
                      <a:r>
                        <a:rPr lang="en-US" dirty="0"/>
                        <a:t>Education</a:t>
                      </a:r>
                    </a:p>
                  </a:txBody>
                  <a:tcPr/>
                </a:tc>
                <a:tc>
                  <a:txBody>
                    <a:bodyPr/>
                    <a:lstStyle/>
                    <a:p>
                      <a:r>
                        <a:rPr lang="en-US" dirty="0"/>
                        <a:t>Mostly Undergrad</a:t>
                      </a:r>
                    </a:p>
                  </a:txBody>
                  <a:tcPr/>
                </a:tc>
                <a:tc>
                  <a:txBody>
                    <a:bodyPr/>
                    <a:lstStyle/>
                    <a:p>
                      <a:r>
                        <a:rPr lang="en-US" dirty="0"/>
                        <a:t>Mostly graduates</a:t>
                      </a:r>
                    </a:p>
                  </a:txBody>
                  <a:tcPr/>
                </a:tc>
                <a:tc>
                  <a:txBody>
                    <a:bodyPr/>
                    <a:lstStyle/>
                    <a:p>
                      <a:r>
                        <a:rPr lang="en-US" dirty="0"/>
                        <a:t>Mostly Undergrads</a:t>
                      </a:r>
                    </a:p>
                  </a:txBody>
                  <a:tcPr/>
                </a:tc>
                <a:tc>
                  <a:txBody>
                    <a:bodyPr/>
                    <a:lstStyle/>
                    <a:p>
                      <a:r>
                        <a:rPr lang="en-US" dirty="0"/>
                        <a:t>Mostly graduates</a:t>
                      </a:r>
                    </a:p>
                  </a:txBody>
                  <a:tcPr/>
                </a:tc>
                <a:tc>
                  <a:txBody>
                    <a:bodyPr/>
                    <a:lstStyle/>
                    <a:p>
                      <a:r>
                        <a:rPr lang="en-US" dirty="0"/>
                        <a:t>Mostly advanced/Professionals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Mostly advanced/Professionals</a:t>
                      </a:r>
                    </a:p>
                    <a:p>
                      <a:endParaRPr lang="en-US" dirty="0"/>
                    </a:p>
                  </a:txBody>
                  <a:tcPr/>
                </a:tc>
                <a:extLst>
                  <a:ext uri="{0D108BD9-81ED-4DB2-BD59-A6C34878D82A}">
                    <a16:rowId xmlns:a16="http://schemas.microsoft.com/office/drawing/2014/main" val="2777741434"/>
                  </a:ext>
                </a:extLst>
              </a:tr>
              <a:tr h="492881">
                <a:tc>
                  <a:txBody>
                    <a:bodyPr/>
                    <a:lstStyle/>
                    <a:p>
                      <a:r>
                        <a:rPr lang="en-US" dirty="0"/>
                        <a:t>Family Members</a:t>
                      </a:r>
                    </a:p>
                  </a:txBody>
                  <a:tcPr/>
                </a:tc>
                <a:tc>
                  <a:txBody>
                    <a:bodyPr/>
                    <a:lstStyle/>
                    <a:p>
                      <a:r>
                        <a:rPr lang="en-US" dirty="0"/>
                        <a:t>Mostly two members</a:t>
                      </a:r>
                    </a:p>
                  </a:txBody>
                  <a:tcPr/>
                </a:tc>
                <a:tc>
                  <a:txBody>
                    <a:bodyPr/>
                    <a:lstStyle/>
                    <a:p>
                      <a:r>
                        <a:rPr lang="en-US" dirty="0"/>
                        <a:t>Mostly 3 members</a:t>
                      </a:r>
                    </a:p>
                  </a:txBody>
                  <a:tcPr/>
                </a:tc>
                <a:tc>
                  <a:txBody>
                    <a:bodyPr/>
                    <a:lstStyle/>
                    <a:p>
                      <a:r>
                        <a:rPr lang="en-US" dirty="0"/>
                        <a:t>Mostly 1 member</a:t>
                      </a:r>
                    </a:p>
                  </a:txBody>
                  <a:tcPr/>
                </a:tc>
                <a:tc>
                  <a:txBody>
                    <a:bodyPr/>
                    <a:lstStyle/>
                    <a:p>
                      <a:r>
                        <a:rPr lang="en-US" dirty="0"/>
                        <a:t>Mostly 4 members</a:t>
                      </a:r>
                    </a:p>
                  </a:txBody>
                  <a:tcPr/>
                </a:tc>
                <a:tc>
                  <a:txBody>
                    <a:bodyPr/>
                    <a:lstStyle/>
                    <a:p>
                      <a:r>
                        <a:rPr lang="en-US" dirty="0"/>
                        <a:t>Mostly two members</a:t>
                      </a:r>
                    </a:p>
                  </a:txBody>
                  <a:tcPr/>
                </a:tc>
                <a:tc>
                  <a:txBody>
                    <a:bodyPr/>
                    <a:lstStyle/>
                    <a:p>
                      <a:r>
                        <a:rPr lang="en-US" dirty="0"/>
                        <a:t>Mostly one member</a:t>
                      </a:r>
                    </a:p>
                  </a:txBody>
                  <a:tcPr/>
                </a:tc>
                <a:extLst>
                  <a:ext uri="{0D108BD9-81ED-4DB2-BD59-A6C34878D82A}">
                    <a16:rowId xmlns:a16="http://schemas.microsoft.com/office/drawing/2014/main" val="2883428072"/>
                  </a:ext>
                </a:extLst>
              </a:tr>
              <a:tr h="492881">
                <a:tc>
                  <a:txBody>
                    <a:bodyPr/>
                    <a:lstStyle/>
                    <a:p>
                      <a:r>
                        <a:rPr lang="en-US" dirty="0"/>
                        <a:t>Online</a:t>
                      </a:r>
                    </a:p>
                  </a:txBody>
                  <a:tcPr/>
                </a:tc>
                <a:tc>
                  <a:txBody>
                    <a:bodyPr/>
                    <a:lstStyle/>
                    <a:p>
                      <a:r>
                        <a:rPr lang="en-US" dirty="0"/>
                        <a:t>Mostly online</a:t>
                      </a:r>
                    </a:p>
                  </a:txBody>
                  <a:tcPr/>
                </a:tc>
                <a:tc>
                  <a:txBody>
                    <a:bodyPr/>
                    <a:lstStyle/>
                    <a:p>
                      <a:r>
                        <a:rPr lang="en-US" dirty="0"/>
                        <a:t>Mostly No online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Mostly online</a:t>
                      </a: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Mostly online</a:t>
                      </a:r>
                    </a:p>
                    <a:p>
                      <a:endParaRPr lang="en-US" dirty="0"/>
                    </a:p>
                  </a:txBody>
                  <a:tcPr/>
                </a:tc>
                <a:tc>
                  <a:txBody>
                    <a:bodyPr/>
                    <a:lstStyle/>
                    <a:p>
                      <a:r>
                        <a:rPr lang="en-US" dirty="0"/>
                        <a:t>Mostly No online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Mostly online</a:t>
                      </a:r>
                    </a:p>
                    <a:p>
                      <a:endParaRPr lang="en-US" dirty="0"/>
                    </a:p>
                  </a:txBody>
                  <a:tcPr/>
                </a:tc>
                <a:extLst>
                  <a:ext uri="{0D108BD9-81ED-4DB2-BD59-A6C34878D82A}">
                    <a16:rowId xmlns:a16="http://schemas.microsoft.com/office/drawing/2014/main" val="225081759"/>
                  </a:ext>
                </a:extLst>
              </a:tr>
              <a:tr h="492881">
                <a:tc>
                  <a:txBody>
                    <a:bodyPr/>
                    <a:lstStyle/>
                    <a:p>
                      <a:r>
                        <a:rPr lang="en-US" dirty="0"/>
                        <a:t>Credit card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Mostly No credit card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Mostly No credit card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Mostly No credit card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Mostly credit card</a:t>
                      </a: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Mostly credit card</a:t>
                      </a:r>
                    </a:p>
                    <a:p>
                      <a:endParaRPr lang="en-US" dirty="0"/>
                    </a:p>
                  </a:txBody>
                  <a:tcPr/>
                </a:tc>
                <a:tc>
                  <a:txBody>
                    <a:bodyPr/>
                    <a:lstStyle/>
                    <a:p>
                      <a:r>
                        <a:rPr lang="en-US" dirty="0"/>
                        <a:t>Mostly No credit card</a:t>
                      </a:r>
                    </a:p>
                  </a:txBody>
                  <a:tcPr/>
                </a:tc>
                <a:extLst>
                  <a:ext uri="{0D108BD9-81ED-4DB2-BD59-A6C34878D82A}">
                    <a16:rowId xmlns:a16="http://schemas.microsoft.com/office/drawing/2014/main" val="2731272746"/>
                  </a:ext>
                </a:extLst>
              </a:tr>
              <a:tr h="492881">
                <a:tc>
                  <a:txBody>
                    <a:bodyPr/>
                    <a:lstStyle/>
                    <a:p>
                      <a:r>
                        <a:rPr lang="en-US" dirty="0"/>
                        <a:t>Age</a:t>
                      </a:r>
                    </a:p>
                  </a:txBody>
                  <a:tcPr/>
                </a:tc>
                <a:tc>
                  <a:txBody>
                    <a:bodyPr/>
                    <a:lstStyle/>
                    <a:p>
                      <a:r>
                        <a:rPr lang="en-US" dirty="0"/>
                        <a:t>Mean age below 40</a:t>
                      </a:r>
                    </a:p>
                  </a:txBody>
                  <a:tcPr/>
                </a:tc>
                <a:tc>
                  <a:txBody>
                    <a:bodyPr/>
                    <a:lstStyle/>
                    <a:p>
                      <a:r>
                        <a:rPr lang="en-US" dirty="0"/>
                        <a:t>Mean age below 45</a:t>
                      </a:r>
                    </a:p>
                  </a:txBody>
                  <a:tcPr/>
                </a:tc>
                <a:tc>
                  <a:txBody>
                    <a:bodyPr/>
                    <a:lstStyle/>
                    <a:p>
                      <a:r>
                        <a:rPr lang="en-US" dirty="0"/>
                        <a:t>Mean age above 50</a:t>
                      </a:r>
                    </a:p>
                  </a:txBody>
                  <a:tcPr/>
                </a:tc>
                <a:tc>
                  <a:txBody>
                    <a:bodyPr/>
                    <a:lstStyle/>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Mean age below 45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Mean age above 50</a:t>
                      </a:r>
                    </a:p>
                  </a:txBody>
                  <a:tcPr/>
                </a:tc>
                <a:extLst>
                  <a:ext uri="{0D108BD9-81ED-4DB2-BD59-A6C34878D82A}">
                    <a16:rowId xmlns:a16="http://schemas.microsoft.com/office/drawing/2014/main" val="718696240"/>
                  </a:ext>
                </a:extLst>
              </a:tr>
              <a:tr h="492881">
                <a:tc>
                  <a:txBody>
                    <a:bodyPr/>
                    <a:lstStyle/>
                    <a:p>
                      <a:r>
                        <a:rPr lang="en-US" dirty="0"/>
                        <a:t>Income</a:t>
                      </a:r>
                    </a:p>
                  </a:txBody>
                  <a:tcPr/>
                </a:tc>
                <a:tc>
                  <a:txBody>
                    <a:bodyPr/>
                    <a:lstStyle/>
                    <a:p>
                      <a:r>
                        <a:rPr lang="en-US" dirty="0"/>
                        <a:t>1</a:t>
                      </a:r>
                    </a:p>
                  </a:txBody>
                  <a:tcPr/>
                </a:tc>
                <a:tc>
                  <a:txBody>
                    <a:bodyPr/>
                    <a:lstStyle/>
                    <a:p>
                      <a:r>
                        <a:rPr lang="en-US" dirty="0"/>
                        <a:t>5</a:t>
                      </a:r>
                    </a:p>
                  </a:txBody>
                  <a:tcPr/>
                </a:tc>
                <a:tc>
                  <a:txBody>
                    <a:bodyPr/>
                    <a:lstStyle/>
                    <a:p>
                      <a:r>
                        <a:rPr lang="en-US" dirty="0"/>
                        <a:t>1</a:t>
                      </a:r>
                    </a:p>
                  </a:txBody>
                  <a:tcPr/>
                </a:tc>
                <a:tc>
                  <a:txBody>
                    <a:bodyPr/>
                    <a:lstStyle/>
                    <a:p>
                      <a:r>
                        <a:rPr lang="en-US" dirty="0"/>
                        <a:t>4</a:t>
                      </a:r>
                    </a:p>
                  </a:txBody>
                  <a:tcPr/>
                </a:tc>
                <a:tc>
                  <a:txBody>
                    <a:bodyPr/>
                    <a:lstStyle/>
                    <a:p>
                      <a:r>
                        <a:rPr lang="en-US" dirty="0"/>
                        <a:t>3</a:t>
                      </a:r>
                    </a:p>
                  </a:txBody>
                  <a:tcPr/>
                </a:tc>
                <a:tc>
                  <a:txBody>
                    <a:bodyPr/>
                    <a:lstStyle/>
                    <a:p>
                      <a:r>
                        <a:rPr lang="en-US" dirty="0"/>
                        <a:t>6</a:t>
                      </a:r>
                    </a:p>
                  </a:txBody>
                  <a:tcPr/>
                </a:tc>
                <a:extLst>
                  <a:ext uri="{0D108BD9-81ED-4DB2-BD59-A6C34878D82A}">
                    <a16:rowId xmlns:a16="http://schemas.microsoft.com/office/drawing/2014/main" val="2173304111"/>
                  </a:ext>
                </a:extLst>
              </a:tr>
            </a:tbl>
          </a:graphicData>
        </a:graphic>
      </p:graphicFrame>
    </p:spTree>
    <p:extLst>
      <p:ext uri="{BB962C8B-B14F-4D97-AF65-F5344CB8AC3E}">
        <p14:creationId xmlns:p14="http://schemas.microsoft.com/office/powerpoint/2010/main" val="28726276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FD7BB7D-7A56-40DD-AA5C-59D27B27B5E5}"/>
              </a:ext>
            </a:extLst>
          </p:cNvPr>
          <p:cNvSpPr txBox="1"/>
          <p:nvPr/>
        </p:nvSpPr>
        <p:spPr>
          <a:xfrm>
            <a:off x="3848987" y="3075057"/>
            <a:ext cx="5752214" cy="707886"/>
          </a:xfrm>
          <a:prstGeom prst="rect">
            <a:avLst/>
          </a:prstGeom>
          <a:noFill/>
        </p:spPr>
        <p:txBody>
          <a:bodyPr wrap="square" rtlCol="0">
            <a:spAutoFit/>
          </a:bodyPr>
          <a:lstStyle/>
          <a:p>
            <a:r>
              <a:rPr lang="en-US" sz="4000" b="1" dirty="0">
                <a:solidFill>
                  <a:schemeClr val="bg1"/>
                </a:solidFill>
              </a:rPr>
              <a:t>Building the model</a:t>
            </a:r>
          </a:p>
        </p:txBody>
      </p:sp>
    </p:spTree>
    <p:extLst>
      <p:ext uri="{BB962C8B-B14F-4D97-AF65-F5344CB8AC3E}">
        <p14:creationId xmlns:p14="http://schemas.microsoft.com/office/powerpoint/2010/main" val="35837106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TextBox 31">
            <a:extLst>
              <a:ext uri="{FF2B5EF4-FFF2-40B4-BE49-F238E27FC236}">
                <a16:creationId xmlns:a16="http://schemas.microsoft.com/office/drawing/2014/main" id="{1346F56C-01FE-425E-949D-2EA0E5DDA83C}"/>
              </a:ext>
            </a:extLst>
          </p:cNvPr>
          <p:cNvSpPr txBox="1"/>
          <p:nvPr/>
        </p:nvSpPr>
        <p:spPr>
          <a:xfrm>
            <a:off x="2065447" y="676539"/>
            <a:ext cx="2985016" cy="523220"/>
          </a:xfrm>
          <a:prstGeom prst="rect">
            <a:avLst/>
          </a:prstGeom>
          <a:noFill/>
        </p:spPr>
        <p:txBody>
          <a:bodyPr wrap="square" rtlCol="0">
            <a:spAutoFit/>
          </a:bodyPr>
          <a:lstStyle/>
          <a:p>
            <a:pPr lvl="0">
              <a:defRPr/>
            </a:pPr>
            <a:r>
              <a:rPr lang="en-US" sz="2800" dirty="0">
                <a:solidFill>
                  <a:prstClr val="black"/>
                </a:solidFill>
              </a:rPr>
              <a:t>Variable Selection</a:t>
            </a:r>
          </a:p>
        </p:txBody>
      </p:sp>
      <p:pic>
        <p:nvPicPr>
          <p:cNvPr id="3" name="Picture 2" descr="A picture containing light, food, drawing&#10;&#10;Description automatically generated">
            <a:extLst>
              <a:ext uri="{FF2B5EF4-FFF2-40B4-BE49-F238E27FC236}">
                <a16:creationId xmlns:a16="http://schemas.microsoft.com/office/drawing/2014/main" id="{F70A36ED-F58B-4B31-A1F7-C6FC310077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823189" y="463075"/>
            <a:ext cx="1017592" cy="1017592"/>
          </a:xfrm>
          <a:prstGeom prst="rect">
            <a:avLst/>
          </a:prstGeom>
        </p:spPr>
      </p:pic>
      <p:sp>
        <p:nvSpPr>
          <p:cNvPr id="8" name="TextBox 7">
            <a:extLst>
              <a:ext uri="{FF2B5EF4-FFF2-40B4-BE49-F238E27FC236}">
                <a16:creationId xmlns:a16="http://schemas.microsoft.com/office/drawing/2014/main" id="{73346DBF-85AE-48B4-83BA-94EE82FAC24A}"/>
              </a:ext>
            </a:extLst>
          </p:cNvPr>
          <p:cNvSpPr txBox="1"/>
          <p:nvPr/>
        </p:nvSpPr>
        <p:spPr>
          <a:xfrm>
            <a:off x="9357934" y="1742877"/>
            <a:ext cx="2757182"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dirty="0">
                <a:solidFill>
                  <a:prstClr val="black"/>
                </a:solidFill>
                <a:latin typeface="Calibri" panose="020F0502020204030204"/>
              </a:rPr>
              <a:t>Variable Assumptions</a:t>
            </a:r>
            <a:endPar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9" name="Picture 8" descr="A close up of a sign&#10;&#10;Description automatically generated">
            <a:extLst>
              <a:ext uri="{FF2B5EF4-FFF2-40B4-BE49-F238E27FC236}">
                <a16:creationId xmlns:a16="http://schemas.microsoft.com/office/drawing/2014/main" id="{41F8BFCF-21B6-476C-961D-8F9125C41BA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42075" y="1480667"/>
            <a:ext cx="632452" cy="632452"/>
          </a:xfrm>
          <a:prstGeom prst="rect">
            <a:avLst/>
          </a:prstGeom>
        </p:spPr>
      </p:pic>
      <p:sp>
        <p:nvSpPr>
          <p:cNvPr id="10" name="TextBox 9">
            <a:extLst>
              <a:ext uri="{FF2B5EF4-FFF2-40B4-BE49-F238E27FC236}">
                <a16:creationId xmlns:a16="http://schemas.microsoft.com/office/drawing/2014/main" id="{4C29386E-5953-45C3-8A54-265194F1CD3D}"/>
              </a:ext>
            </a:extLst>
          </p:cNvPr>
          <p:cNvSpPr txBox="1"/>
          <p:nvPr/>
        </p:nvSpPr>
        <p:spPr>
          <a:xfrm>
            <a:off x="9357934" y="2206139"/>
            <a:ext cx="2757182" cy="3046988"/>
          </a:xfrm>
          <a:prstGeom prst="rect">
            <a:avLst/>
          </a:prstGeom>
          <a:noFill/>
        </p:spPr>
        <p:txBody>
          <a:bodyPr wrap="square" rtlCol="0">
            <a:spAutoFit/>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The zip code would not be important in determining the personal loans as the data shows that there are 467 unique states in data with 5000 individuals and there is no clear pattern in the </a:t>
            </a:r>
            <a:r>
              <a:rPr lang="en-US" sz="1200" dirty="0">
                <a:solidFill>
                  <a:prstClr val="black"/>
                </a:solidFill>
                <a:latin typeface="Calibri" panose="020F0502020204030204"/>
              </a:rPr>
              <a:t>bar plot of zip code colored by whether an individual accepts a personal loan or not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prstClr val="black"/>
                </a:solidFill>
                <a:latin typeface="Calibri" panose="020F0502020204030204"/>
              </a:rPr>
              <a:t>It also goes to reason that the zip code should not have much bearing on personal loan acceptance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prstClr val="black"/>
                </a:solidFill>
                <a:latin typeface="Calibri" panose="020F0502020204030204"/>
              </a:rPr>
              <a:t>The cluster was also added as a variable and was found to have predictive power</a:t>
            </a: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 name="TextBox 10">
            <a:extLst>
              <a:ext uri="{FF2B5EF4-FFF2-40B4-BE49-F238E27FC236}">
                <a16:creationId xmlns:a16="http://schemas.microsoft.com/office/drawing/2014/main" id="{93361C2E-23A2-45C5-8328-A7A1D9937613}"/>
              </a:ext>
            </a:extLst>
          </p:cNvPr>
          <p:cNvSpPr txBox="1"/>
          <p:nvPr/>
        </p:nvSpPr>
        <p:spPr>
          <a:xfrm>
            <a:off x="2065447" y="1587016"/>
            <a:ext cx="5994032" cy="120032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Approach:- </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sz="1200" dirty="0">
                <a:solidFill>
                  <a:prstClr val="black"/>
                </a:solidFill>
                <a:latin typeface="Calibri" panose="020F0502020204030204"/>
              </a:rPr>
              <a:t>We are trying to predict whether a person accepts a personal loan, so we look at the distribution of individuals who have accepted and denied personal loans across the various variables as shown in the graphs in the next two pages. </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sz="1200" dirty="0">
                <a:solidFill>
                  <a:prstClr val="black"/>
                </a:solidFill>
                <a:latin typeface="Calibri" panose="020F0502020204030204"/>
              </a:rPr>
              <a:t>We use the Boruta package to verify our variable assumptions and find any other variables that have no bearing on the personal loan. </a:t>
            </a: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2" name="TextBox 11">
            <a:extLst>
              <a:ext uri="{FF2B5EF4-FFF2-40B4-BE49-F238E27FC236}">
                <a16:creationId xmlns:a16="http://schemas.microsoft.com/office/drawing/2014/main" id="{9C2D0D0E-7186-4F69-BF13-4B771CB6A7B0}"/>
              </a:ext>
            </a:extLst>
          </p:cNvPr>
          <p:cNvSpPr txBox="1"/>
          <p:nvPr/>
        </p:nvSpPr>
        <p:spPr>
          <a:xfrm>
            <a:off x="2065447" y="3147326"/>
            <a:ext cx="5994032" cy="2308324"/>
          </a:xfrm>
          <a:prstGeom prst="rect">
            <a:avLst/>
          </a:prstGeom>
          <a:noFill/>
        </p:spPr>
        <p:txBody>
          <a:bodyPr wrap="square" rtlCol="0">
            <a:spAutoFit/>
          </a:bodyPr>
          <a:lstStyle/>
          <a:p>
            <a:pPr marR="0" lvl="0" algn="l" defTabSz="914400" rtl="0" eaLnBrk="1" fontAlgn="auto" latinLnBrk="0" hangingPunct="1">
              <a:lnSpc>
                <a:spcPct val="100000"/>
              </a:lnSpc>
              <a:spcBef>
                <a:spcPts val="0"/>
              </a:spcBef>
              <a:spcAft>
                <a:spcPts val="0"/>
              </a:spcAft>
              <a:buClrTx/>
              <a:buSzTx/>
              <a:tabLst/>
              <a:defRPr/>
            </a:pPr>
            <a:r>
              <a:rPr lang="en-US" sz="1200" dirty="0">
                <a:solidFill>
                  <a:prstClr val="black"/>
                </a:solidFill>
                <a:latin typeface="Calibri" panose="020F0502020204030204"/>
              </a:rPr>
              <a:t>Model Selection Using Boruta</a:t>
            </a:r>
          </a:p>
          <a:p>
            <a:pPr marR="0" lvl="0" algn="l" defTabSz="914400" rtl="0" eaLnBrk="1" fontAlgn="auto" latinLnBrk="0" hangingPunct="1">
              <a:lnSpc>
                <a:spcPct val="100000"/>
              </a:lnSpc>
              <a:spcBef>
                <a:spcPts val="0"/>
              </a:spcBef>
              <a:spcAft>
                <a:spcPts val="0"/>
              </a:spcAft>
              <a:buClrTx/>
              <a:buSzTx/>
              <a:tabLst/>
              <a:defRPr/>
            </a:pPr>
            <a:endParaRPr lang="en-US" sz="1200" dirty="0">
              <a:solidFill>
                <a:prstClr val="black"/>
              </a:solidFill>
              <a:latin typeface="Calibri" panose="020F0502020204030204"/>
            </a:endParaRPr>
          </a:p>
          <a:p>
            <a:pPr marR="0" lvl="0" algn="l" defTabSz="914400" rtl="0" eaLnBrk="1" fontAlgn="auto" latinLnBrk="0" hangingPunct="1">
              <a:lnSpc>
                <a:spcPct val="100000"/>
              </a:lnSpc>
              <a:spcBef>
                <a:spcPts val="0"/>
              </a:spcBef>
              <a:spcAft>
                <a:spcPts val="0"/>
              </a:spcAft>
              <a:buClrTx/>
              <a:buSzTx/>
              <a:tabLst/>
              <a:defRPr/>
            </a:pPr>
            <a:r>
              <a:rPr lang="en-US" sz="1200" dirty="0">
                <a:solidFill>
                  <a:prstClr val="black"/>
                </a:solidFill>
                <a:latin typeface="Calibri" panose="020F0502020204030204"/>
              </a:rPr>
              <a:t>The same data transformed and used for the clustering was used in building the model</a:t>
            </a:r>
          </a:p>
          <a:p>
            <a:pPr marR="0" lvl="0" algn="l" defTabSz="914400" rtl="0" eaLnBrk="1" fontAlgn="auto" latinLnBrk="0" hangingPunct="1">
              <a:lnSpc>
                <a:spcPct val="100000"/>
              </a:lnSpc>
              <a:spcBef>
                <a:spcPts val="0"/>
              </a:spcBef>
              <a:spcAft>
                <a:spcPts val="0"/>
              </a:spcAft>
              <a:buClrTx/>
              <a:buSzTx/>
              <a:tabLst/>
              <a:defRPr/>
            </a:pPr>
            <a:endParaRPr lang="en-US" sz="1200" dirty="0">
              <a:solidFill>
                <a:prstClr val="black"/>
              </a:solidFill>
              <a:latin typeface="Calibri" panose="020F0502020204030204"/>
            </a:endParaRPr>
          </a:p>
          <a:p>
            <a:pPr marR="0" lvl="0" algn="l" defTabSz="914400" rtl="0" eaLnBrk="1" fontAlgn="auto" latinLnBrk="0" hangingPunct="1">
              <a:lnSpc>
                <a:spcPct val="100000"/>
              </a:lnSpc>
              <a:spcBef>
                <a:spcPts val="0"/>
              </a:spcBef>
              <a:spcAft>
                <a:spcPts val="0"/>
              </a:spcAft>
              <a:buClrTx/>
              <a:buSzTx/>
              <a:tabLst/>
              <a:defRPr/>
            </a:pPr>
            <a:r>
              <a:rPr lang="en-US" sz="1200" dirty="0">
                <a:solidFill>
                  <a:prstClr val="black"/>
                </a:solidFill>
                <a:latin typeface="Calibri" panose="020F0502020204030204"/>
              </a:rPr>
              <a:t>The Boruta package found that only the zip code was the inconsequential variable and the model output has been attached on the next page</a:t>
            </a:r>
          </a:p>
          <a:p>
            <a:pPr marR="0" lvl="0" algn="l" defTabSz="914400" rtl="0" eaLnBrk="1" fontAlgn="auto" latinLnBrk="0" hangingPunct="1">
              <a:lnSpc>
                <a:spcPct val="100000"/>
              </a:lnSpc>
              <a:spcBef>
                <a:spcPts val="0"/>
              </a:spcBef>
              <a:spcAft>
                <a:spcPts val="0"/>
              </a:spcAft>
              <a:buClrTx/>
              <a:buSzTx/>
              <a:tabLst/>
              <a:defRPr/>
            </a:pPr>
            <a:r>
              <a:rPr lang="en-US" sz="1200" dirty="0">
                <a:solidFill>
                  <a:prstClr val="black"/>
                </a:solidFill>
                <a:latin typeface="Calibri" panose="020F0502020204030204"/>
              </a:rPr>
              <a:t>Our assumption has been proven correct</a:t>
            </a:r>
          </a:p>
          <a:p>
            <a:pPr marR="0" lvl="0" algn="l" defTabSz="914400" rtl="0" eaLnBrk="1" fontAlgn="auto" latinLnBrk="0" hangingPunct="1">
              <a:lnSpc>
                <a:spcPct val="100000"/>
              </a:lnSpc>
              <a:spcBef>
                <a:spcPts val="0"/>
              </a:spcBef>
              <a:spcAft>
                <a:spcPts val="0"/>
              </a:spcAft>
              <a:buClrTx/>
              <a:buSzTx/>
              <a:tabLst/>
              <a:defRPr/>
            </a:pPr>
            <a:endParaRPr lang="en-US" sz="1200" dirty="0">
              <a:solidFill>
                <a:prstClr val="black"/>
              </a:solidFill>
              <a:latin typeface="Calibri" panose="020F0502020204030204"/>
            </a:endParaRPr>
          </a:p>
          <a:p>
            <a:pPr marR="0" lvl="0" algn="l" defTabSz="914400" rtl="0" eaLnBrk="1" fontAlgn="auto" latinLnBrk="0" hangingPunct="1">
              <a:lnSpc>
                <a:spcPct val="100000"/>
              </a:lnSpc>
              <a:spcBef>
                <a:spcPts val="0"/>
              </a:spcBef>
              <a:spcAft>
                <a:spcPts val="0"/>
              </a:spcAft>
              <a:buClrTx/>
              <a:buSzTx/>
              <a:tabLst/>
              <a:defRPr/>
            </a:pPr>
            <a:endParaRPr lang="en-US" sz="1200" dirty="0">
              <a:solidFill>
                <a:prstClr val="black"/>
              </a:solidFill>
              <a:latin typeface="Calibri" panose="020F0502020204030204"/>
            </a:endParaRPr>
          </a:p>
          <a:p>
            <a:pPr marR="0" lvl="0" algn="l" defTabSz="914400" rtl="0" eaLnBrk="1" fontAlgn="auto" latinLnBrk="0" hangingPunct="1">
              <a:lnSpc>
                <a:spcPct val="100000"/>
              </a:lnSpc>
              <a:spcBef>
                <a:spcPts val="0"/>
              </a:spcBef>
              <a:spcAft>
                <a:spcPts val="0"/>
              </a:spcAft>
              <a:buClrTx/>
              <a:buSzTx/>
              <a:tabLst/>
              <a:defRPr/>
            </a:pPr>
            <a:r>
              <a:rPr lang="en-US" sz="1200" dirty="0">
                <a:solidFill>
                  <a:prstClr val="black"/>
                </a:solidFill>
                <a:latin typeface="Calibri" panose="020F0502020204030204"/>
              </a:rPr>
              <a:t>*The Boruta package only works with complete data and can be slow for very large datasets but the data within this case is not large enough to create runtime issues and imputation has been run on the data. </a:t>
            </a:r>
          </a:p>
        </p:txBody>
      </p:sp>
    </p:spTree>
    <p:extLst>
      <p:ext uri="{BB962C8B-B14F-4D97-AF65-F5344CB8AC3E}">
        <p14:creationId xmlns:p14="http://schemas.microsoft.com/office/powerpoint/2010/main" val="3800874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DC09C9E8-7BF3-46D0-AC75-E0448454D407}"/>
              </a:ext>
            </a:extLst>
          </p:cNvPr>
          <p:cNvSpPr/>
          <p:nvPr/>
        </p:nvSpPr>
        <p:spPr>
          <a:xfrm>
            <a:off x="427839" y="562062"/>
            <a:ext cx="947955" cy="855677"/>
          </a:xfrm>
          <a:prstGeom prst="rect">
            <a:avLst/>
          </a:prstGeom>
          <a:solidFill>
            <a:schemeClr val="tx1"/>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2" name="TextBox 31">
            <a:extLst>
              <a:ext uri="{FF2B5EF4-FFF2-40B4-BE49-F238E27FC236}">
                <a16:creationId xmlns:a16="http://schemas.microsoft.com/office/drawing/2014/main" id="{1346F56C-01FE-425E-949D-2EA0E5DDA83C}"/>
              </a:ext>
            </a:extLst>
          </p:cNvPr>
          <p:cNvSpPr txBox="1"/>
          <p:nvPr/>
        </p:nvSpPr>
        <p:spPr>
          <a:xfrm>
            <a:off x="1884695" y="728290"/>
            <a:ext cx="7449424"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Boruta output</a:t>
            </a:r>
          </a:p>
        </p:txBody>
      </p:sp>
      <p:pic>
        <p:nvPicPr>
          <p:cNvPr id="3" name="Picture 2">
            <a:extLst>
              <a:ext uri="{FF2B5EF4-FFF2-40B4-BE49-F238E27FC236}">
                <a16:creationId xmlns:a16="http://schemas.microsoft.com/office/drawing/2014/main" id="{19F875AD-A205-4115-9996-FC2E4303858A}"/>
              </a:ext>
            </a:extLst>
          </p:cNvPr>
          <p:cNvPicPr>
            <a:picLocks noChangeAspect="1"/>
          </p:cNvPicPr>
          <p:nvPr/>
        </p:nvPicPr>
        <p:blipFill>
          <a:blip r:embed="rId2"/>
          <a:stretch>
            <a:fillRect/>
          </a:stretch>
        </p:blipFill>
        <p:spPr>
          <a:xfrm>
            <a:off x="427839" y="1580242"/>
            <a:ext cx="9083344" cy="5078317"/>
          </a:xfrm>
          <a:prstGeom prst="rect">
            <a:avLst/>
          </a:prstGeom>
        </p:spPr>
      </p:pic>
      <p:sp>
        <p:nvSpPr>
          <p:cNvPr id="11" name="TextBox 10">
            <a:extLst>
              <a:ext uri="{FF2B5EF4-FFF2-40B4-BE49-F238E27FC236}">
                <a16:creationId xmlns:a16="http://schemas.microsoft.com/office/drawing/2014/main" id="{F7C50B0F-9B77-4855-A6A5-218FC11830F7}"/>
              </a:ext>
            </a:extLst>
          </p:cNvPr>
          <p:cNvSpPr txBox="1"/>
          <p:nvPr/>
        </p:nvSpPr>
        <p:spPr>
          <a:xfrm>
            <a:off x="10207379" y="1580242"/>
            <a:ext cx="1679821"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Quick Insights</a:t>
            </a:r>
          </a:p>
        </p:txBody>
      </p:sp>
      <p:pic>
        <p:nvPicPr>
          <p:cNvPr id="12" name="Picture 11" descr="A close up of a sign&#10;&#10;Description automatically generated">
            <a:extLst>
              <a:ext uri="{FF2B5EF4-FFF2-40B4-BE49-F238E27FC236}">
                <a16:creationId xmlns:a16="http://schemas.microsoft.com/office/drawing/2014/main" id="{031C5000-E3E7-4CEE-B574-8A2089CBF26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64332" y="1483818"/>
            <a:ext cx="465756" cy="465756"/>
          </a:xfrm>
          <a:prstGeom prst="rect">
            <a:avLst/>
          </a:prstGeom>
        </p:spPr>
      </p:pic>
      <p:sp>
        <p:nvSpPr>
          <p:cNvPr id="4" name="TextBox 3">
            <a:extLst>
              <a:ext uri="{FF2B5EF4-FFF2-40B4-BE49-F238E27FC236}">
                <a16:creationId xmlns:a16="http://schemas.microsoft.com/office/drawing/2014/main" id="{BACFE852-F5FF-47B4-B772-3C6E15D2E54D}"/>
              </a:ext>
            </a:extLst>
          </p:cNvPr>
          <p:cNvSpPr txBox="1"/>
          <p:nvPr/>
        </p:nvSpPr>
        <p:spPr>
          <a:xfrm>
            <a:off x="9773174" y="2197916"/>
            <a:ext cx="2114026" cy="461665"/>
          </a:xfrm>
          <a:prstGeom prst="rect">
            <a:avLst/>
          </a:prstGeom>
          <a:noFill/>
        </p:spPr>
        <p:txBody>
          <a:bodyPr wrap="square" rtlCol="0">
            <a:spAutoFit/>
          </a:bodyPr>
          <a:lstStyle/>
          <a:p>
            <a:pPr marL="285750" indent="-285750">
              <a:buFont typeface="Arial" panose="020B0604020202020204" pitchFamily="34" charset="0"/>
              <a:buChar char="•"/>
            </a:pPr>
            <a:r>
              <a:rPr lang="en-US" sz="1200" dirty="0"/>
              <a:t>The zip code is not an important variable</a:t>
            </a:r>
          </a:p>
        </p:txBody>
      </p:sp>
    </p:spTree>
    <p:extLst>
      <p:ext uri="{BB962C8B-B14F-4D97-AF65-F5344CB8AC3E}">
        <p14:creationId xmlns:p14="http://schemas.microsoft.com/office/powerpoint/2010/main" val="32094282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2FE4EA4-E144-4939-AC9D-3821A0AB7F07}"/>
              </a:ext>
            </a:extLst>
          </p:cNvPr>
          <p:cNvSpPr/>
          <p:nvPr/>
        </p:nvSpPr>
        <p:spPr>
          <a:xfrm>
            <a:off x="369269" y="206305"/>
            <a:ext cx="947955" cy="855677"/>
          </a:xfrm>
          <a:prstGeom prst="rect">
            <a:avLst/>
          </a:prstGeom>
          <a:solidFill>
            <a:schemeClr val="tx1"/>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5" name="Picture 4">
            <a:extLst>
              <a:ext uri="{FF2B5EF4-FFF2-40B4-BE49-F238E27FC236}">
                <a16:creationId xmlns:a16="http://schemas.microsoft.com/office/drawing/2014/main" id="{27C30B75-AF40-419C-9D9D-62CFDD1A6FFF}"/>
              </a:ext>
            </a:extLst>
          </p:cNvPr>
          <p:cNvPicPr>
            <a:picLocks noChangeAspect="1"/>
          </p:cNvPicPr>
          <p:nvPr/>
        </p:nvPicPr>
        <p:blipFill>
          <a:blip r:embed="rId2"/>
          <a:stretch>
            <a:fillRect/>
          </a:stretch>
        </p:blipFill>
        <p:spPr>
          <a:xfrm>
            <a:off x="369269" y="1690255"/>
            <a:ext cx="8441645" cy="4758380"/>
          </a:xfrm>
          <a:prstGeom prst="rect">
            <a:avLst/>
          </a:prstGeom>
        </p:spPr>
      </p:pic>
    </p:spTree>
    <p:extLst>
      <p:ext uri="{BB962C8B-B14F-4D97-AF65-F5344CB8AC3E}">
        <p14:creationId xmlns:p14="http://schemas.microsoft.com/office/powerpoint/2010/main" val="27133268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C921D48-8D01-46AA-A82E-2407B2A88C67}"/>
              </a:ext>
            </a:extLst>
          </p:cNvPr>
          <p:cNvSpPr/>
          <p:nvPr/>
        </p:nvSpPr>
        <p:spPr>
          <a:xfrm>
            <a:off x="411799" y="333896"/>
            <a:ext cx="947955" cy="855677"/>
          </a:xfrm>
          <a:prstGeom prst="rect">
            <a:avLst/>
          </a:prstGeom>
          <a:solidFill>
            <a:schemeClr val="tx1"/>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9A3B309A-B062-4B52-8992-14F915F8AC18}"/>
              </a:ext>
            </a:extLst>
          </p:cNvPr>
          <p:cNvSpPr txBox="1"/>
          <p:nvPr/>
        </p:nvSpPr>
        <p:spPr>
          <a:xfrm>
            <a:off x="9567817" y="2218594"/>
            <a:ext cx="2384038" cy="4524315"/>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prstClr val="black"/>
                </a:solidFill>
                <a:latin typeface="Calibri" panose="020F0502020204030204"/>
              </a:rPr>
              <a:t>The income in thousands per month is expected to be the most important numerical variable followed by the cc average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prstClr val="black"/>
                </a:solidFill>
                <a:latin typeface="Calibri" panose="020F0502020204030204"/>
              </a:rPr>
              <a:t>The mortgage variable has no clear distinction with a lot of individuals having no mortgage. Options are to convert it to factor but it was dropped for having a near zero variance (there could be an opportunity to turn it into a factor if the model accuracy is not satisfactory enough)</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dirty="0">
              <a:solidFill>
                <a:prstClr val="black"/>
              </a:solidFill>
              <a:latin typeface="Calibri" panose="020F0502020204030204"/>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prstClr val="black"/>
                </a:solidFill>
                <a:latin typeface="Calibri" panose="020F0502020204030204"/>
              </a:rPr>
              <a:t>The age is expected to have some bearing on the prediction of who accepts a personal loan but not too much</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DD91B652-DFCC-4059-B47F-7769BD4E8A53}"/>
              </a:ext>
            </a:extLst>
          </p:cNvPr>
          <p:cNvSpPr txBox="1"/>
          <p:nvPr/>
        </p:nvSpPr>
        <p:spPr>
          <a:xfrm>
            <a:off x="9564447" y="1676666"/>
            <a:ext cx="2483141"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Quick Insights</a:t>
            </a:r>
          </a:p>
        </p:txBody>
      </p:sp>
      <p:pic>
        <p:nvPicPr>
          <p:cNvPr id="7" name="Picture 6" descr="A close up of a sign&#10;&#10;Description automatically generated">
            <a:extLst>
              <a:ext uri="{FF2B5EF4-FFF2-40B4-BE49-F238E27FC236}">
                <a16:creationId xmlns:a16="http://schemas.microsoft.com/office/drawing/2014/main" id="{9C9687A9-9FB9-42CC-9990-2B560C92B9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21400" y="1580242"/>
            <a:ext cx="465756" cy="465756"/>
          </a:xfrm>
          <a:prstGeom prst="rect">
            <a:avLst/>
          </a:prstGeom>
        </p:spPr>
      </p:pic>
      <p:pic>
        <p:nvPicPr>
          <p:cNvPr id="8" name="Picture 7">
            <a:extLst>
              <a:ext uri="{FF2B5EF4-FFF2-40B4-BE49-F238E27FC236}">
                <a16:creationId xmlns:a16="http://schemas.microsoft.com/office/drawing/2014/main" id="{AA8B4834-16B9-43CE-B71D-F47D09629260}"/>
              </a:ext>
            </a:extLst>
          </p:cNvPr>
          <p:cNvPicPr>
            <a:picLocks noChangeAspect="1"/>
          </p:cNvPicPr>
          <p:nvPr/>
        </p:nvPicPr>
        <p:blipFill>
          <a:blip r:embed="rId3"/>
          <a:stretch>
            <a:fillRect/>
          </a:stretch>
        </p:blipFill>
        <p:spPr>
          <a:xfrm>
            <a:off x="411799" y="1637226"/>
            <a:ext cx="8450038" cy="4851441"/>
          </a:xfrm>
          <a:prstGeom prst="rect">
            <a:avLst/>
          </a:prstGeom>
        </p:spPr>
      </p:pic>
    </p:spTree>
    <p:extLst>
      <p:ext uri="{BB962C8B-B14F-4D97-AF65-F5344CB8AC3E}">
        <p14:creationId xmlns:p14="http://schemas.microsoft.com/office/powerpoint/2010/main" val="3316046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FD7BB7D-7A56-40DD-AA5C-59D27B27B5E5}"/>
              </a:ext>
            </a:extLst>
          </p:cNvPr>
          <p:cNvSpPr txBox="1"/>
          <p:nvPr/>
        </p:nvSpPr>
        <p:spPr>
          <a:xfrm>
            <a:off x="3848987" y="3075057"/>
            <a:ext cx="5752214" cy="707886"/>
          </a:xfrm>
          <a:prstGeom prst="rect">
            <a:avLst/>
          </a:prstGeom>
          <a:noFill/>
        </p:spPr>
        <p:txBody>
          <a:bodyPr wrap="square" rtlCol="0">
            <a:spAutoFit/>
          </a:bodyPr>
          <a:lstStyle/>
          <a:p>
            <a:r>
              <a:rPr lang="en-US" sz="4000" b="1" dirty="0">
                <a:solidFill>
                  <a:schemeClr val="bg1"/>
                </a:solidFill>
              </a:rPr>
              <a:t>Building the model</a:t>
            </a:r>
          </a:p>
        </p:txBody>
      </p:sp>
    </p:spTree>
    <p:extLst>
      <p:ext uri="{BB962C8B-B14F-4D97-AF65-F5344CB8AC3E}">
        <p14:creationId xmlns:p14="http://schemas.microsoft.com/office/powerpoint/2010/main" val="21894286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75506ED-CE76-45F6-8FF4-BCD267436F8E}"/>
              </a:ext>
            </a:extLst>
          </p:cNvPr>
          <p:cNvSpPr/>
          <p:nvPr/>
        </p:nvSpPr>
        <p:spPr>
          <a:xfrm>
            <a:off x="427839" y="562062"/>
            <a:ext cx="947955" cy="855677"/>
          </a:xfrm>
          <a:prstGeom prst="rect">
            <a:avLst/>
          </a:prstGeom>
          <a:solidFill>
            <a:schemeClr val="tx1"/>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extBox 1">
            <a:extLst>
              <a:ext uri="{FF2B5EF4-FFF2-40B4-BE49-F238E27FC236}">
                <a16:creationId xmlns:a16="http://schemas.microsoft.com/office/drawing/2014/main" id="{634A4B18-7E20-4AD8-9B73-7C289A3077D1}"/>
              </a:ext>
            </a:extLst>
          </p:cNvPr>
          <p:cNvSpPr txBox="1"/>
          <p:nvPr/>
        </p:nvSpPr>
        <p:spPr>
          <a:xfrm>
            <a:off x="1884695" y="728290"/>
            <a:ext cx="7449424"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Picking the right model</a:t>
            </a:r>
          </a:p>
        </p:txBody>
      </p:sp>
      <p:graphicFrame>
        <p:nvGraphicFramePr>
          <p:cNvPr id="3" name="Table 3">
            <a:extLst>
              <a:ext uri="{FF2B5EF4-FFF2-40B4-BE49-F238E27FC236}">
                <a16:creationId xmlns:a16="http://schemas.microsoft.com/office/drawing/2014/main" id="{E4B146FC-455E-441E-848C-3B0B6AE8E6F1}"/>
              </a:ext>
            </a:extLst>
          </p:cNvPr>
          <p:cNvGraphicFramePr>
            <a:graphicFrameLocks noGrp="1"/>
          </p:cNvGraphicFramePr>
          <p:nvPr>
            <p:extLst>
              <p:ext uri="{D42A27DB-BD31-4B8C-83A1-F6EECF244321}">
                <p14:modId xmlns:p14="http://schemas.microsoft.com/office/powerpoint/2010/main" val="1711761776"/>
              </p:ext>
            </p:extLst>
          </p:nvPr>
        </p:nvGraphicFramePr>
        <p:xfrm>
          <a:off x="1884695" y="2342728"/>
          <a:ext cx="2499919" cy="3093847"/>
        </p:xfrm>
        <a:graphic>
          <a:graphicData uri="http://schemas.openxmlformats.org/drawingml/2006/table">
            <a:tbl>
              <a:tblPr firstRow="1" bandRow="1">
                <a:tableStyleId>{93296810-A885-4BE3-A3E7-6D5BEEA58F35}</a:tableStyleId>
              </a:tblPr>
              <a:tblGrid>
                <a:gridCol w="2499919">
                  <a:extLst>
                    <a:ext uri="{9D8B030D-6E8A-4147-A177-3AD203B41FA5}">
                      <a16:colId xmlns:a16="http://schemas.microsoft.com/office/drawing/2014/main" val="120573715"/>
                    </a:ext>
                  </a:extLst>
                </a:gridCol>
              </a:tblGrid>
              <a:tr h="807847">
                <a:tc>
                  <a:txBody>
                    <a:bodyPr/>
                    <a:lstStyle/>
                    <a:p>
                      <a:pPr algn="ctr"/>
                      <a:br>
                        <a:rPr lang="en-US" dirty="0"/>
                      </a:br>
                      <a:r>
                        <a:rPr lang="en-US" dirty="0"/>
                        <a:t>CART</a:t>
                      </a:r>
                    </a:p>
                  </a:txBody>
                  <a:tcPr>
                    <a:solidFill>
                      <a:schemeClr val="tx1"/>
                    </a:solidFill>
                  </a:tcPr>
                </a:tc>
                <a:extLst>
                  <a:ext uri="{0D108BD9-81ED-4DB2-BD59-A6C34878D82A}">
                    <a16:rowId xmlns:a16="http://schemas.microsoft.com/office/drawing/2014/main" val="603841130"/>
                  </a:ext>
                </a:extLst>
              </a:tr>
              <a:tr h="2218419">
                <a:tc>
                  <a:txBody>
                    <a:bodyPr/>
                    <a:lstStyle/>
                    <a:p>
                      <a:pPr algn="ctr"/>
                      <a:r>
                        <a:rPr lang="en-US" sz="1600" dirty="0"/>
                        <a:t>From </a:t>
                      </a:r>
                      <a:r>
                        <a:rPr lang="en-US" sz="1600" dirty="0" err="1"/>
                        <a:t>rpart</a:t>
                      </a:r>
                      <a:r>
                        <a:rPr lang="en-US" sz="1600" dirty="0"/>
                        <a:t> package</a:t>
                      </a:r>
                    </a:p>
                    <a:p>
                      <a:pPr algn="l"/>
                      <a:endParaRPr lang="en-US" dirty="0"/>
                    </a:p>
                    <a:p>
                      <a:pPr algn="l"/>
                      <a:endParaRPr lang="en-US" sz="1800" dirty="0"/>
                    </a:p>
                    <a:p>
                      <a:pPr algn="l"/>
                      <a:r>
                        <a:rPr lang="en-US" sz="1400" dirty="0"/>
                        <a:t>(+) Efficient to train</a:t>
                      </a:r>
                    </a:p>
                    <a:p>
                      <a:pPr algn="l"/>
                      <a:r>
                        <a:rPr lang="en-US" sz="1400" dirty="0"/>
                        <a:t>(+) Easy to understand and interpret</a:t>
                      </a:r>
                    </a:p>
                    <a:p>
                      <a:pPr algn="l"/>
                      <a:r>
                        <a:rPr lang="en-US" sz="1400" dirty="0"/>
                        <a:t>(-) relatively unstable</a:t>
                      </a:r>
                    </a:p>
                    <a:p>
                      <a:pPr algn="l"/>
                      <a:br>
                        <a:rPr lang="en-US" dirty="0"/>
                      </a:br>
                      <a:endParaRPr lang="en-US" dirty="0"/>
                    </a:p>
                  </a:txBody>
                  <a:tcPr/>
                </a:tc>
                <a:extLst>
                  <a:ext uri="{0D108BD9-81ED-4DB2-BD59-A6C34878D82A}">
                    <a16:rowId xmlns:a16="http://schemas.microsoft.com/office/drawing/2014/main" val="1037962652"/>
                  </a:ext>
                </a:extLst>
              </a:tr>
            </a:tbl>
          </a:graphicData>
        </a:graphic>
      </p:graphicFrame>
      <p:sp>
        <p:nvSpPr>
          <p:cNvPr id="9" name="TextBox 8">
            <a:extLst>
              <a:ext uri="{FF2B5EF4-FFF2-40B4-BE49-F238E27FC236}">
                <a16:creationId xmlns:a16="http://schemas.microsoft.com/office/drawing/2014/main" id="{6EE2DBF7-5E09-4646-B3D5-641CC08808F7}"/>
              </a:ext>
            </a:extLst>
          </p:cNvPr>
          <p:cNvSpPr txBox="1"/>
          <p:nvPr/>
        </p:nvSpPr>
        <p:spPr>
          <a:xfrm>
            <a:off x="1884695" y="1673677"/>
            <a:ext cx="7449424"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We build two models</a:t>
            </a:r>
          </a:p>
        </p:txBody>
      </p:sp>
      <p:graphicFrame>
        <p:nvGraphicFramePr>
          <p:cNvPr id="8" name="Table 3">
            <a:extLst>
              <a:ext uri="{FF2B5EF4-FFF2-40B4-BE49-F238E27FC236}">
                <a16:creationId xmlns:a16="http://schemas.microsoft.com/office/drawing/2014/main" id="{AC002EB1-470F-491E-8CDA-A0A65CA109AB}"/>
              </a:ext>
            </a:extLst>
          </p:cNvPr>
          <p:cNvGraphicFramePr>
            <a:graphicFrameLocks noGrp="1"/>
          </p:cNvGraphicFramePr>
          <p:nvPr>
            <p:extLst>
              <p:ext uri="{D42A27DB-BD31-4B8C-83A1-F6EECF244321}">
                <p14:modId xmlns:p14="http://schemas.microsoft.com/office/powerpoint/2010/main" val="1436930641"/>
              </p:ext>
            </p:extLst>
          </p:nvPr>
        </p:nvGraphicFramePr>
        <p:xfrm>
          <a:off x="8159812" y="2372843"/>
          <a:ext cx="2348614" cy="3026266"/>
        </p:xfrm>
        <a:graphic>
          <a:graphicData uri="http://schemas.openxmlformats.org/drawingml/2006/table">
            <a:tbl>
              <a:tblPr firstRow="1" bandRow="1">
                <a:tableStyleId>{93296810-A885-4BE3-A3E7-6D5BEEA58F35}</a:tableStyleId>
              </a:tblPr>
              <a:tblGrid>
                <a:gridCol w="2348614">
                  <a:extLst>
                    <a:ext uri="{9D8B030D-6E8A-4147-A177-3AD203B41FA5}">
                      <a16:colId xmlns:a16="http://schemas.microsoft.com/office/drawing/2014/main" val="120573715"/>
                    </a:ext>
                  </a:extLst>
                </a:gridCol>
              </a:tblGrid>
              <a:tr h="807847">
                <a:tc>
                  <a:txBody>
                    <a:bodyPr/>
                    <a:lstStyle/>
                    <a:p>
                      <a:pPr algn="ctr"/>
                      <a:br>
                        <a:rPr lang="en-US" dirty="0"/>
                      </a:br>
                      <a:r>
                        <a:rPr lang="en-US" dirty="0"/>
                        <a:t>   Random Forest</a:t>
                      </a:r>
                    </a:p>
                  </a:txBody>
                  <a:tcPr>
                    <a:solidFill>
                      <a:schemeClr val="tx1"/>
                    </a:solidFill>
                  </a:tcPr>
                </a:tc>
                <a:extLst>
                  <a:ext uri="{0D108BD9-81ED-4DB2-BD59-A6C34878D82A}">
                    <a16:rowId xmlns:a16="http://schemas.microsoft.com/office/drawing/2014/main" val="603841130"/>
                  </a:ext>
                </a:extLst>
              </a:tr>
              <a:tr h="2218419">
                <a:tc>
                  <a:txBody>
                    <a:bodyPr/>
                    <a:lstStyle/>
                    <a:p>
                      <a:pPr algn="ctr"/>
                      <a:r>
                        <a:rPr lang="en-US" sz="1600" dirty="0"/>
                        <a:t>Random Forest</a:t>
                      </a:r>
                    </a:p>
                    <a:p>
                      <a:pPr algn="ctr"/>
                      <a:endParaRPr lang="en-US" sz="1600" dirty="0"/>
                    </a:p>
                    <a:p>
                      <a:pPr algn="ctr"/>
                      <a:endParaRPr lang="en-US" sz="1600" dirty="0"/>
                    </a:p>
                    <a:p>
                      <a:pPr algn="l"/>
                      <a:r>
                        <a:rPr lang="en-US" sz="1400" dirty="0"/>
                        <a:t>(+) Robust</a:t>
                      </a:r>
                    </a:p>
                    <a:p>
                      <a:pPr algn="l"/>
                      <a:r>
                        <a:rPr lang="en-US" sz="1400" dirty="0"/>
                        <a:t>(-) Black box</a:t>
                      </a:r>
                    </a:p>
                    <a:p>
                      <a:pPr algn="l"/>
                      <a:r>
                        <a:rPr lang="en-US" sz="1400" dirty="0"/>
                        <a:t>(-) Takes longer to train</a:t>
                      </a:r>
                    </a:p>
                  </a:txBody>
                  <a:tcPr/>
                </a:tc>
                <a:extLst>
                  <a:ext uri="{0D108BD9-81ED-4DB2-BD59-A6C34878D82A}">
                    <a16:rowId xmlns:a16="http://schemas.microsoft.com/office/drawing/2014/main" val="1037962652"/>
                  </a:ext>
                </a:extLst>
              </a:tr>
            </a:tbl>
          </a:graphicData>
        </a:graphic>
      </p:graphicFrame>
    </p:spTree>
    <p:extLst>
      <p:ext uri="{BB962C8B-B14F-4D97-AF65-F5344CB8AC3E}">
        <p14:creationId xmlns:p14="http://schemas.microsoft.com/office/powerpoint/2010/main" val="1209105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FD7BB7D-7A56-40DD-AA5C-59D27B27B5E5}"/>
              </a:ext>
            </a:extLst>
          </p:cNvPr>
          <p:cNvSpPr txBox="1"/>
          <p:nvPr/>
        </p:nvSpPr>
        <p:spPr>
          <a:xfrm>
            <a:off x="4500497" y="3075057"/>
            <a:ext cx="5752214" cy="707886"/>
          </a:xfrm>
          <a:prstGeom prst="rect">
            <a:avLst/>
          </a:prstGeom>
          <a:noFill/>
        </p:spPr>
        <p:txBody>
          <a:bodyPr wrap="square" rtlCol="0">
            <a:spAutoFit/>
          </a:bodyPr>
          <a:lstStyle/>
          <a:p>
            <a:r>
              <a:rPr lang="en-US" sz="4000" b="1" dirty="0">
                <a:solidFill>
                  <a:schemeClr val="bg1"/>
                </a:solidFill>
              </a:rPr>
              <a:t>CART Model </a:t>
            </a:r>
          </a:p>
        </p:txBody>
      </p:sp>
    </p:spTree>
    <p:extLst>
      <p:ext uri="{BB962C8B-B14F-4D97-AF65-F5344CB8AC3E}">
        <p14:creationId xmlns:p14="http://schemas.microsoft.com/office/powerpoint/2010/main" val="31721772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3071378E-EFF8-4F6C-8776-55498B725848}"/>
              </a:ext>
            </a:extLst>
          </p:cNvPr>
          <p:cNvSpPr txBox="1"/>
          <p:nvPr/>
        </p:nvSpPr>
        <p:spPr>
          <a:xfrm>
            <a:off x="8228728" y="3865318"/>
            <a:ext cx="3038204" cy="175432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466E"/>
                </a:solidFill>
                <a:effectLst/>
                <a:uLnTx/>
                <a:uFillTx/>
                <a:latin typeface="Calibri" panose="020F0502020204030204"/>
                <a:ea typeface="+mn-ea"/>
                <a:cs typeface="+mn-cs"/>
              </a:rPr>
              <a:t>How do we target these clients at the lowest possible cost?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Which model reduces </a:t>
            </a:r>
            <a:r>
              <a:rPr kumimoji="0" lang="en-US" sz="1800" b="0" i="0" u="none" strike="noStrike" kern="1200" cap="none" spc="0" normalizeH="0" baseline="0" noProof="0" dirty="0" err="1">
                <a:ln>
                  <a:noFill/>
                </a:ln>
                <a:solidFill>
                  <a:prstClr val="black"/>
                </a:solidFill>
                <a:effectLst/>
                <a:uLnTx/>
                <a:uFillTx/>
                <a:latin typeface="Calibri" panose="020F0502020204030204"/>
                <a:ea typeface="+mn-ea"/>
                <a:cs typeface="+mn-cs"/>
              </a:rPr>
              <a:t>th</a:t>
            </a:r>
            <a:r>
              <a:rPr lang="en-US" dirty="0">
                <a:solidFill>
                  <a:prstClr val="black"/>
                </a:solidFill>
                <a:latin typeface="Calibri" panose="020F0502020204030204"/>
              </a:rPr>
              <a:t>e overall amount spent but still achieves desirable results</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a:t>
            </a:r>
          </a:p>
        </p:txBody>
      </p:sp>
      <p:sp>
        <p:nvSpPr>
          <p:cNvPr id="17" name="TextBox 16">
            <a:extLst>
              <a:ext uri="{FF2B5EF4-FFF2-40B4-BE49-F238E27FC236}">
                <a16:creationId xmlns:a16="http://schemas.microsoft.com/office/drawing/2014/main" id="{48200F43-0950-45DD-BD73-22747E1BA754}"/>
              </a:ext>
            </a:extLst>
          </p:cNvPr>
          <p:cNvSpPr txBox="1"/>
          <p:nvPr/>
        </p:nvSpPr>
        <p:spPr>
          <a:xfrm>
            <a:off x="2858213" y="584557"/>
            <a:ext cx="8221243" cy="70788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a:ln>
                  <a:noFill/>
                </a:ln>
                <a:solidFill>
                  <a:prstClr val="black"/>
                </a:solidFill>
                <a:effectLst/>
                <a:uLnTx/>
                <a:uFillTx/>
                <a:latin typeface="Calibri" panose="020F0502020204030204"/>
                <a:ea typeface="+mn-ea"/>
                <a:cs typeface="+mn-cs"/>
              </a:rPr>
              <a:t>Problem:</a:t>
            </a:r>
          </a:p>
        </p:txBody>
      </p:sp>
      <p:sp>
        <p:nvSpPr>
          <p:cNvPr id="18" name="TextBox 17">
            <a:extLst>
              <a:ext uri="{FF2B5EF4-FFF2-40B4-BE49-F238E27FC236}">
                <a16:creationId xmlns:a16="http://schemas.microsoft.com/office/drawing/2014/main" id="{B7124336-83CB-46CD-9AFF-0E14357ECE5D}"/>
              </a:ext>
            </a:extLst>
          </p:cNvPr>
          <p:cNvSpPr txBox="1"/>
          <p:nvPr/>
        </p:nvSpPr>
        <p:spPr>
          <a:xfrm>
            <a:off x="2877285" y="1482090"/>
            <a:ext cx="8221243"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Some statement about the metric? </a:t>
            </a:r>
          </a:p>
        </p:txBody>
      </p:sp>
      <p:sp>
        <p:nvSpPr>
          <p:cNvPr id="19" name="TextBox 18">
            <a:extLst>
              <a:ext uri="{FF2B5EF4-FFF2-40B4-BE49-F238E27FC236}">
                <a16:creationId xmlns:a16="http://schemas.microsoft.com/office/drawing/2014/main" id="{04467621-7B9B-4BAE-AC8E-F54D477442AE}"/>
              </a:ext>
            </a:extLst>
          </p:cNvPr>
          <p:cNvSpPr txBox="1"/>
          <p:nvPr/>
        </p:nvSpPr>
        <p:spPr>
          <a:xfrm>
            <a:off x="4357086" y="3865318"/>
            <a:ext cx="3397610" cy="175432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466E"/>
                </a:solidFill>
                <a:effectLst/>
                <a:uLnTx/>
                <a:uFillTx/>
                <a:latin typeface="Calibri" panose="020F0502020204030204"/>
                <a:ea typeface="+mn-ea"/>
                <a:cs typeface="+mn-cs"/>
              </a:rPr>
              <a:t>Which people will accept a personal loan offer?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This involves predicting the individuals who are more likely to accept a persona</a:t>
            </a:r>
            <a:r>
              <a:rPr lang="en-US" dirty="0">
                <a:solidFill>
                  <a:prstClr val="black"/>
                </a:solidFill>
                <a:latin typeface="Calibri" panose="020F0502020204030204"/>
              </a:rPr>
              <a:t>l loan</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a:t>
            </a:r>
          </a:p>
        </p:txBody>
      </p:sp>
      <p:sp>
        <p:nvSpPr>
          <p:cNvPr id="13" name="TextBox 12">
            <a:extLst>
              <a:ext uri="{FF2B5EF4-FFF2-40B4-BE49-F238E27FC236}">
                <a16:creationId xmlns:a16="http://schemas.microsoft.com/office/drawing/2014/main" id="{CA47C0B0-E431-4929-9B9C-2F43D15C39DE}"/>
              </a:ext>
            </a:extLst>
          </p:cNvPr>
          <p:cNvSpPr txBox="1"/>
          <p:nvPr/>
        </p:nvSpPr>
        <p:spPr>
          <a:xfrm>
            <a:off x="1135875" y="3865318"/>
            <a:ext cx="3038204" cy="1477328"/>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466E"/>
                </a:solidFill>
                <a:effectLst/>
                <a:uLnTx/>
                <a:uFillTx/>
                <a:latin typeface="Calibri" panose="020F0502020204030204"/>
                <a:ea typeface="+mn-ea"/>
                <a:cs typeface="+mn-cs"/>
              </a:rPr>
              <a:t>Who are our clients?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This involves identifying the</a:t>
            </a:r>
            <a:r>
              <a:rPr lang="en-US" dirty="0">
                <a:solidFill>
                  <a:prstClr val="black"/>
                </a:solidFill>
                <a:latin typeface="Calibri" panose="020F0502020204030204"/>
              </a:rPr>
              <a:t> different groups of our customers</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667A827A-40C3-43FC-8A4C-92D0EB38F3CC}"/>
              </a:ext>
            </a:extLst>
          </p:cNvPr>
          <p:cNvSpPr/>
          <p:nvPr/>
        </p:nvSpPr>
        <p:spPr>
          <a:xfrm>
            <a:off x="661897" y="617367"/>
            <a:ext cx="947955" cy="855677"/>
          </a:xfrm>
          <a:prstGeom prst="rect">
            <a:avLst/>
          </a:prstGeom>
          <a:solidFill>
            <a:schemeClr val="tx1"/>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tx1"/>
              </a:solidFill>
              <a:effectLst/>
              <a:uLnTx/>
              <a:uFillTx/>
              <a:latin typeface="Calibri" panose="020F0502020204030204"/>
              <a:ea typeface="+mn-ea"/>
              <a:cs typeface="+mn-cs"/>
            </a:endParaRPr>
          </a:p>
        </p:txBody>
      </p:sp>
      <p:pic>
        <p:nvPicPr>
          <p:cNvPr id="15" name="Picture 14" descr="A close up of a sign&#10;&#10;Description automatically generated">
            <a:extLst>
              <a:ext uri="{FF2B5EF4-FFF2-40B4-BE49-F238E27FC236}">
                <a16:creationId xmlns:a16="http://schemas.microsoft.com/office/drawing/2014/main" id="{5A48C139-3888-431B-B25B-918C72991A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6337" y="3002928"/>
            <a:ext cx="740948" cy="740948"/>
          </a:xfrm>
          <a:prstGeom prst="rect">
            <a:avLst/>
          </a:prstGeom>
        </p:spPr>
      </p:pic>
      <p:pic>
        <p:nvPicPr>
          <p:cNvPr id="21" name="Picture 20" descr="A close up of a sign&#10;&#10;Description automatically generated">
            <a:extLst>
              <a:ext uri="{FF2B5EF4-FFF2-40B4-BE49-F238E27FC236}">
                <a16:creationId xmlns:a16="http://schemas.microsoft.com/office/drawing/2014/main" id="{81A98DB3-C865-4481-8B16-FCDFF021525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83383" y="3020791"/>
            <a:ext cx="724431" cy="724431"/>
          </a:xfrm>
          <a:prstGeom prst="rect">
            <a:avLst/>
          </a:prstGeom>
        </p:spPr>
      </p:pic>
      <p:pic>
        <p:nvPicPr>
          <p:cNvPr id="14" name="Picture 13" descr="A picture containing plate&#10;&#10;Description automatically generated">
            <a:extLst>
              <a:ext uri="{FF2B5EF4-FFF2-40B4-BE49-F238E27FC236}">
                <a16:creationId xmlns:a16="http://schemas.microsoft.com/office/drawing/2014/main" id="{7D74F5DC-3516-4FA0-864D-612AB70D5B9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94016" y="2937084"/>
            <a:ext cx="872636" cy="872636"/>
          </a:xfrm>
          <a:prstGeom prst="rect">
            <a:avLst/>
          </a:prstGeom>
        </p:spPr>
      </p:pic>
    </p:spTree>
    <p:extLst>
      <p:ext uri="{BB962C8B-B14F-4D97-AF65-F5344CB8AC3E}">
        <p14:creationId xmlns:p14="http://schemas.microsoft.com/office/powerpoint/2010/main" val="1558180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a:extLst>
              <a:ext uri="{FF2B5EF4-FFF2-40B4-BE49-F238E27FC236}">
                <a16:creationId xmlns:a16="http://schemas.microsoft.com/office/drawing/2014/main" id="{A8619D75-6483-4C24-A4A6-B50DE0872A1C}"/>
              </a:ext>
            </a:extLst>
          </p:cNvPr>
          <p:cNvPicPr>
            <a:picLocks noChangeAspect="1"/>
          </p:cNvPicPr>
          <p:nvPr/>
        </p:nvPicPr>
        <p:blipFill>
          <a:blip r:embed="rId2"/>
          <a:stretch>
            <a:fillRect/>
          </a:stretch>
        </p:blipFill>
        <p:spPr>
          <a:xfrm>
            <a:off x="183065" y="1522567"/>
            <a:ext cx="7970010" cy="4188711"/>
          </a:xfrm>
          <a:prstGeom prst="rect">
            <a:avLst/>
          </a:prstGeom>
        </p:spPr>
      </p:pic>
      <p:sp>
        <p:nvSpPr>
          <p:cNvPr id="10" name="Rectangle 9">
            <a:extLst>
              <a:ext uri="{FF2B5EF4-FFF2-40B4-BE49-F238E27FC236}">
                <a16:creationId xmlns:a16="http://schemas.microsoft.com/office/drawing/2014/main" id="{B75506ED-CE76-45F6-8FF4-BCD267436F8E}"/>
              </a:ext>
            </a:extLst>
          </p:cNvPr>
          <p:cNvSpPr/>
          <p:nvPr/>
        </p:nvSpPr>
        <p:spPr>
          <a:xfrm>
            <a:off x="427839" y="562062"/>
            <a:ext cx="947955" cy="855677"/>
          </a:xfrm>
          <a:prstGeom prst="rect">
            <a:avLst/>
          </a:prstGeom>
          <a:solidFill>
            <a:schemeClr val="tx1"/>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extBox 1">
            <a:extLst>
              <a:ext uri="{FF2B5EF4-FFF2-40B4-BE49-F238E27FC236}">
                <a16:creationId xmlns:a16="http://schemas.microsoft.com/office/drawing/2014/main" id="{634A4B18-7E20-4AD8-9B73-7C289A3077D1}"/>
              </a:ext>
            </a:extLst>
          </p:cNvPr>
          <p:cNvSpPr txBox="1"/>
          <p:nvPr/>
        </p:nvSpPr>
        <p:spPr>
          <a:xfrm>
            <a:off x="1884695" y="728290"/>
            <a:ext cx="7449424"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Training results</a:t>
            </a:r>
          </a:p>
        </p:txBody>
      </p:sp>
      <p:cxnSp>
        <p:nvCxnSpPr>
          <p:cNvPr id="6" name="Straight Connector 5">
            <a:extLst>
              <a:ext uri="{FF2B5EF4-FFF2-40B4-BE49-F238E27FC236}">
                <a16:creationId xmlns:a16="http://schemas.microsoft.com/office/drawing/2014/main" id="{947F3D3F-7343-4BAC-B558-747F8ED0F965}"/>
              </a:ext>
            </a:extLst>
          </p:cNvPr>
          <p:cNvCxnSpPr>
            <a:cxnSpLocks/>
          </p:cNvCxnSpPr>
          <p:nvPr/>
        </p:nvCxnSpPr>
        <p:spPr>
          <a:xfrm>
            <a:off x="1160581" y="1902464"/>
            <a:ext cx="0" cy="3532661"/>
          </a:xfrm>
          <a:prstGeom prst="line">
            <a:avLst/>
          </a:prstGeom>
          <a:ln w="12700">
            <a:prstDash val="lgDash"/>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2A866F5C-BC33-4E12-B228-1C1D2FA170C4}"/>
              </a:ext>
            </a:extLst>
          </p:cNvPr>
          <p:cNvSpPr txBox="1"/>
          <p:nvPr/>
        </p:nvSpPr>
        <p:spPr>
          <a:xfrm>
            <a:off x="901816" y="5829565"/>
            <a:ext cx="6378461" cy="261610"/>
          </a:xfrm>
          <a:prstGeom prst="rect">
            <a:avLst/>
          </a:prstGeom>
          <a:noFill/>
        </p:spPr>
        <p:txBody>
          <a:bodyPr wrap="square" rtlCol="0">
            <a:spAutoFit/>
          </a:bodyPr>
          <a:lstStyle/>
          <a:p>
            <a:r>
              <a:rPr lang="en-US" sz="1100" dirty="0"/>
              <a:t>0.00608 </a:t>
            </a:r>
          </a:p>
        </p:txBody>
      </p:sp>
      <p:sp>
        <p:nvSpPr>
          <p:cNvPr id="11" name="Rectangle 1">
            <a:extLst>
              <a:ext uri="{FF2B5EF4-FFF2-40B4-BE49-F238E27FC236}">
                <a16:creationId xmlns:a16="http://schemas.microsoft.com/office/drawing/2014/main" id="{FE400017-8142-4ECD-A1D2-8BBDA764945C}"/>
              </a:ext>
            </a:extLst>
          </p:cNvPr>
          <p:cNvSpPr>
            <a:spLocks noChangeArrowheads="1"/>
          </p:cNvSpPr>
          <p:nvPr/>
        </p:nvSpPr>
        <p:spPr bwMode="auto">
          <a:xfrm>
            <a:off x="0" y="151656"/>
            <a:ext cx="16514194" cy="15388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Lucida Console" panose="020B0609040504020204" pitchFamily="49" charset="0"/>
              </a:rPr>
              <a:t>0.0080085</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2" name="TextBox 11">
            <a:extLst>
              <a:ext uri="{FF2B5EF4-FFF2-40B4-BE49-F238E27FC236}">
                <a16:creationId xmlns:a16="http://schemas.microsoft.com/office/drawing/2014/main" id="{9486AA52-0589-4893-B59E-51B8C23612F3}"/>
              </a:ext>
            </a:extLst>
          </p:cNvPr>
          <p:cNvSpPr txBox="1"/>
          <p:nvPr/>
        </p:nvSpPr>
        <p:spPr>
          <a:xfrm>
            <a:off x="9447391" y="1933937"/>
            <a:ext cx="2384038" cy="2308324"/>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285750" indent="-285750">
              <a:buFont typeface="Arial" panose="020B0604020202020204" pitchFamily="34" charset="0"/>
              <a:buChar char="•"/>
              <a:defRPr/>
            </a:pPr>
            <a:r>
              <a:rPr lang="en-US" sz="1200" dirty="0"/>
              <a:t>Most accurate model is found at complexity 0.00608</a:t>
            </a:r>
          </a:p>
          <a:p>
            <a:pPr>
              <a:defRPr/>
            </a:pPr>
            <a:endParaRPr lang="en-US" sz="1200" dirty="0"/>
          </a:p>
          <a:p>
            <a:pPr marL="285750" indent="-285750">
              <a:buFont typeface="Arial" panose="020B0604020202020204" pitchFamily="34" charset="0"/>
              <a:buChar char="•"/>
              <a:defRPr/>
            </a:pPr>
            <a:endParaRPr lang="en-US" sz="1200" dirty="0"/>
          </a:p>
          <a:p>
            <a:pPr marL="285750" indent="-285750">
              <a:buFont typeface="Arial" panose="020B0604020202020204" pitchFamily="34" charset="0"/>
              <a:buChar char="•"/>
              <a:defRPr/>
            </a:pPr>
            <a:r>
              <a:rPr lang="en-US" sz="1200" dirty="0">
                <a:solidFill>
                  <a:prstClr val="black"/>
                </a:solidFill>
              </a:rPr>
              <a:t>The model is trained using the caret and starts off with the caret package which shows that the most ideal place to prune is at a cp value of </a:t>
            </a:r>
            <a:r>
              <a:rPr lang="en-US" sz="1200" dirty="0"/>
              <a:t>0.00608</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3" name="TextBox 12">
            <a:extLst>
              <a:ext uri="{FF2B5EF4-FFF2-40B4-BE49-F238E27FC236}">
                <a16:creationId xmlns:a16="http://schemas.microsoft.com/office/drawing/2014/main" id="{4A4DAD75-067D-4556-A214-7DFF621520E3}"/>
              </a:ext>
            </a:extLst>
          </p:cNvPr>
          <p:cNvSpPr txBox="1"/>
          <p:nvPr/>
        </p:nvSpPr>
        <p:spPr>
          <a:xfrm>
            <a:off x="9444021" y="1392009"/>
            <a:ext cx="2483141"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Quick Insights</a:t>
            </a:r>
          </a:p>
        </p:txBody>
      </p:sp>
      <p:pic>
        <p:nvPicPr>
          <p:cNvPr id="14" name="Picture 13" descr="A close up of a sign&#10;&#10;Description automatically generated">
            <a:extLst>
              <a:ext uri="{FF2B5EF4-FFF2-40B4-BE49-F238E27FC236}">
                <a16:creationId xmlns:a16="http://schemas.microsoft.com/office/drawing/2014/main" id="{F8EA4E64-AFFA-47A3-8120-46DDCDF812B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00974" y="1295585"/>
            <a:ext cx="465756" cy="465756"/>
          </a:xfrm>
          <a:prstGeom prst="rect">
            <a:avLst/>
          </a:prstGeom>
        </p:spPr>
      </p:pic>
      <p:graphicFrame>
        <p:nvGraphicFramePr>
          <p:cNvPr id="16" name="Table 16">
            <a:extLst>
              <a:ext uri="{FF2B5EF4-FFF2-40B4-BE49-F238E27FC236}">
                <a16:creationId xmlns:a16="http://schemas.microsoft.com/office/drawing/2014/main" id="{02D720EA-1D46-4392-95BD-ACAA4CD44D90}"/>
              </a:ext>
            </a:extLst>
          </p:cNvPr>
          <p:cNvGraphicFramePr>
            <a:graphicFrameLocks noGrp="1"/>
          </p:cNvGraphicFramePr>
          <p:nvPr>
            <p:extLst>
              <p:ext uri="{D42A27DB-BD31-4B8C-83A1-F6EECF244321}">
                <p14:modId xmlns:p14="http://schemas.microsoft.com/office/powerpoint/2010/main" val="130406639"/>
              </p:ext>
            </p:extLst>
          </p:nvPr>
        </p:nvGraphicFramePr>
        <p:xfrm>
          <a:off x="9334119" y="4557599"/>
          <a:ext cx="2669955" cy="2009632"/>
        </p:xfrm>
        <a:graphic>
          <a:graphicData uri="http://schemas.openxmlformats.org/drawingml/2006/table">
            <a:tbl>
              <a:tblPr firstRow="1" bandRow="1">
                <a:tableStyleId>{073A0DAA-6AF3-43AB-8588-CEC1D06C72B9}</a:tableStyleId>
              </a:tblPr>
              <a:tblGrid>
                <a:gridCol w="889985">
                  <a:extLst>
                    <a:ext uri="{9D8B030D-6E8A-4147-A177-3AD203B41FA5}">
                      <a16:colId xmlns:a16="http://schemas.microsoft.com/office/drawing/2014/main" val="3839640179"/>
                    </a:ext>
                  </a:extLst>
                </a:gridCol>
                <a:gridCol w="889985">
                  <a:extLst>
                    <a:ext uri="{9D8B030D-6E8A-4147-A177-3AD203B41FA5}">
                      <a16:colId xmlns:a16="http://schemas.microsoft.com/office/drawing/2014/main" val="2085573260"/>
                    </a:ext>
                  </a:extLst>
                </a:gridCol>
                <a:gridCol w="889985">
                  <a:extLst>
                    <a:ext uri="{9D8B030D-6E8A-4147-A177-3AD203B41FA5}">
                      <a16:colId xmlns:a16="http://schemas.microsoft.com/office/drawing/2014/main" val="705393727"/>
                    </a:ext>
                  </a:extLst>
                </a:gridCol>
              </a:tblGrid>
              <a:tr h="372868">
                <a:tc>
                  <a:txBody>
                    <a:bodyPr/>
                    <a:lstStyle/>
                    <a:p>
                      <a:pPr algn="ctr"/>
                      <a:r>
                        <a:rPr lang="en-US" sz="1400" dirty="0"/>
                        <a:t>cp</a:t>
                      </a:r>
                    </a:p>
                  </a:txBody>
                  <a:tcPr/>
                </a:tc>
                <a:tc>
                  <a:txBody>
                    <a:bodyPr/>
                    <a:lstStyle/>
                    <a:p>
                      <a:pPr algn="ctr"/>
                      <a:r>
                        <a:rPr lang="en-US" sz="1400" dirty="0"/>
                        <a:t>accuracy</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kappa</a:t>
                      </a:r>
                    </a:p>
                    <a:p>
                      <a:pPr algn="ctr"/>
                      <a:endParaRPr lang="en-US" sz="1400" dirty="0"/>
                    </a:p>
                  </a:txBody>
                  <a:tcPr/>
                </a:tc>
                <a:extLst>
                  <a:ext uri="{0D108BD9-81ED-4DB2-BD59-A6C34878D82A}">
                    <a16:rowId xmlns:a16="http://schemas.microsoft.com/office/drawing/2014/main" val="2983337536"/>
                  </a:ext>
                </a:extLst>
              </a:tr>
              <a:tr h="372868">
                <a:tc>
                  <a:txBody>
                    <a:bodyPr/>
                    <a:lstStyle/>
                    <a:p>
                      <a:r>
                        <a:rPr lang="en-US" sz="1200" dirty="0"/>
                        <a:t>0.00608</a:t>
                      </a:r>
                    </a:p>
                  </a:txBody>
                  <a:tcPr/>
                </a:tc>
                <a:tc>
                  <a:txBody>
                    <a:bodyPr/>
                    <a:lstStyle/>
                    <a:p>
                      <a:r>
                        <a:rPr lang="en-US" sz="1200" dirty="0"/>
                        <a:t>0.9848</a:t>
                      </a:r>
                    </a:p>
                  </a:txBody>
                  <a:tcPr/>
                </a:tc>
                <a:tc>
                  <a:txBody>
                    <a:bodyPr/>
                    <a:lstStyle/>
                    <a:p>
                      <a:r>
                        <a:rPr lang="en-US" sz="1200" dirty="0"/>
                        <a:t>0.91006</a:t>
                      </a:r>
                    </a:p>
                  </a:txBody>
                  <a:tcPr/>
                </a:tc>
                <a:extLst>
                  <a:ext uri="{0D108BD9-81ED-4DB2-BD59-A6C34878D82A}">
                    <a16:rowId xmlns:a16="http://schemas.microsoft.com/office/drawing/2014/main" val="2542205445"/>
                  </a:ext>
                </a:extLst>
              </a:tr>
              <a:tr h="372868">
                <a:tc>
                  <a:txBody>
                    <a:bodyPr/>
                    <a:lstStyle/>
                    <a:p>
                      <a:r>
                        <a:rPr lang="en-US" sz="1200" dirty="0"/>
                        <a:t>0.0000</a:t>
                      </a:r>
                    </a:p>
                  </a:txBody>
                  <a:tcPr/>
                </a:tc>
                <a:tc>
                  <a:txBody>
                    <a:bodyPr/>
                    <a:lstStyle/>
                    <a:p>
                      <a:r>
                        <a:rPr lang="en-US" sz="1200" dirty="0"/>
                        <a:t>0.9839</a:t>
                      </a:r>
                    </a:p>
                  </a:txBody>
                  <a:tcPr/>
                </a:tc>
                <a:tc>
                  <a:txBody>
                    <a:bodyPr/>
                    <a:lstStyle/>
                    <a:p>
                      <a:r>
                        <a:rPr lang="en-US" sz="1200" dirty="0"/>
                        <a:t>0.90458</a:t>
                      </a:r>
                    </a:p>
                  </a:txBody>
                  <a:tcPr/>
                </a:tc>
                <a:extLst>
                  <a:ext uri="{0D108BD9-81ED-4DB2-BD59-A6C34878D82A}">
                    <a16:rowId xmlns:a16="http://schemas.microsoft.com/office/drawing/2014/main" val="737548946"/>
                  </a:ext>
                </a:extLst>
              </a:tr>
              <a:tr h="372868">
                <a:tc>
                  <a:txBody>
                    <a:bodyPr/>
                    <a:lstStyle/>
                    <a:p>
                      <a:r>
                        <a:rPr lang="en-US" sz="1200" dirty="0"/>
                        <a:t>0.0126</a:t>
                      </a:r>
                    </a:p>
                  </a:txBody>
                  <a:tcPr/>
                </a:tc>
                <a:tc>
                  <a:txBody>
                    <a:bodyPr/>
                    <a:lstStyle/>
                    <a:p>
                      <a:r>
                        <a:rPr lang="en-US" sz="1200" dirty="0"/>
                        <a:t>0.9811</a:t>
                      </a:r>
                    </a:p>
                  </a:txBody>
                  <a:tcPr/>
                </a:tc>
                <a:tc>
                  <a:txBody>
                    <a:bodyPr/>
                    <a:lstStyle/>
                    <a:p>
                      <a:r>
                        <a:rPr lang="en-US" sz="1200" dirty="0"/>
                        <a:t>0.88451</a:t>
                      </a:r>
                    </a:p>
                  </a:txBody>
                  <a:tcPr/>
                </a:tc>
                <a:extLst>
                  <a:ext uri="{0D108BD9-81ED-4DB2-BD59-A6C34878D82A}">
                    <a16:rowId xmlns:a16="http://schemas.microsoft.com/office/drawing/2014/main" val="3917071148"/>
                  </a:ext>
                </a:extLst>
              </a:tr>
              <a:tr h="372868">
                <a:tc>
                  <a:txBody>
                    <a:bodyPr/>
                    <a:lstStyle/>
                    <a:p>
                      <a:r>
                        <a:rPr lang="en-US" sz="1200" dirty="0"/>
                        <a:t>0.0182</a:t>
                      </a:r>
                    </a:p>
                  </a:txBody>
                  <a:tcPr/>
                </a:tc>
                <a:tc>
                  <a:txBody>
                    <a:bodyPr/>
                    <a:lstStyle/>
                    <a:p>
                      <a:r>
                        <a:rPr lang="en-US" sz="1200" dirty="0"/>
                        <a:t>0.9792</a:t>
                      </a:r>
                    </a:p>
                  </a:txBody>
                  <a:tcPr/>
                </a:tc>
                <a:tc>
                  <a:txBody>
                    <a:bodyPr/>
                    <a:lstStyle/>
                    <a:p>
                      <a:r>
                        <a:rPr lang="en-US" sz="1200" dirty="0"/>
                        <a:t>0.87024</a:t>
                      </a:r>
                    </a:p>
                  </a:txBody>
                  <a:tcPr/>
                </a:tc>
                <a:extLst>
                  <a:ext uri="{0D108BD9-81ED-4DB2-BD59-A6C34878D82A}">
                    <a16:rowId xmlns:a16="http://schemas.microsoft.com/office/drawing/2014/main" val="1172226054"/>
                  </a:ext>
                </a:extLst>
              </a:tr>
            </a:tbl>
          </a:graphicData>
        </a:graphic>
      </p:graphicFrame>
      <p:sp>
        <p:nvSpPr>
          <p:cNvPr id="19" name="TextBox 18">
            <a:extLst>
              <a:ext uri="{FF2B5EF4-FFF2-40B4-BE49-F238E27FC236}">
                <a16:creationId xmlns:a16="http://schemas.microsoft.com/office/drawing/2014/main" id="{7A607764-1B35-4292-B633-24A5CD2E3F55}"/>
              </a:ext>
            </a:extLst>
          </p:cNvPr>
          <p:cNvSpPr txBox="1"/>
          <p:nvPr/>
        </p:nvSpPr>
        <p:spPr>
          <a:xfrm>
            <a:off x="9294058" y="4180639"/>
            <a:ext cx="2483141" cy="253916"/>
          </a:xfrm>
          <a:prstGeom prst="rect">
            <a:avLst/>
          </a:prstGeom>
          <a:noFill/>
        </p:spPr>
        <p:txBody>
          <a:bodyPr wrap="square" rtlCol="0">
            <a:spAutoFit/>
          </a:bodyPr>
          <a:lstStyle/>
          <a:p>
            <a:r>
              <a:rPr lang="en-US" sz="1050" dirty="0"/>
              <a:t>Table showing top 5 models</a:t>
            </a:r>
          </a:p>
        </p:txBody>
      </p:sp>
    </p:spTree>
    <p:extLst>
      <p:ext uri="{BB962C8B-B14F-4D97-AF65-F5344CB8AC3E}">
        <p14:creationId xmlns:p14="http://schemas.microsoft.com/office/powerpoint/2010/main" val="32779445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A65AFEDB-EA92-4B7E-A532-5E6357AC137C}"/>
              </a:ext>
            </a:extLst>
          </p:cNvPr>
          <p:cNvPicPr>
            <a:picLocks noChangeAspect="1"/>
          </p:cNvPicPr>
          <p:nvPr/>
        </p:nvPicPr>
        <p:blipFill>
          <a:blip r:embed="rId2"/>
          <a:stretch>
            <a:fillRect/>
          </a:stretch>
        </p:blipFill>
        <p:spPr>
          <a:xfrm>
            <a:off x="597433" y="1213362"/>
            <a:ext cx="6412968" cy="5082576"/>
          </a:xfrm>
          <a:prstGeom prst="rect">
            <a:avLst/>
          </a:prstGeom>
        </p:spPr>
      </p:pic>
      <p:sp>
        <p:nvSpPr>
          <p:cNvPr id="10" name="Rectangle 9">
            <a:extLst>
              <a:ext uri="{FF2B5EF4-FFF2-40B4-BE49-F238E27FC236}">
                <a16:creationId xmlns:a16="http://schemas.microsoft.com/office/drawing/2014/main" id="{B75506ED-CE76-45F6-8FF4-BCD267436F8E}"/>
              </a:ext>
            </a:extLst>
          </p:cNvPr>
          <p:cNvSpPr/>
          <p:nvPr/>
        </p:nvSpPr>
        <p:spPr>
          <a:xfrm>
            <a:off x="427839" y="562062"/>
            <a:ext cx="947955" cy="855677"/>
          </a:xfrm>
          <a:prstGeom prst="rect">
            <a:avLst/>
          </a:prstGeom>
          <a:solidFill>
            <a:schemeClr val="tx1"/>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extBox 1">
            <a:extLst>
              <a:ext uri="{FF2B5EF4-FFF2-40B4-BE49-F238E27FC236}">
                <a16:creationId xmlns:a16="http://schemas.microsoft.com/office/drawing/2014/main" id="{634A4B18-7E20-4AD8-9B73-7C289A3077D1}"/>
              </a:ext>
            </a:extLst>
          </p:cNvPr>
          <p:cNvSpPr txBox="1"/>
          <p:nvPr/>
        </p:nvSpPr>
        <p:spPr>
          <a:xfrm>
            <a:off x="1884695" y="728290"/>
            <a:ext cx="7449424"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800" dirty="0">
                <a:solidFill>
                  <a:prstClr val="black"/>
                </a:solidFill>
                <a:latin typeface="Calibri" panose="020F0502020204030204"/>
              </a:rPr>
              <a:t>Pruned Tree</a:t>
            </a: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 name="Rectangle 1">
            <a:extLst>
              <a:ext uri="{FF2B5EF4-FFF2-40B4-BE49-F238E27FC236}">
                <a16:creationId xmlns:a16="http://schemas.microsoft.com/office/drawing/2014/main" id="{FE400017-8142-4ECD-A1D2-8BBDA764945C}"/>
              </a:ext>
            </a:extLst>
          </p:cNvPr>
          <p:cNvSpPr>
            <a:spLocks noChangeArrowheads="1"/>
          </p:cNvSpPr>
          <p:nvPr/>
        </p:nvSpPr>
        <p:spPr bwMode="auto">
          <a:xfrm>
            <a:off x="0" y="151656"/>
            <a:ext cx="16514194" cy="15388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Lucida Console" panose="020B0609040504020204" pitchFamily="49" charset="0"/>
              </a:rPr>
              <a:t>0.0080085</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2" name="TextBox 11">
            <a:extLst>
              <a:ext uri="{FF2B5EF4-FFF2-40B4-BE49-F238E27FC236}">
                <a16:creationId xmlns:a16="http://schemas.microsoft.com/office/drawing/2014/main" id="{9486AA52-0589-4893-B59E-51B8C23612F3}"/>
              </a:ext>
            </a:extLst>
          </p:cNvPr>
          <p:cNvSpPr txBox="1"/>
          <p:nvPr/>
        </p:nvSpPr>
        <p:spPr>
          <a:xfrm>
            <a:off x="9447391" y="1933937"/>
            <a:ext cx="2384038" cy="1938992"/>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285750" indent="-285750">
              <a:buFont typeface="Arial" panose="020B0604020202020204" pitchFamily="34" charset="0"/>
              <a:buChar char="•"/>
              <a:defRPr/>
            </a:pPr>
            <a:r>
              <a:rPr lang="en-US" sz="1200" dirty="0"/>
              <a:t>The flow down the tree is how it makes decisions.</a:t>
            </a:r>
          </a:p>
          <a:p>
            <a:pPr>
              <a:defRPr/>
            </a:pPr>
            <a:endParaRPr lang="en-US" sz="1200" dirty="0"/>
          </a:p>
          <a:p>
            <a:pPr marL="285750" indent="-285750">
              <a:buFont typeface="Arial" panose="020B0604020202020204" pitchFamily="34" charset="0"/>
              <a:buChar char="•"/>
              <a:defRPr/>
            </a:pPr>
            <a:r>
              <a:rPr lang="en-US" sz="1200" dirty="0"/>
              <a:t>For example if the income is less than 1.5 and the cc average is less than 1.3 then the individual has a probability of 0.75 of not accepting the personal loan.</a:t>
            </a:r>
          </a:p>
        </p:txBody>
      </p:sp>
      <p:sp>
        <p:nvSpPr>
          <p:cNvPr id="13" name="TextBox 12">
            <a:extLst>
              <a:ext uri="{FF2B5EF4-FFF2-40B4-BE49-F238E27FC236}">
                <a16:creationId xmlns:a16="http://schemas.microsoft.com/office/drawing/2014/main" id="{4A4DAD75-067D-4556-A214-7DFF621520E3}"/>
              </a:ext>
            </a:extLst>
          </p:cNvPr>
          <p:cNvSpPr txBox="1"/>
          <p:nvPr/>
        </p:nvSpPr>
        <p:spPr>
          <a:xfrm>
            <a:off x="9843020" y="1251510"/>
            <a:ext cx="2483141"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Quick Insights</a:t>
            </a:r>
          </a:p>
        </p:txBody>
      </p:sp>
      <p:pic>
        <p:nvPicPr>
          <p:cNvPr id="14" name="Picture 13" descr="A close up of a sign&#10;&#10;Description automatically generated">
            <a:extLst>
              <a:ext uri="{FF2B5EF4-FFF2-40B4-BE49-F238E27FC236}">
                <a16:creationId xmlns:a16="http://schemas.microsoft.com/office/drawing/2014/main" id="{F8EA4E64-AFFA-47A3-8120-46DDCDF812B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34119" y="1203298"/>
            <a:ext cx="465756" cy="465756"/>
          </a:xfrm>
          <a:prstGeom prst="rect">
            <a:avLst/>
          </a:prstGeom>
        </p:spPr>
      </p:pic>
    </p:spTree>
    <p:extLst>
      <p:ext uri="{BB962C8B-B14F-4D97-AF65-F5344CB8AC3E}">
        <p14:creationId xmlns:p14="http://schemas.microsoft.com/office/powerpoint/2010/main" val="20434726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B16132D-B60E-45EC-B385-B1DCF87B2A58}"/>
              </a:ext>
            </a:extLst>
          </p:cNvPr>
          <p:cNvPicPr>
            <a:picLocks noChangeAspect="1"/>
          </p:cNvPicPr>
          <p:nvPr/>
        </p:nvPicPr>
        <p:blipFill>
          <a:blip r:embed="rId2"/>
          <a:stretch>
            <a:fillRect/>
          </a:stretch>
        </p:blipFill>
        <p:spPr>
          <a:xfrm>
            <a:off x="427839" y="1203298"/>
            <a:ext cx="6538730" cy="5368810"/>
          </a:xfrm>
          <a:prstGeom prst="rect">
            <a:avLst/>
          </a:prstGeom>
        </p:spPr>
      </p:pic>
      <p:sp>
        <p:nvSpPr>
          <p:cNvPr id="10" name="Rectangle 9">
            <a:extLst>
              <a:ext uri="{FF2B5EF4-FFF2-40B4-BE49-F238E27FC236}">
                <a16:creationId xmlns:a16="http://schemas.microsoft.com/office/drawing/2014/main" id="{B75506ED-CE76-45F6-8FF4-BCD267436F8E}"/>
              </a:ext>
            </a:extLst>
          </p:cNvPr>
          <p:cNvSpPr/>
          <p:nvPr/>
        </p:nvSpPr>
        <p:spPr>
          <a:xfrm>
            <a:off x="427839" y="562062"/>
            <a:ext cx="947955" cy="855677"/>
          </a:xfrm>
          <a:prstGeom prst="rect">
            <a:avLst/>
          </a:prstGeom>
          <a:solidFill>
            <a:schemeClr val="tx1"/>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extBox 1">
            <a:extLst>
              <a:ext uri="{FF2B5EF4-FFF2-40B4-BE49-F238E27FC236}">
                <a16:creationId xmlns:a16="http://schemas.microsoft.com/office/drawing/2014/main" id="{634A4B18-7E20-4AD8-9B73-7C289A3077D1}"/>
              </a:ext>
            </a:extLst>
          </p:cNvPr>
          <p:cNvSpPr txBox="1"/>
          <p:nvPr/>
        </p:nvSpPr>
        <p:spPr>
          <a:xfrm>
            <a:off x="1884695" y="728290"/>
            <a:ext cx="7449424"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800" dirty="0">
                <a:solidFill>
                  <a:prstClr val="black"/>
                </a:solidFill>
                <a:latin typeface="Calibri" panose="020F0502020204030204"/>
              </a:rPr>
              <a:t>Pruned Tree</a:t>
            </a: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 name="Rectangle 1">
            <a:extLst>
              <a:ext uri="{FF2B5EF4-FFF2-40B4-BE49-F238E27FC236}">
                <a16:creationId xmlns:a16="http://schemas.microsoft.com/office/drawing/2014/main" id="{FE400017-8142-4ECD-A1D2-8BBDA764945C}"/>
              </a:ext>
            </a:extLst>
          </p:cNvPr>
          <p:cNvSpPr>
            <a:spLocks noChangeArrowheads="1"/>
          </p:cNvSpPr>
          <p:nvPr/>
        </p:nvSpPr>
        <p:spPr bwMode="auto">
          <a:xfrm>
            <a:off x="0" y="151656"/>
            <a:ext cx="16514194" cy="15388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Lucida Console" panose="020B0609040504020204" pitchFamily="49" charset="0"/>
              </a:rPr>
              <a:t>0.0080085</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2" name="TextBox 11">
            <a:extLst>
              <a:ext uri="{FF2B5EF4-FFF2-40B4-BE49-F238E27FC236}">
                <a16:creationId xmlns:a16="http://schemas.microsoft.com/office/drawing/2014/main" id="{9486AA52-0589-4893-B59E-51B8C23612F3}"/>
              </a:ext>
            </a:extLst>
          </p:cNvPr>
          <p:cNvSpPr txBox="1"/>
          <p:nvPr/>
        </p:nvSpPr>
        <p:spPr>
          <a:xfrm>
            <a:off x="9696773" y="1662394"/>
            <a:ext cx="2384038" cy="2677656"/>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285750" indent="-285750">
              <a:buFont typeface="Arial" panose="020B0604020202020204" pitchFamily="34" charset="0"/>
              <a:buChar char="•"/>
              <a:defRPr/>
            </a:pPr>
            <a:r>
              <a:rPr lang="en-US" sz="1200" dirty="0"/>
              <a:t>The pruned and unpruned tree are the same</a:t>
            </a:r>
          </a:p>
          <a:p>
            <a:pPr marL="285750" indent="-285750">
              <a:buFont typeface="Arial" panose="020B0604020202020204" pitchFamily="34" charset="0"/>
              <a:buChar char="•"/>
              <a:defRPr/>
            </a:pPr>
            <a:r>
              <a:rPr lang="en-US" sz="1200" dirty="0"/>
              <a:t>The model is quite accurate with an overall error rate of 1.2%</a:t>
            </a:r>
          </a:p>
          <a:p>
            <a:pPr marL="285750" indent="-285750">
              <a:buFont typeface="Arial" panose="020B0604020202020204" pitchFamily="34" charset="0"/>
              <a:buChar char="•"/>
              <a:defRPr/>
            </a:pPr>
            <a:r>
              <a:rPr lang="en-US" sz="1200" dirty="0"/>
              <a:t>The error in predicting that someone is going to accept the personal loan and they do not is 0.88%</a:t>
            </a:r>
          </a:p>
          <a:p>
            <a:pPr marL="285750" indent="-285750">
              <a:buFont typeface="Arial" panose="020B0604020202020204" pitchFamily="34" charset="0"/>
              <a:buChar char="•"/>
              <a:defRPr/>
            </a:pPr>
            <a:r>
              <a:rPr lang="en-US" sz="1200" dirty="0"/>
              <a:t>The error in predicting that someone will accept the loan and they do not is 2%</a:t>
            </a:r>
          </a:p>
          <a:p>
            <a:pPr>
              <a:defRPr/>
            </a:pPr>
            <a:endParaRPr lang="en-US" sz="1200" dirty="0"/>
          </a:p>
        </p:txBody>
      </p:sp>
      <p:sp>
        <p:nvSpPr>
          <p:cNvPr id="13" name="TextBox 12">
            <a:extLst>
              <a:ext uri="{FF2B5EF4-FFF2-40B4-BE49-F238E27FC236}">
                <a16:creationId xmlns:a16="http://schemas.microsoft.com/office/drawing/2014/main" id="{4A4DAD75-067D-4556-A214-7DFF621520E3}"/>
              </a:ext>
            </a:extLst>
          </p:cNvPr>
          <p:cNvSpPr txBox="1"/>
          <p:nvPr/>
        </p:nvSpPr>
        <p:spPr>
          <a:xfrm>
            <a:off x="9843020" y="1251510"/>
            <a:ext cx="2483141"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Quick Insights</a:t>
            </a:r>
          </a:p>
        </p:txBody>
      </p:sp>
      <p:pic>
        <p:nvPicPr>
          <p:cNvPr id="14" name="Picture 13" descr="A close up of a sign&#10;&#10;Description automatically generated">
            <a:extLst>
              <a:ext uri="{FF2B5EF4-FFF2-40B4-BE49-F238E27FC236}">
                <a16:creationId xmlns:a16="http://schemas.microsoft.com/office/drawing/2014/main" id="{F8EA4E64-AFFA-47A3-8120-46DDCDF812B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34119" y="1203298"/>
            <a:ext cx="465756" cy="465756"/>
          </a:xfrm>
          <a:prstGeom prst="rect">
            <a:avLst/>
          </a:prstGeom>
        </p:spPr>
      </p:pic>
      <p:graphicFrame>
        <p:nvGraphicFramePr>
          <p:cNvPr id="5" name="Table 7">
            <a:extLst>
              <a:ext uri="{FF2B5EF4-FFF2-40B4-BE49-F238E27FC236}">
                <a16:creationId xmlns:a16="http://schemas.microsoft.com/office/drawing/2014/main" id="{EF92570A-1DD9-43F7-B58A-18D91621131E}"/>
              </a:ext>
            </a:extLst>
          </p:cNvPr>
          <p:cNvGraphicFramePr>
            <a:graphicFrameLocks noGrp="1"/>
          </p:cNvGraphicFramePr>
          <p:nvPr/>
        </p:nvGraphicFramePr>
        <p:xfrm>
          <a:off x="8525159" y="4598183"/>
          <a:ext cx="3306270" cy="1725012"/>
        </p:xfrm>
        <a:graphic>
          <a:graphicData uri="http://schemas.openxmlformats.org/drawingml/2006/table">
            <a:tbl>
              <a:tblPr firstRow="1" bandRow="1">
                <a:tableStyleId>{073A0DAA-6AF3-43AB-8588-CEC1D06C72B9}</a:tableStyleId>
              </a:tblPr>
              <a:tblGrid>
                <a:gridCol w="661254">
                  <a:extLst>
                    <a:ext uri="{9D8B030D-6E8A-4147-A177-3AD203B41FA5}">
                      <a16:colId xmlns:a16="http://schemas.microsoft.com/office/drawing/2014/main" val="4030696657"/>
                    </a:ext>
                  </a:extLst>
                </a:gridCol>
                <a:gridCol w="661254">
                  <a:extLst>
                    <a:ext uri="{9D8B030D-6E8A-4147-A177-3AD203B41FA5}">
                      <a16:colId xmlns:a16="http://schemas.microsoft.com/office/drawing/2014/main" val="3844799658"/>
                    </a:ext>
                  </a:extLst>
                </a:gridCol>
                <a:gridCol w="661254">
                  <a:extLst>
                    <a:ext uri="{9D8B030D-6E8A-4147-A177-3AD203B41FA5}">
                      <a16:colId xmlns:a16="http://schemas.microsoft.com/office/drawing/2014/main" val="1907549651"/>
                    </a:ext>
                  </a:extLst>
                </a:gridCol>
                <a:gridCol w="661254">
                  <a:extLst>
                    <a:ext uri="{9D8B030D-6E8A-4147-A177-3AD203B41FA5}">
                      <a16:colId xmlns:a16="http://schemas.microsoft.com/office/drawing/2014/main" val="693575529"/>
                    </a:ext>
                  </a:extLst>
                </a:gridCol>
                <a:gridCol w="661254">
                  <a:extLst>
                    <a:ext uri="{9D8B030D-6E8A-4147-A177-3AD203B41FA5}">
                      <a16:colId xmlns:a16="http://schemas.microsoft.com/office/drawing/2014/main" val="3648117205"/>
                    </a:ext>
                  </a:extLst>
                </a:gridCol>
              </a:tblGrid>
              <a:tr h="402284">
                <a:tc>
                  <a:txBody>
                    <a:bodyPr/>
                    <a:lstStyle/>
                    <a:p>
                      <a:pPr algn="ctr"/>
                      <a:endParaRPr lang="en-US" dirty="0"/>
                    </a:p>
                  </a:txBody>
                  <a:tcPr/>
                </a:tc>
                <a:tc>
                  <a:txBody>
                    <a:bodyPr/>
                    <a:lstStyle/>
                    <a:p>
                      <a:pPr algn="ctr"/>
                      <a:r>
                        <a:rPr lang="en-US" sz="1400" dirty="0"/>
                        <a:t>X0</a:t>
                      </a:r>
                    </a:p>
                  </a:txBody>
                  <a:tcPr/>
                </a:tc>
                <a:tc>
                  <a:txBody>
                    <a:bodyPr/>
                    <a:lstStyle/>
                    <a:p>
                      <a:pPr algn="ctr"/>
                      <a:r>
                        <a:rPr lang="en-US" sz="1400" dirty="0"/>
                        <a:t>X1</a:t>
                      </a:r>
                    </a:p>
                  </a:txBody>
                  <a:tcPr/>
                </a:tc>
                <a:tc>
                  <a:txBody>
                    <a:bodyPr/>
                    <a:lstStyle/>
                    <a:p>
                      <a:pPr algn="ctr"/>
                      <a:r>
                        <a:rPr lang="en-US" sz="1400" dirty="0"/>
                        <a:t>Error</a:t>
                      </a:r>
                    </a:p>
                  </a:txBody>
                  <a:tcPr/>
                </a:tc>
                <a:tc>
                  <a:txBody>
                    <a:bodyPr/>
                    <a:lstStyle/>
                    <a:p>
                      <a:pPr algn="ctr"/>
                      <a:r>
                        <a:rPr lang="en-US" sz="1400" dirty="0"/>
                        <a:t>Error%</a:t>
                      </a:r>
                    </a:p>
                  </a:txBody>
                  <a:tcPr/>
                </a:tc>
                <a:extLst>
                  <a:ext uri="{0D108BD9-81ED-4DB2-BD59-A6C34878D82A}">
                    <a16:rowId xmlns:a16="http://schemas.microsoft.com/office/drawing/2014/main" val="1729536234"/>
                  </a:ext>
                </a:extLst>
              </a:tr>
              <a:tr h="402284">
                <a:tc>
                  <a:txBody>
                    <a:bodyPr/>
                    <a:lstStyle/>
                    <a:p>
                      <a:pPr algn="ctr"/>
                      <a:r>
                        <a:rPr lang="en-US" sz="1200" dirty="0"/>
                        <a:t>X0</a:t>
                      </a:r>
                    </a:p>
                  </a:txBody>
                  <a:tcPr/>
                </a:tc>
                <a:tc>
                  <a:txBody>
                    <a:bodyPr/>
                    <a:lstStyle/>
                    <a:p>
                      <a:pPr algn="ctr"/>
                      <a:r>
                        <a:rPr lang="en-US" sz="1200" dirty="0"/>
                        <a:t>450</a:t>
                      </a:r>
                    </a:p>
                  </a:txBody>
                  <a:tcPr/>
                </a:tc>
                <a:tc>
                  <a:txBody>
                    <a:bodyPr/>
                    <a:lstStyle/>
                    <a:p>
                      <a:pPr algn="ctr"/>
                      <a:r>
                        <a:rPr lang="en-US" sz="1200" dirty="0"/>
                        <a:t>5</a:t>
                      </a:r>
                    </a:p>
                  </a:txBody>
                  <a:tcPr/>
                </a:tc>
                <a:tc>
                  <a:txBody>
                    <a:bodyPr/>
                    <a:lstStyle/>
                    <a:p>
                      <a:pPr algn="ctr"/>
                      <a:r>
                        <a:rPr lang="en-US" sz="1200" dirty="0"/>
                        <a:t>5/455</a:t>
                      </a:r>
                    </a:p>
                  </a:txBody>
                  <a:tcPr/>
                </a:tc>
                <a:tc>
                  <a:txBody>
                    <a:bodyPr/>
                    <a:lstStyle/>
                    <a:p>
                      <a:pPr algn="ctr"/>
                      <a:r>
                        <a:rPr lang="en-US" sz="1200" dirty="0"/>
                        <a:t>0.88%</a:t>
                      </a:r>
                    </a:p>
                  </a:txBody>
                  <a:tcPr/>
                </a:tc>
                <a:extLst>
                  <a:ext uri="{0D108BD9-81ED-4DB2-BD59-A6C34878D82A}">
                    <a16:rowId xmlns:a16="http://schemas.microsoft.com/office/drawing/2014/main" val="2153396466"/>
                  </a:ext>
                </a:extLst>
              </a:tr>
              <a:tr h="402284">
                <a:tc>
                  <a:txBody>
                    <a:bodyPr/>
                    <a:lstStyle/>
                    <a:p>
                      <a:pPr algn="ctr"/>
                      <a:r>
                        <a:rPr lang="en-US" sz="1200" dirty="0"/>
                        <a:t>X1</a:t>
                      </a:r>
                    </a:p>
                  </a:txBody>
                  <a:tcPr/>
                </a:tc>
                <a:tc>
                  <a:txBody>
                    <a:bodyPr/>
                    <a:lstStyle/>
                    <a:p>
                      <a:pPr algn="ctr"/>
                      <a:r>
                        <a:rPr lang="en-US" sz="1200" dirty="0"/>
                        <a:t>1</a:t>
                      </a:r>
                    </a:p>
                  </a:txBody>
                  <a:tcPr/>
                </a:tc>
                <a:tc>
                  <a:txBody>
                    <a:bodyPr/>
                    <a:lstStyle/>
                    <a:p>
                      <a:pPr algn="ctr"/>
                      <a:r>
                        <a:rPr lang="en-US" sz="1200" dirty="0"/>
                        <a:t>44</a:t>
                      </a:r>
                    </a:p>
                  </a:txBody>
                  <a:tcPr/>
                </a:tc>
                <a:tc>
                  <a:txBody>
                    <a:bodyPr/>
                    <a:lstStyle/>
                    <a:p>
                      <a:pPr algn="ctr"/>
                      <a:r>
                        <a:rPr lang="en-US" sz="1200" dirty="0"/>
                        <a:t>1/45</a:t>
                      </a:r>
                    </a:p>
                  </a:txBody>
                  <a:tcPr/>
                </a:tc>
                <a:tc>
                  <a:txBody>
                    <a:bodyPr/>
                    <a:lstStyle/>
                    <a:p>
                      <a:pPr algn="ctr"/>
                      <a:r>
                        <a:rPr lang="en-US" sz="1200" dirty="0"/>
                        <a:t>2%</a:t>
                      </a:r>
                    </a:p>
                  </a:txBody>
                  <a:tcPr/>
                </a:tc>
                <a:extLst>
                  <a:ext uri="{0D108BD9-81ED-4DB2-BD59-A6C34878D82A}">
                    <a16:rowId xmlns:a16="http://schemas.microsoft.com/office/drawing/2014/main" val="3752819186"/>
                  </a:ext>
                </a:extLst>
              </a:tr>
              <a:tr h="402284">
                <a:tc>
                  <a:txBody>
                    <a:bodyPr/>
                    <a:lstStyle/>
                    <a:p>
                      <a:pPr algn="ctr"/>
                      <a:r>
                        <a:rPr lang="en-US" sz="1200" dirty="0"/>
                        <a:t>Total</a:t>
                      </a:r>
                    </a:p>
                  </a:txBody>
                  <a:tcPr/>
                </a:tc>
                <a:tc>
                  <a:txBody>
                    <a:bodyPr/>
                    <a:lstStyle/>
                    <a:p>
                      <a:pPr algn="ctr"/>
                      <a:r>
                        <a:rPr lang="en-US" sz="1200" dirty="0"/>
                        <a:t>451</a:t>
                      </a:r>
                    </a:p>
                  </a:txBody>
                  <a:tcPr/>
                </a:tc>
                <a:tc>
                  <a:txBody>
                    <a:bodyPr/>
                    <a:lstStyle/>
                    <a:p>
                      <a:pPr algn="ctr"/>
                      <a:r>
                        <a:rPr lang="en-US" sz="1200" dirty="0"/>
                        <a:t>49</a:t>
                      </a:r>
                    </a:p>
                  </a:txBody>
                  <a:tcPr/>
                </a:tc>
                <a:tc>
                  <a:txBody>
                    <a:bodyPr/>
                    <a:lstStyle/>
                    <a:p>
                      <a:pPr algn="ctr"/>
                      <a:r>
                        <a:rPr lang="en-US" sz="1200" dirty="0"/>
                        <a:t>6/500</a:t>
                      </a:r>
                    </a:p>
                  </a:txBody>
                  <a:tcPr/>
                </a:tc>
                <a:tc>
                  <a:txBody>
                    <a:bodyPr/>
                    <a:lstStyle/>
                    <a:p>
                      <a:pPr algn="ctr"/>
                      <a:r>
                        <a:rPr lang="en-US" sz="1200" dirty="0"/>
                        <a:t>1.2%</a:t>
                      </a:r>
                    </a:p>
                  </a:txBody>
                  <a:tcPr/>
                </a:tc>
                <a:extLst>
                  <a:ext uri="{0D108BD9-81ED-4DB2-BD59-A6C34878D82A}">
                    <a16:rowId xmlns:a16="http://schemas.microsoft.com/office/drawing/2014/main" val="1952864167"/>
                  </a:ext>
                </a:extLst>
              </a:tr>
            </a:tbl>
          </a:graphicData>
        </a:graphic>
      </p:graphicFrame>
      <p:sp>
        <p:nvSpPr>
          <p:cNvPr id="9" name="TextBox 8">
            <a:extLst>
              <a:ext uri="{FF2B5EF4-FFF2-40B4-BE49-F238E27FC236}">
                <a16:creationId xmlns:a16="http://schemas.microsoft.com/office/drawing/2014/main" id="{C9FEBAB4-6BF3-4375-880F-B7BBD41AC5CB}"/>
              </a:ext>
            </a:extLst>
          </p:cNvPr>
          <p:cNvSpPr txBox="1"/>
          <p:nvPr/>
        </p:nvSpPr>
        <p:spPr>
          <a:xfrm rot="16200000">
            <a:off x="7394591" y="5196992"/>
            <a:ext cx="1725013" cy="369332"/>
          </a:xfrm>
          <a:prstGeom prst="rect">
            <a:avLst/>
          </a:prstGeom>
          <a:noFill/>
        </p:spPr>
        <p:txBody>
          <a:bodyPr wrap="square" rtlCol="0">
            <a:spAutoFit/>
          </a:bodyPr>
          <a:lstStyle/>
          <a:p>
            <a:r>
              <a:rPr lang="en-US" dirty="0"/>
              <a:t>Prediction</a:t>
            </a:r>
          </a:p>
        </p:txBody>
      </p:sp>
      <p:sp>
        <p:nvSpPr>
          <p:cNvPr id="18" name="TextBox 17">
            <a:extLst>
              <a:ext uri="{FF2B5EF4-FFF2-40B4-BE49-F238E27FC236}">
                <a16:creationId xmlns:a16="http://schemas.microsoft.com/office/drawing/2014/main" id="{97898F25-9FA0-4BAA-BF74-5DF8F5A9A635}"/>
              </a:ext>
            </a:extLst>
          </p:cNvPr>
          <p:cNvSpPr txBox="1"/>
          <p:nvPr/>
        </p:nvSpPr>
        <p:spPr>
          <a:xfrm>
            <a:off x="9315787" y="4187299"/>
            <a:ext cx="1725013" cy="369332"/>
          </a:xfrm>
          <a:prstGeom prst="rect">
            <a:avLst/>
          </a:prstGeom>
          <a:noFill/>
        </p:spPr>
        <p:txBody>
          <a:bodyPr wrap="square" rtlCol="0">
            <a:spAutoFit/>
          </a:bodyPr>
          <a:lstStyle/>
          <a:p>
            <a:r>
              <a:rPr lang="en-US" dirty="0"/>
              <a:t>Reference</a:t>
            </a:r>
          </a:p>
        </p:txBody>
      </p:sp>
    </p:spTree>
    <p:extLst>
      <p:ext uri="{BB962C8B-B14F-4D97-AF65-F5344CB8AC3E}">
        <p14:creationId xmlns:p14="http://schemas.microsoft.com/office/powerpoint/2010/main" val="32928189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75506ED-CE76-45F6-8FF4-BCD267436F8E}"/>
              </a:ext>
            </a:extLst>
          </p:cNvPr>
          <p:cNvSpPr/>
          <p:nvPr/>
        </p:nvSpPr>
        <p:spPr>
          <a:xfrm>
            <a:off x="427839" y="562062"/>
            <a:ext cx="947955" cy="855677"/>
          </a:xfrm>
          <a:prstGeom prst="rect">
            <a:avLst/>
          </a:prstGeom>
          <a:solidFill>
            <a:schemeClr val="tx1"/>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extBox 1">
            <a:extLst>
              <a:ext uri="{FF2B5EF4-FFF2-40B4-BE49-F238E27FC236}">
                <a16:creationId xmlns:a16="http://schemas.microsoft.com/office/drawing/2014/main" id="{634A4B18-7E20-4AD8-9B73-7C289A3077D1}"/>
              </a:ext>
            </a:extLst>
          </p:cNvPr>
          <p:cNvSpPr txBox="1"/>
          <p:nvPr/>
        </p:nvSpPr>
        <p:spPr>
          <a:xfrm>
            <a:off x="1884695" y="728290"/>
            <a:ext cx="7449424"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Training results</a:t>
            </a:r>
          </a:p>
        </p:txBody>
      </p:sp>
      <p:sp>
        <p:nvSpPr>
          <p:cNvPr id="11" name="Rectangle 1">
            <a:extLst>
              <a:ext uri="{FF2B5EF4-FFF2-40B4-BE49-F238E27FC236}">
                <a16:creationId xmlns:a16="http://schemas.microsoft.com/office/drawing/2014/main" id="{FE400017-8142-4ECD-A1D2-8BBDA764945C}"/>
              </a:ext>
            </a:extLst>
          </p:cNvPr>
          <p:cNvSpPr>
            <a:spLocks noChangeArrowheads="1"/>
          </p:cNvSpPr>
          <p:nvPr/>
        </p:nvSpPr>
        <p:spPr bwMode="auto">
          <a:xfrm>
            <a:off x="0" y="151656"/>
            <a:ext cx="16514194" cy="15388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Lucida Console" panose="020B0609040504020204" pitchFamily="49" charset="0"/>
              </a:rPr>
              <a:t>0.0080085</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2" name="TextBox 11">
            <a:extLst>
              <a:ext uri="{FF2B5EF4-FFF2-40B4-BE49-F238E27FC236}">
                <a16:creationId xmlns:a16="http://schemas.microsoft.com/office/drawing/2014/main" id="{9486AA52-0589-4893-B59E-51B8C23612F3}"/>
              </a:ext>
            </a:extLst>
          </p:cNvPr>
          <p:cNvSpPr txBox="1"/>
          <p:nvPr/>
        </p:nvSpPr>
        <p:spPr>
          <a:xfrm>
            <a:off x="9447391" y="1933937"/>
            <a:ext cx="2384038" cy="830997"/>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285750" indent="-285750">
              <a:buFont typeface="Arial" panose="020B0604020202020204" pitchFamily="34" charset="0"/>
              <a:buChar char="•"/>
              <a:defRPr/>
            </a:pPr>
            <a:r>
              <a:rPr lang="en-US" sz="1200" dirty="0"/>
              <a:t>The model is quite accurate with an overall error rate of 1.2%</a:t>
            </a:r>
          </a:p>
        </p:txBody>
      </p:sp>
      <p:sp>
        <p:nvSpPr>
          <p:cNvPr id="13" name="TextBox 12">
            <a:extLst>
              <a:ext uri="{FF2B5EF4-FFF2-40B4-BE49-F238E27FC236}">
                <a16:creationId xmlns:a16="http://schemas.microsoft.com/office/drawing/2014/main" id="{4A4DAD75-067D-4556-A214-7DFF621520E3}"/>
              </a:ext>
            </a:extLst>
          </p:cNvPr>
          <p:cNvSpPr txBox="1"/>
          <p:nvPr/>
        </p:nvSpPr>
        <p:spPr>
          <a:xfrm>
            <a:off x="9843020" y="1251510"/>
            <a:ext cx="2483141"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Quick Insights</a:t>
            </a:r>
          </a:p>
        </p:txBody>
      </p:sp>
      <p:pic>
        <p:nvPicPr>
          <p:cNvPr id="14" name="Picture 13" descr="A close up of a sign&#10;&#10;Description automatically generated">
            <a:extLst>
              <a:ext uri="{FF2B5EF4-FFF2-40B4-BE49-F238E27FC236}">
                <a16:creationId xmlns:a16="http://schemas.microsoft.com/office/drawing/2014/main" id="{F8EA4E64-AFFA-47A3-8120-46DDCDF812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34119" y="1203298"/>
            <a:ext cx="465756" cy="465756"/>
          </a:xfrm>
          <a:prstGeom prst="rect">
            <a:avLst/>
          </a:prstGeom>
        </p:spPr>
      </p:pic>
      <p:pic>
        <p:nvPicPr>
          <p:cNvPr id="3" name="Picture 2">
            <a:extLst>
              <a:ext uri="{FF2B5EF4-FFF2-40B4-BE49-F238E27FC236}">
                <a16:creationId xmlns:a16="http://schemas.microsoft.com/office/drawing/2014/main" id="{E77D6CA4-B525-46E6-9914-9CF95457C992}"/>
              </a:ext>
            </a:extLst>
          </p:cNvPr>
          <p:cNvPicPr>
            <a:picLocks noChangeAspect="1"/>
          </p:cNvPicPr>
          <p:nvPr/>
        </p:nvPicPr>
        <p:blipFill>
          <a:blip r:embed="rId3"/>
          <a:stretch>
            <a:fillRect/>
          </a:stretch>
        </p:blipFill>
        <p:spPr>
          <a:xfrm>
            <a:off x="258021" y="1933937"/>
            <a:ext cx="8296900" cy="4289225"/>
          </a:xfrm>
          <a:prstGeom prst="rect">
            <a:avLst/>
          </a:prstGeom>
        </p:spPr>
      </p:pic>
      <p:pic>
        <p:nvPicPr>
          <p:cNvPr id="6" name="Picture 5">
            <a:extLst>
              <a:ext uri="{FF2B5EF4-FFF2-40B4-BE49-F238E27FC236}">
                <a16:creationId xmlns:a16="http://schemas.microsoft.com/office/drawing/2014/main" id="{52C3C57F-1C16-47EF-A69A-10211B4A37DB}"/>
              </a:ext>
            </a:extLst>
          </p:cNvPr>
          <p:cNvPicPr>
            <a:picLocks noChangeAspect="1"/>
          </p:cNvPicPr>
          <p:nvPr/>
        </p:nvPicPr>
        <p:blipFill>
          <a:blip r:embed="rId4"/>
          <a:stretch>
            <a:fillRect/>
          </a:stretch>
        </p:blipFill>
        <p:spPr>
          <a:xfrm>
            <a:off x="8880066" y="3575731"/>
            <a:ext cx="3311934" cy="2553979"/>
          </a:xfrm>
          <a:prstGeom prst="rect">
            <a:avLst/>
          </a:prstGeom>
        </p:spPr>
      </p:pic>
      <p:sp>
        <p:nvSpPr>
          <p:cNvPr id="15" name="TextBox 14">
            <a:extLst>
              <a:ext uri="{FF2B5EF4-FFF2-40B4-BE49-F238E27FC236}">
                <a16:creationId xmlns:a16="http://schemas.microsoft.com/office/drawing/2014/main" id="{D36C4725-8F3F-4F92-93B7-BFF8B0339F6E}"/>
              </a:ext>
            </a:extLst>
          </p:cNvPr>
          <p:cNvSpPr txBox="1"/>
          <p:nvPr/>
        </p:nvSpPr>
        <p:spPr>
          <a:xfrm>
            <a:off x="9129772" y="3298732"/>
            <a:ext cx="2384038" cy="276999"/>
          </a:xfrm>
          <a:prstGeom prst="rect">
            <a:avLst/>
          </a:prstGeom>
          <a:noFill/>
        </p:spPr>
        <p:txBody>
          <a:bodyPr wrap="square" rtlCol="0">
            <a:spAutoFit/>
          </a:bodyPr>
          <a:lstStyle/>
          <a:p>
            <a:pPr marR="0" lvl="0" algn="ctr" defTabSz="914400" rtl="0" eaLnBrk="1" fontAlgn="auto" latinLnBrk="0" hangingPunct="1">
              <a:lnSpc>
                <a:spcPct val="100000"/>
              </a:lnSpc>
              <a:spcBef>
                <a:spcPts val="0"/>
              </a:spcBef>
              <a:spcAft>
                <a:spcPts val="0"/>
              </a:spcAft>
              <a:buClrTx/>
              <a:buSzTx/>
              <a:tabLst/>
              <a:defRPr/>
            </a:pP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Other model metrics</a:t>
            </a:r>
          </a:p>
        </p:txBody>
      </p:sp>
    </p:spTree>
    <p:extLst>
      <p:ext uri="{BB962C8B-B14F-4D97-AF65-F5344CB8AC3E}">
        <p14:creationId xmlns:p14="http://schemas.microsoft.com/office/powerpoint/2010/main" val="26845617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FD7BB7D-7A56-40DD-AA5C-59D27B27B5E5}"/>
              </a:ext>
            </a:extLst>
          </p:cNvPr>
          <p:cNvSpPr txBox="1"/>
          <p:nvPr/>
        </p:nvSpPr>
        <p:spPr>
          <a:xfrm>
            <a:off x="3700397" y="3075057"/>
            <a:ext cx="5752214" cy="707886"/>
          </a:xfrm>
          <a:prstGeom prst="rect">
            <a:avLst/>
          </a:prstGeom>
          <a:noFill/>
        </p:spPr>
        <p:txBody>
          <a:bodyPr wrap="square" rtlCol="0">
            <a:spAutoFit/>
          </a:bodyPr>
          <a:lstStyle/>
          <a:p>
            <a:r>
              <a:rPr lang="en-US" sz="4000" b="1" dirty="0">
                <a:solidFill>
                  <a:schemeClr val="bg1"/>
                </a:solidFill>
              </a:rPr>
              <a:t>Random Forest Model </a:t>
            </a:r>
          </a:p>
        </p:txBody>
      </p:sp>
    </p:spTree>
    <p:extLst>
      <p:ext uri="{BB962C8B-B14F-4D97-AF65-F5344CB8AC3E}">
        <p14:creationId xmlns:p14="http://schemas.microsoft.com/office/powerpoint/2010/main" val="7086932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75506ED-CE76-45F6-8FF4-BCD267436F8E}"/>
              </a:ext>
            </a:extLst>
          </p:cNvPr>
          <p:cNvSpPr/>
          <p:nvPr/>
        </p:nvSpPr>
        <p:spPr>
          <a:xfrm>
            <a:off x="427839" y="562062"/>
            <a:ext cx="947955" cy="855677"/>
          </a:xfrm>
          <a:prstGeom prst="rect">
            <a:avLst/>
          </a:prstGeom>
          <a:solidFill>
            <a:schemeClr val="tx1"/>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extBox 1">
            <a:extLst>
              <a:ext uri="{FF2B5EF4-FFF2-40B4-BE49-F238E27FC236}">
                <a16:creationId xmlns:a16="http://schemas.microsoft.com/office/drawing/2014/main" id="{634A4B18-7E20-4AD8-9B73-7C289A3077D1}"/>
              </a:ext>
            </a:extLst>
          </p:cNvPr>
          <p:cNvSpPr txBox="1"/>
          <p:nvPr/>
        </p:nvSpPr>
        <p:spPr>
          <a:xfrm>
            <a:off x="1884695" y="728290"/>
            <a:ext cx="7449424"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800" dirty="0">
                <a:solidFill>
                  <a:prstClr val="black"/>
                </a:solidFill>
                <a:latin typeface="Calibri" panose="020F0502020204030204"/>
              </a:rPr>
              <a:t>Plotting the tree/How it makes decisions</a:t>
            </a: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6" name="Straight Connector 5">
            <a:extLst>
              <a:ext uri="{FF2B5EF4-FFF2-40B4-BE49-F238E27FC236}">
                <a16:creationId xmlns:a16="http://schemas.microsoft.com/office/drawing/2014/main" id="{947F3D3F-7343-4BAC-B558-747F8ED0F965}"/>
              </a:ext>
            </a:extLst>
          </p:cNvPr>
          <p:cNvCxnSpPr>
            <a:cxnSpLocks/>
          </p:cNvCxnSpPr>
          <p:nvPr/>
        </p:nvCxnSpPr>
        <p:spPr>
          <a:xfrm>
            <a:off x="1160581" y="1902464"/>
            <a:ext cx="0" cy="3532661"/>
          </a:xfrm>
          <a:prstGeom prst="line">
            <a:avLst/>
          </a:prstGeom>
          <a:ln w="12700">
            <a:prstDash val="lgDash"/>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2A866F5C-BC33-4E12-B228-1C1D2FA170C4}"/>
              </a:ext>
            </a:extLst>
          </p:cNvPr>
          <p:cNvSpPr txBox="1"/>
          <p:nvPr/>
        </p:nvSpPr>
        <p:spPr>
          <a:xfrm>
            <a:off x="901816" y="5829565"/>
            <a:ext cx="6378461" cy="261610"/>
          </a:xfrm>
          <a:prstGeom prst="rect">
            <a:avLst/>
          </a:prstGeom>
          <a:noFill/>
        </p:spPr>
        <p:txBody>
          <a:bodyPr wrap="square" rtlCol="0">
            <a:spAutoFit/>
          </a:bodyPr>
          <a:lstStyle/>
          <a:p>
            <a:r>
              <a:rPr lang="en-US" sz="1100" dirty="0"/>
              <a:t>0.00608 </a:t>
            </a:r>
          </a:p>
        </p:txBody>
      </p:sp>
      <p:sp>
        <p:nvSpPr>
          <p:cNvPr id="12" name="TextBox 11">
            <a:extLst>
              <a:ext uri="{FF2B5EF4-FFF2-40B4-BE49-F238E27FC236}">
                <a16:creationId xmlns:a16="http://schemas.microsoft.com/office/drawing/2014/main" id="{9486AA52-0589-4893-B59E-51B8C23612F3}"/>
              </a:ext>
            </a:extLst>
          </p:cNvPr>
          <p:cNvSpPr txBox="1"/>
          <p:nvPr/>
        </p:nvSpPr>
        <p:spPr>
          <a:xfrm>
            <a:off x="9623560" y="1902464"/>
            <a:ext cx="2384038" cy="2677656"/>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171450" indent="-171450">
              <a:buFont typeface="Arial" panose="020B0604020202020204" pitchFamily="34" charset="0"/>
              <a:buChar char="•"/>
              <a:defRPr/>
            </a:pPr>
            <a:r>
              <a:rPr lang="en-US" sz="1200" dirty="0"/>
              <a:t>Based on the feature importance, only 2 features matter so we set the depth on the simple tree to 3 to show how decision are made</a:t>
            </a:r>
          </a:p>
          <a:p>
            <a:pPr marL="285750" indent="-285750">
              <a:buFont typeface="Arial" panose="020B0604020202020204" pitchFamily="34" charset="0"/>
              <a:buChar char="•"/>
              <a:defRPr/>
            </a:pPr>
            <a:endParaRPr lang="en-US" sz="1200" dirty="0"/>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The combination shows that most of the time when the income is less than </a:t>
            </a: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1.5K </a:t>
            </a:r>
            <a:r>
              <a:rPr kumimoji="0" lang="en-US" sz="1200" i="0" u="none" strike="noStrike" kern="1200" cap="none" spc="0" normalizeH="0" baseline="0" noProof="0" dirty="0">
                <a:ln>
                  <a:noFill/>
                </a:ln>
                <a:solidFill>
                  <a:prstClr val="black"/>
                </a:solidFill>
                <a:effectLst/>
                <a:uLnTx/>
                <a:uFillTx/>
                <a:latin typeface="Calibri" panose="020F0502020204030204"/>
                <a:ea typeface="+mn-ea"/>
                <a:cs typeface="+mn-cs"/>
              </a:rPr>
              <a:t> and the cc average is les than </a:t>
            </a: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1.2 </a:t>
            </a:r>
            <a:r>
              <a:rPr kumimoji="0" lang="en-US" sz="1200" i="0" u="none" strike="noStrike" kern="1200" cap="none" spc="0" normalizeH="0" baseline="0" noProof="0" dirty="0">
                <a:ln>
                  <a:noFill/>
                </a:ln>
                <a:solidFill>
                  <a:prstClr val="black"/>
                </a:solidFill>
                <a:effectLst/>
                <a:uLnTx/>
                <a:uFillTx/>
                <a:latin typeface="Calibri" panose="020F0502020204030204"/>
                <a:ea typeface="+mn-ea"/>
                <a:cs typeface="+mn-cs"/>
              </a:rPr>
              <a:t>then the person is more likely than not to not accept the personal loan. </a:t>
            </a: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3" name="TextBox 12">
            <a:extLst>
              <a:ext uri="{FF2B5EF4-FFF2-40B4-BE49-F238E27FC236}">
                <a16:creationId xmlns:a16="http://schemas.microsoft.com/office/drawing/2014/main" id="{4A4DAD75-067D-4556-A214-7DFF621520E3}"/>
              </a:ext>
            </a:extLst>
          </p:cNvPr>
          <p:cNvSpPr txBox="1"/>
          <p:nvPr/>
        </p:nvSpPr>
        <p:spPr>
          <a:xfrm>
            <a:off x="9877166" y="1417739"/>
            <a:ext cx="2483141"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Quick Insights</a:t>
            </a:r>
          </a:p>
        </p:txBody>
      </p:sp>
      <p:pic>
        <p:nvPicPr>
          <p:cNvPr id="14" name="Picture 13" descr="A close up of a sign&#10;&#10;Description automatically generated">
            <a:extLst>
              <a:ext uri="{FF2B5EF4-FFF2-40B4-BE49-F238E27FC236}">
                <a16:creationId xmlns:a16="http://schemas.microsoft.com/office/drawing/2014/main" id="{F8EA4E64-AFFA-47A3-8120-46DDCDF812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34119" y="1321315"/>
            <a:ext cx="465756" cy="465756"/>
          </a:xfrm>
          <a:prstGeom prst="rect">
            <a:avLst/>
          </a:prstGeom>
        </p:spPr>
      </p:pic>
      <p:pic>
        <p:nvPicPr>
          <p:cNvPr id="5" name="Picture 4">
            <a:extLst>
              <a:ext uri="{FF2B5EF4-FFF2-40B4-BE49-F238E27FC236}">
                <a16:creationId xmlns:a16="http://schemas.microsoft.com/office/drawing/2014/main" id="{6EBDC126-E751-4D9E-B95D-53A02C9E2C34}"/>
              </a:ext>
            </a:extLst>
          </p:cNvPr>
          <p:cNvPicPr>
            <a:picLocks noChangeAspect="1"/>
          </p:cNvPicPr>
          <p:nvPr/>
        </p:nvPicPr>
        <p:blipFill>
          <a:blip r:embed="rId3"/>
          <a:stretch>
            <a:fillRect/>
          </a:stretch>
        </p:blipFill>
        <p:spPr>
          <a:xfrm>
            <a:off x="184402" y="1554193"/>
            <a:ext cx="9027321" cy="5087611"/>
          </a:xfrm>
          <a:prstGeom prst="rect">
            <a:avLst/>
          </a:prstGeom>
        </p:spPr>
      </p:pic>
    </p:spTree>
    <p:extLst>
      <p:ext uri="{BB962C8B-B14F-4D97-AF65-F5344CB8AC3E}">
        <p14:creationId xmlns:p14="http://schemas.microsoft.com/office/powerpoint/2010/main" val="41782675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75506ED-CE76-45F6-8FF4-BCD267436F8E}"/>
              </a:ext>
            </a:extLst>
          </p:cNvPr>
          <p:cNvSpPr/>
          <p:nvPr/>
        </p:nvSpPr>
        <p:spPr>
          <a:xfrm>
            <a:off x="427839" y="562062"/>
            <a:ext cx="947955" cy="855677"/>
          </a:xfrm>
          <a:prstGeom prst="rect">
            <a:avLst/>
          </a:prstGeom>
          <a:solidFill>
            <a:schemeClr val="tx1"/>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extBox 1">
            <a:extLst>
              <a:ext uri="{FF2B5EF4-FFF2-40B4-BE49-F238E27FC236}">
                <a16:creationId xmlns:a16="http://schemas.microsoft.com/office/drawing/2014/main" id="{634A4B18-7E20-4AD8-9B73-7C289A3077D1}"/>
              </a:ext>
            </a:extLst>
          </p:cNvPr>
          <p:cNvSpPr txBox="1"/>
          <p:nvPr/>
        </p:nvSpPr>
        <p:spPr>
          <a:xfrm>
            <a:off x="1884695" y="728290"/>
            <a:ext cx="7449424"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Training results</a:t>
            </a:r>
          </a:p>
        </p:txBody>
      </p:sp>
      <p:sp>
        <p:nvSpPr>
          <p:cNvPr id="11" name="Rectangle 1">
            <a:extLst>
              <a:ext uri="{FF2B5EF4-FFF2-40B4-BE49-F238E27FC236}">
                <a16:creationId xmlns:a16="http://schemas.microsoft.com/office/drawing/2014/main" id="{FE400017-8142-4ECD-A1D2-8BBDA764945C}"/>
              </a:ext>
            </a:extLst>
          </p:cNvPr>
          <p:cNvSpPr>
            <a:spLocks noChangeArrowheads="1"/>
          </p:cNvSpPr>
          <p:nvPr/>
        </p:nvSpPr>
        <p:spPr bwMode="auto">
          <a:xfrm>
            <a:off x="0" y="151656"/>
            <a:ext cx="16514194" cy="15388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Lucida Console" panose="020B0609040504020204" pitchFamily="49" charset="0"/>
              </a:rPr>
              <a:t>0.0080085</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2" name="TextBox 11">
            <a:extLst>
              <a:ext uri="{FF2B5EF4-FFF2-40B4-BE49-F238E27FC236}">
                <a16:creationId xmlns:a16="http://schemas.microsoft.com/office/drawing/2014/main" id="{9486AA52-0589-4893-B59E-51B8C23612F3}"/>
              </a:ext>
            </a:extLst>
          </p:cNvPr>
          <p:cNvSpPr txBox="1"/>
          <p:nvPr/>
        </p:nvSpPr>
        <p:spPr>
          <a:xfrm>
            <a:off x="9695219" y="1620842"/>
            <a:ext cx="2384038" cy="2308324"/>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285750" indent="-285750">
              <a:buFont typeface="Arial" panose="020B0604020202020204" pitchFamily="34" charset="0"/>
              <a:buChar char="•"/>
              <a:defRPr/>
            </a:pPr>
            <a:r>
              <a:rPr lang="en-US" sz="1200" dirty="0"/>
              <a:t>The model is quite accurate with an overall error rate of 1%</a:t>
            </a:r>
          </a:p>
          <a:p>
            <a:pPr marL="285750" indent="-285750">
              <a:buFont typeface="Arial" panose="020B0604020202020204" pitchFamily="34" charset="0"/>
              <a:buChar char="•"/>
              <a:defRPr/>
            </a:pPr>
            <a:r>
              <a:rPr lang="en-US" sz="1200" dirty="0"/>
              <a:t>The error in predicting that someone is going to accept the personal loan and they do not is 0.66%</a:t>
            </a:r>
          </a:p>
          <a:p>
            <a:pPr marL="285750" indent="-285750">
              <a:buFont typeface="Arial" panose="020B0604020202020204" pitchFamily="34" charset="0"/>
              <a:buChar char="•"/>
              <a:defRPr/>
            </a:pPr>
            <a:r>
              <a:rPr lang="en-US" sz="1200" dirty="0"/>
              <a:t>The error in predicting that someone will accept the loan and they do not is 4%</a:t>
            </a:r>
          </a:p>
          <a:p>
            <a:pPr marL="285750" indent="-285750">
              <a:buFont typeface="Arial" panose="020B0604020202020204" pitchFamily="34" charset="0"/>
              <a:buChar char="•"/>
              <a:defRPr/>
            </a:pPr>
            <a:endParaRPr lang="en-US" sz="1200" dirty="0"/>
          </a:p>
        </p:txBody>
      </p:sp>
      <p:sp>
        <p:nvSpPr>
          <p:cNvPr id="13" name="TextBox 12">
            <a:extLst>
              <a:ext uri="{FF2B5EF4-FFF2-40B4-BE49-F238E27FC236}">
                <a16:creationId xmlns:a16="http://schemas.microsoft.com/office/drawing/2014/main" id="{4A4DAD75-067D-4556-A214-7DFF621520E3}"/>
              </a:ext>
            </a:extLst>
          </p:cNvPr>
          <p:cNvSpPr txBox="1"/>
          <p:nvPr/>
        </p:nvSpPr>
        <p:spPr>
          <a:xfrm>
            <a:off x="9843020" y="1251510"/>
            <a:ext cx="2483141"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Quick Insights</a:t>
            </a:r>
          </a:p>
        </p:txBody>
      </p:sp>
      <p:pic>
        <p:nvPicPr>
          <p:cNvPr id="14" name="Picture 13" descr="A close up of a sign&#10;&#10;Description automatically generated">
            <a:extLst>
              <a:ext uri="{FF2B5EF4-FFF2-40B4-BE49-F238E27FC236}">
                <a16:creationId xmlns:a16="http://schemas.microsoft.com/office/drawing/2014/main" id="{F8EA4E64-AFFA-47A3-8120-46DDCDF812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34119" y="1203298"/>
            <a:ext cx="465756" cy="465756"/>
          </a:xfrm>
          <a:prstGeom prst="rect">
            <a:avLst/>
          </a:prstGeom>
        </p:spPr>
      </p:pic>
      <p:graphicFrame>
        <p:nvGraphicFramePr>
          <p:cNvPr id="15" name="Table 7">
            <a:extLst>
              <a:ext uri="{FF2B5EF4-FFF2-40B4-BE49-F238E27FC236}">
                <a16:creationId xmlns:a16="http://schemas.microsoft.com/office/drawing/2014/main" id="{8D40CC2F-C124-4847-9C9A-8CBD3FF43209}"/>
              </a:ext>
            </a:extLst>
          </p:cNvPr>
          <p:cNvGraphicFramePr>
            <a:graphicFrameLocks noGrp="1"/>
          </p:cNvGraphicFramePr>
          <p:nvPr>
            <p:extLst>
              <p:ext uri="{D42A27DB-BD31-4B8C-83A1-F6EECF244321}">
                <p14:modId xmlns:p14="http://schemas.microsoft.com/office/powerpoint/2010/main" val="3719238175"/>
              </p:ext>
            </p:extLst>
          </p:nvPr>
        </p:nvGraphicFramePr>
        <p:xfrm>
          <a:off x="8472549" y="4404698"/>
          <a:ext cx="3358880" cy="1725012"/>
        </p:xfrm>
        <a:graphic>
          <a:graphicData uri="http://schemas.openxmlformats.org/drawingml/2006/table">
            <a:tbl>
              <a:tblPr firstRow="1" bandRow="1">
                <a:tableStyleId>{073A0DAA-6AF3-43AB-8588-CEC1D06C72B9}</a:tableStyleId>
              </a:tblPr>
              <a:tblGrid>
                <a:gridCol w="671776">
                  <a:extLst>
                    <a:ext uri="{9D8B030D-6E8A-4147-A177-3AD203B41FA5}">
                      <a16:colId xmlns:a16="http://schemas.microsoft.com/office/drawing/2014/main" val="4030696657"/>
                    </a:ext>
                  </a:extLst>
                </a:gridCol>
                <a:gridCol w="671776">
                  <a:extLst>
                    <a:ext uri="{9D8B030D-6E8A-4147-A177-3AD203B41FA5}">
                      <a16:colId xmlns:a16="http://schemas.microsoft.com/office/drawing/2014/main" val="3844799658"/>
                    </a:ext>
                  </a:extLst>
                </a:gridCol>
                <a:gridCol w="671776">
                  <a:extLst>
                    <a:ext uri="{9D8B030D-6E8A-4147-A177-3AD203B41FA5}">
                      <a16:colId xmlns:a16="http://schemas.microsoft.com/office/drawing/2014/main" val="1907549651"/>
                    </a:ext>
                  </a:extLst>
                </a:gridCol>
                <a:gridCol w="671776">
                  <a:extLst>
                    <a:ext uri="{9D8B030D-6E8A-4147-A177-3AD203B41FA5}">
                      <a16:colId xmlns:a16="http://schemas.microsoft.com/office/drawing/2014/main" val="693575529"/>
                    </a:ext>
                  </a:extLst>
                </a:gridCol>
                <a:gridCol w="671776">
                  <a:extLst>
                    <a:ext uri="{9D8B030D-6E8A-4147-A177-3AD203B41FA5}">
                      <a16:colId xmlns:a16="http://schemas.microsoft.com/office/drawing/2014/main" val="3648117205"/>
                    </a:ext>
                  </a:extLst>
                </a:gridCol>
              </a:tblGrid>
              <a:tr h="402284">
                <a:tc>
                  <a:txBody>
                    <a:bodyPr/>
                    <a:lstStyle/>
                    <a:p>
                      <a:pPr algn="ctr"/>
                      <a:endParaRPr lang="en-US" dirty="0"/>
                    </a:p>
                  </a:txBody>
                  <a:tcPr/>
                </a:tc>
                <a:tc>
                  <a:txBody>
                    <a:bodyPr/>
                    <a:lstStyle/>
                    <a:p>
                      <a:pPr algn="ctr"/>
                      <a:r>
                        <a:rPr lang="en-US" sz="1400" dirty="0"/>
                        <a:t>X0</a:t>
                      </a:r>
                    </a:p>
                  </a:txBody>
                  <a:tcPr/>
                </a:tc>
                <a:tc>
                  <a:txBody>
                    <a:bodyPr/>
                    <a:lstStyle/>
                    <a:p>
                      <a:pPr algn="ctr"/>
                      <a:r>
                        <a:rPr lang="en-US" sz="1400" dirty="0"/>
                        <a:t>X1</a:t>
                      </a:r>
                    </a:p>
                  </a:txBody>
                  <a:tcPr/>
                </a:tc>
                <a:tc>
                  <a:txBody>
                    <a:bodyPr/>
                    <a:lstStyle/>
                    <a:p>
                      <a:pPr algn="ctr"/>
                      <a:r>
                        <a:rPr lang="en-US" sz="1400" dirty="0"/>
                        <a:t>Error</a:t>
                      </a:r>
                    </a:p>
                  </a:txBody>
                  <a:tcPr/>
                </a:tc>
                <a:tc>
                  <a:txBody>
                    <a:bodyPr/>
                    <a:lstStyle/>
                    <a:p>
                      <a:pPr algn="ctr"/>
                      <a:r>
                        <a:rPr lang="en-US" sz="1400" dirty="0"/>
                        <a:t>Error%</a:t>
                      </a:r>
                    </a:p>
                  </a:txBody>
                  <a:tcPr/>
                </a:tc>
                <a:extLst>
                  <a:ext uri="{0D108BD9-81ED-4DB2-BD59-A6C34878D82A}">
                    <a16:rowId xmlns:a16="http://schemas.microsoft.com/office/drawing/2014/main" val="1729536234"/>
                  </a:ext>
                </a:extLst>
              </a:tr>
              <a:tr h="402284">
                <a:tc>
                  <a:txBody>
                    <a:bodyPr/>
                    <a:lstStyle/>
                    <a:p>
                      <a:pPr algn="ctr"/>
                      <a:r>
                        <a:rPr lang="en-US" sz="1200" dirty="0"/>
                        <a:t>X0</a:t>
                      </a:r>
                    </a:p>
                  </a:txBody>
                  <a:tcPr/>
                </a:tc>
                <a:tc>
                  <a:txBody>
                    <a:bodyPr/>
                    <a:lstStyle/>
                    <a:p>
                      <a:pPr algn="ctr"/>
                      <a:r>
                        <a:rPr lang="en-US" sz="1200" dirty="0"/>
                        <a:t>448</a:t>
                      </a:r>
                    </a:p>
                  </a:txBody>
                  <a:tcPr/>
                </a:tc>
                <a:tc>
                  <a:txBody>
                    <a:bodyPr/>
                    <a:lstStyle/>
                    <a:p>
                      <a:pPr algn="ctr"/>
                      <a:r>
                        <a:rPr lang="en-US" sz="1200" dirty="0"/>
                        <a:t>3</a:t>
                      </a:r>
                    </a:p>
                  </a:txBody>
                  <a:tcPr/>
                </a:tc>
                <a:tc>
                  <a:txBody>
                    <a:bodyPr/>
                    <a:lstStyle/>
                    <a:p>
                      <a:pPr algn="ctr"/>
                      <a:r>
                        <a:rPr lang="en-US" sz="1200" dirty="0"/>
                        <a:t>3/451</a:t>
                      </a:r>
                    </a:p>
                  </a:txBody>
                  <a:tcPr/>
                </a:tc>
                <a:tc>
                  <a:txBody>
                    <a:bodyPr/>
                    <a:lstStyle/>
                    <a:p>
                      <a:pPr algn="ctr"/>
                      <a:r>
                        <a:rPr lang="en-US" sz="1200" dirty="0"/>
                        <a:t>0.67%</a:t>
                      </a:r>
                    </a:p>
                  </a:txBody>
                  <a:tcPr/>
                </a:tc>
                <a:extLst>
                  <a:ext uri="{0D108BD9-81ED-4DB2-BD59-A6C34878D82A}">
                    <a16:rowId xmlns:a16="http://schemas.microsoft.com/office/drawing/2014/main" val="2153396466"/>
                  </a:ext>
                </a:extLst>
              </a:tr>
              <a:tr h="402284">
                <a:tc>
                  <a:txBody>
                    <a:bodyPr/>
                    <a:lstStyle/>
                    <a:p>
                      <a:pPr algn="ctr"/>
                      <a:r>
                        <a:rPr lang="en-US" sz="1200" dirty="0"/>
                        <a:t>X1</a:t>
                      </a:r>
                    </a:p>
                  </a:txBody>
                  <a:tcPr/>
                </a:tc>
                <a:tc>
                  <a:txBody>
                    <a:bodyPr/>
                    <a:lstStyle/>
                    <a:p>
                      <a:pPr algn="ctr"/>
                      <a:r>
                        <a:rPr lang="en-US" sz="1200" dirty="0"/>
                        <a:t>2</a:t>
                      </a:r>
                    </a:p>
                  </a:txBody>
                  <a:tcPr/>
                </a:tc>
                <a:tc>
                  <a:txBody>
                    <a:bodyPr/>
                    <a:lstStyle/>
                    <a:p>
                      <a:pPr algn="ctr"/>
                      <a:r>
                        <a:rPr lang="en-US" sz="1200" dirty="0"/>
                        <a:t>47</a:t>
                      </a:r>
                    </a:p>
                  </a:txBody>
                  <a:tcPr/>
                </a:tc>
                <a:tc>
                  <a:txBody>
                    <a:bodyPr/>
                    <a:lstStyle/>
                    <a:p>
                      <a:pPr algn="ctr"/>
                      <a:r>
                        <a:rPr lang="en-US" sz="1200" dirty="0"/>
                        <a:t>2/49</a:t>
                      </a:r>
                    </a:p>
                  </a:txBody>
                  <a:tcPr/>
                </a:tc>
                <a:tc>
                  <a:txBody>
                    <a:bodyPr/>
                    <a:lstStyle/>
                    <a:p>
                      <a:pPr algn="ctr"/>
                      <a:r>
                        <a:rPr lang="en-US" sz="1200" dirty="0"/>
                        <a:t>4%</a:t>
                      </a:r>
                    </a:p>
                  </a:txBody>
                  <a:tcPr/>
                </a:tc>
                <a:extLst>
                  <a:ext uri="{0D108BD9-81ED-4DB2-BD59-A6C34878D82A}">
                    <a16:rowId xmlns:a16="http://schemas.microsoft.com/office/drawing/2014/main" val="3752819186"/>
                  </a:ext>
                </a:extLst>
              </a:tr>
              <a:tr h="402284">
                <a:tc>
                  <a:txBody>
                    <a:bodyPr/>
                    <a:lstStyle/>
                    <a:p>
                      <a:pPr algn="ctr"/>
                      <a:r>
                        <a:rPr lang="en-US" sz="1200" dirty="0"/>
                        <a:t>Total</a:t>
                      </a:r>
                    </a:p>
                  </a:txBody>
                  <a:tcPr/>
                </a:tc>
                <a:tc>
                  <a:txBody>
                    <a:bodyPr/>
                    <a:lstStyle/>
                    <a:p>
                      <a:pPr algn="ctr"/>
                      <a:r>
                        <a:rPr lang="en-US" sz="1200" dirty="0"/>
                        <a:t>450</a:t>
                      </a:r>
                    </a:p>
                  </a:txBody>
                  <a:tcPr/>
                </a:tc>
                <a:tc>
                  <a:txBody>
                    <a:bodyPr/>
                    <a:lstStyle/>
                    <a:p>
                      <a:pPr algn="ctr"/>
                      <a:r>
                        <a:rPr lang="en-US" sz="1200" dirty="0"/>
                        <a:t>50</a:t>
                      </a:r>
                    </a:p>
                  </a:txBody>
                  <a:tcPr/>
                </a:tc>
                <a:tc>
                  <a:txBody>
                    <a:bodyPr/>
                    <a:lstStyle/>
                    <a:p>
                      <a:pPr algn="ctr"/>
                      <a:r>
                        <a:rPr lang="en-US" sz="1200" dirty="0"/>
                        <a:t>5/500</a:t>
                      </a:r>
                    </a:p>
                  </a:txBody>
                  <a:tcPr/>
                </a:tc>
                <a:tc>
                  <a:txBody>
                    <a:bodyPr/>
                    <a:lstStyle/>
                    <a:p>
                      <a:pPr algn="ctr"/>
                      <a:r>
                        <a:rPr lang="en-US" sz="1200" dirty="0"/>
                        <a:t>1%</a:t>
                      </a:r>
                    </a:p>
                  </a:txBody>
                  <a:tcPr/>
                </a:tc>
                <a:extLst>
                  <a:ext uri="{0D108BD9-81ED-4DB2-BD59-A6C34878D82A}">
                    <a16:rowId xmlns:a16="http://schemas.microsoft.com/office/drawing/2014/main" val="1952864167"/>
                  </a:ext>
                </a:extLst>
              </a:tr>
            </a:tbl>
          </a:graphicData>
        </a:graphic>
      </p:graphicFrame>
      <p:sp>
        <p:nvSpPr>
          <p:cNvPr id="16" name="TextBox 15">
            <a:extLst>
              <a:ext uri="{FF2B5EF4-FFF2-40B4-BE49-F238E27FC236}">
                <a16:creationId xmlns:a16="http://schemas.microsoft.com/office/drawing/2014/main" id="{FFA31D18-27D6-48E0-A5BD-343946A4639F}"/>
              </a:ext>
            </a:extLst>
          </p:cNvPr>
          <p:cNvSpPr txBox="1"/>
          <p:nvPr/>
        </p:nvSpPr>
        <p:spPr>
          <a:xfrm rot="16200000">
            <a:off x="7327323" y="5003507"/>
            <a:ext cx="1725013" cy="369332"/>
          </a:xfrm>
          <a:prstGeom prst="rect">
            <a:avLst/>
          </a:prstGeom>
          <a:noFill/>
        </p:spPr>
        <p:txBody>
          <a:bodyPr wrap="square" rtlCol="0">
            <a:spAutoFit/>
          </a:bodyPr>
          <a:lstStyle/>
          <a:p>
            <a:r>
              <a:rPr lang="en-US" dirty="0"/>
              <a:t>Prediction</a:t>
            </a:r>
          </a:p>
        </p:txBody>
      </p:sp>
      <p:sp>
        <p:nvSpPr>
          <p:cNvPr id="17" name="TextBox 16">
            <a:extLst>
              <a:ext uri="{FF2B5EF4-FFF2-40B4-BE49-F238E27FC236}">
                <a16:creationId xmlns:a16="http://schemas.microsoft.com/office/drawing/2014/main" id="{6ABCE406-1BF3-4B6C-82B7-B6CEB0B06F17}"/>
              </a:ext>
            </a:extLst>
          </p:cNvPr>
          <p:cNvSpPr txBox="1"/>
          <p:nvPr/>
        </p:nvSpPr>
        <p:spPr>
          <a:xfrm>
            <a:off x="9248519" y="3993814"/>
            <a:ext cx="1725013" cy="369332"/>
          </a:xfrm>
          <a:prstGeom prst="rect">
            <a:avLst/>
          </a:prstGeom>
          <a:noFill/>
        </p:spPr>
        <p:txBody>
          <a:bodyPr wrap="square" rtlCol="0">
            <a:spAutoFit/>
          </a:bodyPr>
          <a:lstStyle/>
          <a:p>
            <a:r>
              <a:rPr lang="en-US" dirty="0"/>
              <a:t>Reference</a:t>
            </a:r>
          </a:p>
        </p:txBody>
      </p:sp>
      <p:pic>
        <p:nvPicPr>
          <p:cNvPr id="3" name="Picture 2">
            <a:extLst>
              <a:ext uri="{FF2B5EF4-FFF2-40B4-BE49-F238E27FC236}">
                <a16:creationId xmlns:a16="http://schemas.microsoft.com/office/drawing/2014/main" id="{CC0FA7CE-3CFF-4165-88E6-3A353989F088}"/>
              </a:ext>
            </a:extLst>
          </p:cNvPr>
          <p:cNvPicPr>
            <a:picLocks noChangeAspect="1"/>
          </p:cNvPicPr>
          <p:nvPr/>
        </p:nvPicPr>
        <p:blipFill>
          <a:blip r:embed="rId3"/>
          <a:stretch>
            <a:fillRect/>
          </a:stretch>
        </p:blipFill>
        <p:spPr>
          <a:xfrm>
            <a:off x="2850095" y="1669054"/>
            <a:ext cx="3286584" cy="2905530"/>
          </a:xfrm>
          <a:prstGeom prst="rect">
            <a:avLst/>
          </a:prstGeom>
        </p:spPr>
      </p:pic>
    </p:spTree>
    <p:extLst>
      <p:ext uri="{BB962C8B-B14F-4D97-AF65-F5344CB8AC3E}">
        <p14:creationId xmlns:p14="http://schemas.microsoft.com/office/powerpoint/2010/main" val="7683162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FD7BB7D-7A56-40DD-AA5C-59D27B27B5E5}"/>
              </a:ext>
            </a:extLst>
          </p:cNvPr>
          <p:cNvSpPr txBox="1"/>
          <p:nvPr/>
        </p:nvSpPr>
        <p:spPr>
          <a:xfrm>
            <a:off x="3700397" y="3075057"/>
            <a:ext cx="5752214" cy="707886"/>
          </a:xfrm>
          <a:prstGeom prst="rect">
            <a:avLst/>
          </a:prstGeom>
          <a:noFill/>
        </p:spPr>
        <p:txBody>
          <a:bodyPr wrap="square" rtlCol="0">
            <a:spAutoFit/>
          </a:bodyPr>
          <a:lstStyle/>
          <a:p>
            <a:r>
              <a:rPr lang="en-US" sz="4000" b="1" dirty="0">
                <a:solidFill>
                  <a:schemeClr val="bg1"/>
                </a:solidFill>
              </a:rPr>
              <a:t>Compare the Models </a:t>
            </a:r>
          </a:p>
        </p:txBody>
      </p:sp>
    </p:spTree>
    <p:extLst>
      <p:ext uri="{BB962C8B-B14F-4D97-AF65-F5344CB8AC3E}">
        <p14:creationId xmlns:p14="http://schemas.microsoft.com/office/powerpoint/2010/main" val="22061298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DC09C9E8-7BF3-46D0-AC75-E0448454D407}"/>
              </a:ext>
            </a:extLst>
          </p:cNvPr>
          <p:cNvSpPr/>
          <p:nvPr/>
        </p:nvSpPr>
        <p:spPr>
          <a:xfrm>
            <a:off x="427839" y="562062"/>
            <a:ext cx="947955" cy="855677"/>
          </a:xfrm>
          <a:prstGeom prst="rect">
            <a:avLst/>
          </a:prstGeom>
          <a:solidFill>
            <a:schemeClr val="tx1"/>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2" name="TextBox 31">
            <a:extLst>
              <a:ext uri="{FF2B5EF4-FFF2-40B4-BE49-F238E27FC236}">
                <a16:creationId xmlns:a16="http://schemas.microsoft.com/office/drawing/2014/main" id="{1346F56C-01FE-425E-949D-2EA0E5DDA83C}"/>
              </a:ext>
            </a:extLst>
          </p:cNvPr>
          <p:cNvSpPr txBox="1"/>
          <p:nvPr/>
        </p:nvSpPr>
        <p:spPr>
          <a:xfrm>
            <a:off x="1884695" y="728290"/>
            <a:ext cx="7449424"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Analyzing</a:t>
            </a:r>
            <a:r>
              <a:rPr lang="en-US" sz="2800" dirty="0">
                <a:solidFill>
                  <a:prstClr val="black"/>
                </a:solidFill>
                <a:latin typeface="Calibri" panose="020F0502020204030204"/>
              </a:rPr>
              <a:t> the results</a:t>
            </a: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2" name="Picture 1">
            <a:extLst>
              <a:ext uri="{FF2B5EF4-FFF2-40B4-BE49-F238E27FC236}">
                <a16:creationId xmlns:a16="http://schemas.microsoft.com/office/drawing/2014/main" id="{F1B32E0E-46D7-4688-A5E2-119450750090}"/>
              </a:ext>
            </a:extLst>
          </p:cNvPr>
          <p:cNvPicPr>
            <a:picLocks noChangeAspect="1"/>
          </p:cNvPicPr>
          <p:nvPr/>
        </p:nvPicPr>
        <p:blipFill>
          <a:blip r:embed="rId2"/>
          <a:stretch>
            <a:fillRect/>
          </a:stretch>
        </p:blipFill>
        <p:spPr>
          <a:xfrm>
            <a:off x="1884695" y="1635083"/>
            <a:ext cx="5434226" cy="4106782"/>
          </a:xfrm>
          <a:prstGeom prst="rect">
            <a:avLst/>
          </a:prstGeom>
        </p:spPr>
      </p:pic>
      <p:sp>
        <p:nvSpPr>
          <p:cNvPr id="7" name="TextBox 6">
            <a:extLst>
              <a:ext uri="{FF2B5EF4-FFF2-40B4-BE49-F238E27FC236}">
                <a16:creationId xmlns:a16="http://schemas.microsoft.com/office/drawing/2014/main" id="{4A39B150-C55B-4F8B-90F8-E9D01E303FD0}"/>
              </a:ext>
            </a:extLst>
          </p:cNvPr>
          <p:cNvSpPr txBox="1"/>
          <p:nvPr/>
        </p:nvSpPr>
        <p:spPr>
          <a:xfrm>
            <a:off x="1789002" y="1265751"/>
            <a:ext cx="744942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Confusion Matrix</a:t>
            </a:r>
          </a:p>
        </p:txBody>
      </p:sp>
      <p:sp>
        <p:nvSpPr>
          <p:cNvPr id="8" name="TextBox 7">
            <a:extLst>
              <a:ext uri="{FF2B5EF4-FFF2-40B4-BE49-F238E27FC236}">
                <a16:creationId xmlns:a16="http://schemas.microsoft.com/office/drawing/2014/main" id="{EA84BDE5-28B8-49AB-A162-CF6C13855611}"/>
              </a:ext>
            </a:extLst>
          </p:cNvPr>
          <p:cNvSpPr txBox="1"/>
          <p:nvPr/>
        </p:nvSpPr>
        <p:spPr>
          <a:xfrm>
            <a:off x="9224671" y="1417739"/>
            <a:ext cx="2757182"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rPr>
              <a:t>Metric Considerations</a:t>
            </a:r>
          </a:p>
        </p:txBody>
      </p:sp>
      <p:pic>
        <p:nvPicPr>
          <p:cNvPr id="9" name="Picture 8" descr="A close up of a sign&#10;&#10;Description automatically generated">
            <a:extLst>
              <a:ext uri="{FF2B5EF4-FFF2-40B4-BE49-F238E27FC236}">
                <a16:creationId xmlns:a16="http://schemas.microsoft.com/office/drawing/2014/main" id="{CC9C27B5-8AC3-45B2-B243-B330F1765BE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08812" y="1155529"/>
            <a:ext cx="632452" cy="632452"/>
          </a:xfrm>
          <a:prstGeom prst="rect">
            <a:avLst/>
          </a:prstGeom>
        </p:spPr>
      </p:pic>
      <p:sp>
        <p:nvSpPr>
          <p:cNvPr id="10" name="TextBox 9">
            <a:extLst>
              <a:ext uri="{FF2B5EF4-FFF2-40B4-BE49-F238E27FC236}">
                <a16:creationId xmlns:a16="http://schemas.microsoft.com/office/drawing/2014/main" id="{34150806-DA7C-47BC-B3FF-1B809C81979D}"/>
              </a:ext>
            </a:extLst>
          </p:cNvPr>
          <p:cNvSpPr txBox="1"/>
          <p:nvPr/>
        </p:nvSpPr>
        <p:spPr>
          <a:xfrm>
            <a:off x="9224671" y="1881001"/>
            <a:ext cx="2757182" cy="4154984"/>
          </a:xfrm>
          <a:prstGeom prst="rect">
            <a:avLst/>
          </a:prstGeom>
          <a:noFill/>
        </p:spPr>
        <p:txBody>
          <a:bodyPr wrap="square" rtlCol="0">
            <a:spAutoFit/>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The point </a:t>
            </a:r>
            <a:r>
              <a:rPr lang="en-US" sz="1200" dirty="0">
                <a:solidFill>
                  <a:prstClr val="black"/>
                </a:solidFill>
                <a:latin typeface="Calibri" panose="020F0502020204030204"/>
              </a:rPr>
              <a:t>of the model is to make the most efficient use of the marketing budget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dirty="0">
              <a:solidFill>
                <a:prstClr val="black"/>
              </a:solidFill>
              <a:latin typeface="Calibri" panose="020F0502020204030204"/>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This means that we want </a:t>
            </a:r>
            <a:r>
              <a:rPr lang="en-US" sz="1200" dirty="0">
                <a:solidFill>
                  <a:prstClr val="black"/>
                </a:solidFill>
                <a:latin typeface="Calibri" panose="020F0502020204030204"/>
              </a:rPr>
              <a:t>to minimize the number of people we wrongly predict to accept the loan (false positives) and reduce the false negatives as well (i.e. people we predict to not have accepted the loan when they have)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dirty="0">
              <a:solidFill>
                <a:prstClr val="black"/>
              </a:solidFill>
              <a:latin typeface="Calibri" panose="020F0502020204030204"/>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Because </a:t>
            </a:r>
            <a:r>
              <a:rPr lang="en-US" sz="1200" dirty="0">
                <a:solidFill>
                  <a:prstClr val="black"/>
                </a:solidFill>
                <a:latin typeface="Calibri" panose="020F0502020204030204"/>
              </a:rPr>
              <a:t>of the highly imbalance nature of the data and the fact that there are more people who deny the personal loans, we need to choose the model that has the lowest false positive rate.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dirty="0">
              <a:solidFill>
                <a:prstClr val="black"/>
              </a:solidFill>
              <a:latin typeface="Calibri" panose="020F0502020204030204"/>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AUCPR/f2 score  would be the best metrics to use for the different models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dirty="0">
              <a:solidFill>
                <a:prstClr val="black"/>
              </a:solidFill>
              <a:latin typeface="Calibri" panose="020F0502020204030204"/>
            </a:endParaRPr>
          </a:p>
        </p:txBody>
      </p:sp>
    </p:spTree>
    <p:extLst>
      <p:ext uri="{BB962C8B-B14F-4D97-AF65-F5344CB8AC3E}">
        <p14:creationId xmlns:p14="http://schemas.microsoft.com/office/powerpoint/2010/main" val="390909462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75506ED-CE76-45F6-8FF4-BCD267436F8E}"/>
              </a:ext>
            </a:extLst>
          </p:cNvPr>
          <p:cNvSpPr/>
          <p:nvPr/>
        </p:nvSpPr>
        <p:spPr>
          <a:xfrm>
            <a:off x="10765224" y="130748"/>
            <a:ext cx="947955" cy="855677"/>
          </a:xfrm>
          <a:prstGeom prst="rect">
            <a:avLst/>
          </a:prstGeom>
          <a:solidFill>
            <a:schemeClr val="tx1"/>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extBox 1">
            <a:extLst>
              <a:ext uri="{FF2B5EF4-FFF2-40B4-BE49-F238E27FC236}">
                <a16:creationId xmlns:a16="http://schemas.microsoft.com/office/drawing/2014/main" id="{634A4B18-7E20-4AD8-9B73-7C289A3077D1}"/>
              </a:ext>
            </a:extLst>
          </p:cNvPr>
          <p:cNvSpPr txBox="1"/>
          <p:nvPr/>
        </p:nvSpPr>
        <p:spPr>
          <a:xfrm>
            <a:off x="7675927" y="130748"/>
            <a:ext cx="3746322"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Comparing results</a:t>
            </a:r>
          </a:p>
        </p:txBody>
      </p:sp>
      <p:sp>
        <p:nvSpPr>
          <p:cNvPr id="12" name="TextBox 11">
            <a:extLst>
              <a:ext uri="{FF2B5EF4-FFF2-40B4-BE49-F238E27FC236}">
                <a16:creationId xmlns:a16="http://schemas.microsoft.com/office/drawing/2014/main" id="{9486AA52-0589-4893-B59E-51B8C23612F3}"/>
              </a:ext>
            </a:extLst>
          </p:cNvPr>
          <p:cNvSpPr txBox="1"/>
          <p:nvPr/>
        </p:nvSpPr>
        <p:spPr>
          <a:xfrm>
            <a:off x="9781664" y="2001528"/>
            <a:ext cx="2384038" cy="2123658"/>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a:defRPr/>
            </a:pPr>
            <a:endParaRPr lang="en-US" sz="1200" dirty="0"/>
          </a:p>
          <a:p>
            <a:pPr marL="171450" indent="-171450">
              <a:buFont typeface="Arial" panose="020B0604020202020204" pitchFamily="34" charset="0"/>
              <a:buChar char="•"/>
              <a:defRPr/>
            </a:pPr>
            <a:r>
              <a:rPr lang="en-US" sz="1200" dirty="0"/>
              <a:t>We choose the Random forest model as it has a lower false positive score</a:t>
            </a:r>
          </a:p>
          <a:p>
            <a:pPr marL="171450" indent="-171450">
              <a:buFont typeface="Arial" panose="020B0604020202020204" pitchFamily="34" charset="0"/>
              <a:buChar char="•"/>
              <a:defRPr/>
            </a:pPr>
            <a:endParaRPr lang="en-US" sz="1200" dirty="0"/>
          </a:p>
          <a:p>
            <a:pPr marL="171450" indent="-171450">
              <a:buFont typeface="Arial" panose="020B0604020202020204" pitchFamily="34" charset="0"/>
              <a:buChar char="•"/>
              <a:defRPr/>
            </a:pPr>
            <a:r>
              <a:rPr lang="en-US" sz="1200" dirty="0"/>
              <a:t>The random forest therefore lowers the total marketing cost and achieves the desired result</a:t>
            </a:r>
          </a:p>
          <a:p>
            <a:pPr marL="285750" indent="-285750">
              <a:buFont typeface="Arial" panose="020B0604020202020204" pitchFamily="34" charset="0"/>
              <a:buChar char="•"/>
              <a:defRPr/>
            </a:pPr>
            <a:endParaRPr lang="en-US" sz="1200" dirty="0"/>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3" name="TextBox 12">
            <a:extLst>
              <a:ext uri="{FF2B5EF4-FFF2-40B4-BE49-F238E27FC236}">
                <a16:creationId xmlns:a16="http://schemas.microsoft.com/office/drawing/2014/main" id="{4A4DAD75-067D-4556-A214-7DFF621520E3}"/>
              </a:ext>
            </a:extLst>
          </p:cNvPr>
          <p:cNvSpPr txBox="1"/>
          <p:nvPr/>
        </p:nvSpPr>
        <p:spPr>
          <a:xfrm>
            <a:off x="9778294" y="1459600"/>
            <a:ext cx="2483141"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Quick Insights</a:t>
            </a:r>
          </a:p>
        </p:txBody>
      </p:sp>
      <p:pic>
        <p:nvPicPr>
          <p:cNvPr id="14" name="Picture 13" descr="A close up of a sign&#10;&#10;Description automatically generated">
            <a:extLst>
              <a:ext uri="{FF2B5EF4-FFF2-40B4-BE49-F238E27FC236}">
                <a16:creationId xmlns:a16="http://schemas.microsoft.com/office/drawing/2014/main" id="{F8EA4E64-AFFA-47A3-8120-46DDCDF812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35247" y="1363176"/>
            <a:ext cx="465756" cy="465756"/>
          </a:xfrm>
          <a:prstGeom prst="rect">
            <a:avLst/>
          </a:prstGeom>
        </p:spPr>
      </p:pic>
      <p:graphicFrame>
        <p:nvGraphicFramePr>
          <p:cNvPr id="15" name="Table 7">
            <a:extLst>
              <a:ext uri="{FF2B5EF4-FFF2-40B4-BE49-F238E27FC236}">
                <a16:creationId xmlns:a16="http://schemas.microsoft.com/office/drawing/2014/main" id="{B6D0D774-A5CB-4B00-A4D3-0EE0077BFD54}"/>
              </a:ext>
            </a:extLst>
          </p:cNvPr>
          <p:cNvGraphicFramePr>
            <a:graphicFrameLocks noGrp="1"/>
          </p:cNvGraphicFramePr>
          <p:nvPr>
            <p:extLst>
              <p:ext uri="{D42A27DB-BD31-4B8C-83A1-F6EECF244321}">
                <p14:modId xmlns:p14="http://schemas.microsoft.com/office/powerpoint/2010/main" val="1430166035"/>
              </p:ext>
            </p:extLst>
          </p:nvPr>
        </p:nvGraphicFramePr>
        <p:xfrm>
          <a:off x="1172135" y="1530624"/>
          <a:ext cx="3306270" cy="1725012"/>
        </p:xfrm>
        <a:graphic>
          <a:graphicData uri="http://schemas.openxmlformats.org/drawingml/2006/table">
            <a:tbl>
              <a:tblPr firstRow="1" bandRow="1">
                <a:tableStyleId>{073A0DAA-6AF3-43AB-8588-CEC1D06C72B9}</a:tableStyleId>
              </a:tblPr>
              <a:tblGrid>
                <a:gridCol w="661254">
                  <a:extLst>
                    <a:ext uri="{9D8B030D-6E8A-4147-A177-3AD203B41FA5}">
                      <a16:colId xmlns:a16="http://schemas.microsoft.com/office/drawing/2014/main" val="4030696657"/>
                    </a:ext>
                  </a:extLst>
                </a:gridCol>
                <a:gridCol w="661254">
                  <a:extLst>
                    <a:ext uri="{9D8B030D-6E8A-4147-A177-3AD203B41FA5}">
                      <a16:colId xmlns:a16="http://schemas.microsoft.com/office/drawing/2014/main" val="3844799658"/>
                    </a:ext>
                  </a:extLst>
                </a:gridCol>
                <a:gridCol w="661254">
                  <a:extLst>
                    <a:ext uri="{9D8B030D-6E8A-4147-A177-3AD203B41FA5}">
                      <a16:colId xmlns:a16="http://schemas.microsoft.com/office/drawing/2014/main" val="1907549651"/>
                    </a:ext>
                  </a:extLst>
                </a:gridCol>
                <a:gridCol w="661254">
                  <a:extLst>
                    <a:ext uri="{9D8B030D-6E8A-4147-A177-3AD203B41FA5}">
                      <a16:colId xmlns:a16="http://schemas.microsoft.com/office/drawing/2014/main" val="693575529"/>
                    </a:ext>
                  </a:extLst>
                </a:gridCol>
                <a:gridCol w="661254">
                  <a:extLst>
                    <a:ext uri="{9D8B030D-6E8A-4147-A177-3AD203B41FA5}">
                      <a16:colId xmlns:a16="http://schemas.microsoft.com/office/drawing/2014/main" val="3648117205"/>
                    </a:ext>
                  </a:extLst>
                </a:gridCol>
              </a:tblGrid>
              <a:tr h="402284">
                <a:tc>
                  <a:txBody>
                    <a:bodyPr/>
                    <a:lstStyle/>
                    <a:p>
                      <a:pPr algn="ctr"/>
                      <a:endParaRPr lang="en-US" dirty="0"/>
                    </a:p>
                  </a:txBody>
                  <a:tcPr/>
                </a:tc>
                <a:tc>
                  <a:txBody>
                    <a:bodyPr/>
                    <a:lstStyle/>
                    <a:p>
                      <a:pPr algn="ctr"/>
                      <a:r>
                        <a:rPr lang="en-US" sz="1400" dirty="0"/>
                        <a:t>X0</a:t>
                      </a:r>
                    </a:p>
                  </a:txBody>
                  <a:tcPr/>
                </a:tc>
                <a:tc>
                  <a:txBody>
                    <a:bodyPr/>
                    <a:lstStyle/>
                    <a:p>
                      <a:pPr algn="ctr"/>
                      <a:r>
                        <a:rPr lang="en-US" sz="1400" dirty="0"/>
                        <a:t>X1</a:t>
                      </a:r>
                    </a:p>
                  </a:txBody>
                  <a:tcPr/>
                </a:tc>
                <a:tc>
                  <a:txBody>
                    <a:bodyPr/>
                    <a:lstStyle/>
                    <a:p>
                      <a:pPr algn="ctr"/>
                      <a:r>
                        <a:rPr lang="en-US" sz="1400" dirty="0"/>
                        <a:t>Error</a:t>
                      </a:r>
                    </a:p>
                  </a:txBody>
                  <a:tcPr/>
                </a:tc>
                <a:tc>
                  <a:txBody>
                    <a:bodyPr/>
                    <a:lstStyle/>
                    <a:p>
                      <a:pPr algn="ctr"/>
                      <a:r>
                        <a:rPr lang="en-US" sz="1400" dirty="0"/>
                        <a:t>Error%</a:t>
                      </a:r>
                    </a:p>
                  </a:txBody>
                  <a:tcPr/>
                </a:tc>
                <a:extLst>
                  <a:ext uri="{0D108BD9-81ED-4DB2-BD59-A6C34878D82A}">
                    <a16:rowId xmlns:a16="http://schemas.microsoft.com/office/drawing/2014/main" val="1729536234"/>
                  </a:ext>
                </a:extLst>
              </a:tr>
              <a:tr h="402284">
                <a:tc>
                  <a:txBody>
                    <a:bodyPr/>
                    <a:lstStyle/>
                    <a:p>
                      <a:pPr algn="ctr"/>
                      <a:r>
                        <a:rPr lang="en-US" sz="1200" dirty="0"/>
                        <a:t>X0</a:t>
                      </a:r>
                    </a:p>
                  </a:txBody>
                  <a:tcPr/>
                </a:tc>
                <a:tc>
                  <a:txBody>
                    <a:bodyPr/>
                    <a:lstStyle/>
                    <a:p>
                      <a:pPr algn="ctr"/>
                      <a:r>
                        <a:rPr lang="en-US" sz="1200" dirty="0"/>
                        <a:t>450</a:t>
                      </a:r>
                    </a:p>
                  </a:txBody>
                  <a:tcPr/>
                </a:tc>
                <a:tc>
                  <a:txBody>
                    <a:bodyPr/>
                    <a:lstStyle/>
                    <a:p>
                      <a:pPr algn="ctr"/>
                      <a:r>
                        <a:rPr lang="en-US" sz="1200" dirty="0"/>
                        <a:t>5</a:t>
                      </a:r>
                    </a:p>
                  </a:txBody>
                  <a:tcPr/>
                </a:tc>
                <a:tc>
                  <a:txBody>
                    <a:bodyPr/>
                    <a:lstStyle/>
                    <a:p>
                      <a:pPr algn="ctr"/>
                      <a:r>
                        <a:rPr lang="en-US" sz="1200" dirty="0"/>
                        <a:t>5/455</a:t>
                      </a:r>
                    </a:p>
                  </a:txBody>
                  <a:tcPr/>
                </a:tc>
                <a:tc>
                  <a:txBody>
                    <a:bodyPr/>
                    <a:lstStyle/>
                    <a:p>
                      <a:pPr algn="ctr"/>
                      <a:r>
                        <a:rPr lang="en-US" sz="1200" dirty="0"/>
                        <a:t>0.88%</a:t>
                      </a:r>
                    </a:p>
                  </a:txBody>
                  <a:tcPr/>
                </a:tc>
                <a:extLst>
                  <a:ext uri="{0D108BD9-81ED-4DB2-BD59-A6C34878D82A}">
                    <a16:rowId xmlns:a16="http://schemas.microsoft.com/office/drawing/2014/main" val="2153396466"/>
                  </a:ext>
                </a:extLst>
              </a:tr>
              <a:tr h="402284">
                <a:tc>
                  <a:txBody>
                    <a:bodyPr/>
                    <a:lstStyle/>
                    <a:p>
                      <a:pPr algn="ctr"/>
                      <a:r>
                        <a:rPr lang="en-US" sz="1200" dirty="0"/>
                        <a:t>X1</a:t>
                      </a:r>
                    </a:p>
                  </a:txBody>
                  <a:tcPr/>
                </a:tc>
                <a:tc>
                  <a:txBody>
                    <a:bodyPr/>
                    <a:lstStyle/>
                    <a:p>
                      <a:pPr algn="ctr"/>
                      <a:r>
                        <a:rPr lang="en-US" sz="1200" dirty="0"/>
                        <a:t>1</a:t>
                      </a:r>
                    </a:p>
                  </a:txBody>
                  <a:tcPr/>
                </a:tc>
                <a:tc>
                  <a:txBody>
                    <a:bodyPr/>
                    <a:lstStyle/>
                    <a:p>
                      <a:pPr algn="ctr"/>
                      <a:r>
                        <a:rPr lang="en-US" sz="1200" dirty="0"/>
                        <a:t>44</a:t>
                      </a:r>
                    </a:p>
                  </a:txBody>
                  <a:tcPr/>
                </a:tc>
                <a:tc>
                  <a:txBody>
                    <a:bodyPr/>
                    <a:lstStyle/>
                    <a:p>
                      <a:pPr algn="ctr"/>
                      <a:r>
                        <a:rPr lang="en-US" sz="1200" dirty="0"/>
                        <a:t>1/45</a:t>
                      </a:r>
                    </a:p>
                  </a:txBody>
                  <a:tcPr/>
                </a:tc>
                <a:tc>
                  <a:txBody>
                    <a:bodyPr/>
                    <a:lstStyle/>
                    <a:p>
                      <a:pPr algn="ctr"/>
                      <a:r>
                        <a:rPr lang="en-US" sz="1200" dirty="0"/>
                        <a:t>2%</a:t>
                      </a:r>
                    </a:p>
                  </a:txBody>
                  <a:tcPr/>
                </a:tc>
                <a:extLst>
                  <a:ext uri="{0D108BD9-81ED-4DB2-BD59-A6C34878D82A}">
                    <a16:rowId xmlns:a16="http://schemas.microsoft.com/office/drawing/2014/main" val="3752819186"/>
                  </a:ext>
                </a:extLst>
              </a:tr>
              <a:tr h="402284">
                <a:tc>
                  <a:txBody>
                    <a:bodyPr/>
                    <a:lstStyle/>
                    <a:p>
                      <a:pPr algn="ctr"/>
                      <a:r>
                        <a:rPr lang="en-US" sz="1200" dirty="0"/>
                        <a:t>Total</a:t>
                      </a:r>
                    </a:p>
                  </a:txBody>
                  <a:tcPr/>
                </a:tc>
                <a:tc>
                  <a:txBody>
                    <a:bodyPr/>
                    <a:lstStyle/>
                    <a:p>
                      <a:pPr algn="ctr"/>
                      <a:r>
                        <a:rPr lang="en-US" sz="1200" dirty="0"/>
                        <a:t>451</a:t>
                      </a:r>
                    </a:p>
                  </a:txBody>
                  <a:tcPr/>
                </a:tc>
                <a:tc>
                  <a:txBody>
                    <a:bodyPr/>
                    <a:lstStyle/>
                    <a:p>
                      <a:pPr algn="ctr"/>
                      <a:r>
                        <a:rPr lang="en-US" sz="1200" dirty="0"/>
                        <a:t>49</a:t>
                      </a:r>
                    </a:p>
                  </a:txBody>
                  <a:tcPr/>
                </a:tc>
                <a:tc>
                  <a:txBody>
                    <a:bodyPr/>
                    <a:lstStyle/>
                    <a:p>
                      <a:pPr algn="ctr"/>
                      <a:r>
                        <a:rPr lang="en-US" sz="1200" dirty="0"/>
                        <a:t>6/500</a:t>
                      </a:r>
                    </a:p>
                  </a:txBody>
                  <a:tcPr/>
                </a:tc>
                <a:tc>
                  <a:txBody>
                    <a:bodyPr/>
                    <a:lstStyle/>
                    <a:p>
                      <a:pPr algn="ctr"/>
                      <a:r>
                        <a:rPr lang="en-US" sz="1200" dirty="0"/>
                        <a:t>1.2%</a:t>
                      </a:r>
                    </a:p>
                  </a:txBody>
                  <a:tcPr/>
                </a:tc>
                <a:extLst>
                  <a:ext uri="{0D108BD9-81ED-4DB2-BD59-A6C34878D82A}">
                    <a16:rowId xmlns:a16="http://schemas.microsoft.com/office/drawing/2014/main" val="1952864167"/>
                  </a:ext>
                </a:extLst>
              </a:tr>
            </a:tbl>
          </a:graphicData>
        </a:graphic>
      </p:graphicFrame>
      <p:sp>
        <p:nvSpPr>
          <p:cNvPr id="17" name="TextBox 16">
            <a:extLst>
              <a:ext uri="{FF2B5EF4-FFF2-40B4-BE49-F238E27FC236}">
                <a16:creationId xmlns:a16="http://schemas.microsoft.com/office/drawing/2014/main" id="{6F63685C-31BC-4BC7-88CE-4206103D6E76}"/>
              </a:ext>
            </a:extLst>
          </p:cNvPr>
          <p:cNvSpPr txBox="1"/>
          <p:nvPr/>
        </p:nvSpPr>
        <p:spPr>
          <a:xfrm rot="16200000">
            <a:off x="41567" y="2129433"/>
            <a:ext cx="1725013" cy="369332"/>
          </a:xfrm>
          <a:prstGeom prst="rect">
            <a:avLst/>
          </a:prstGeom>
          <a:noFill/>
        </p:spPr>
        <p:txBody>
          <a:bodyPr wrap="square" rtlCol="0">
            <a:spAutoFit/>
          </a:bodyPr>
          <a:lstStyle/>
          <a:p>
            <a:r>
              <a:rPr lang="en-US" dirty="0"/>
              <a:t>Prediction</a:t>
            </a:r>
          </a:p>
        </p:txBody>
      </p:sp>
      <p:sp>
        <p:nvSpPr>
          <p:cNvPr id="18" name="TextBox 17">
            <a:extLst>
              <a:ext uri="{FF2B5EF4-FFF2-40B4-BE49-F238E27FC236}">
                <a16:creationId xmlns:a16="http://schemas.microsoft.com/office/drawing/2014/main" id="{863389E1-17F2-47FC-A090-0212B9D4C196}"/>
              </a:ext>
            </a:extLst>
          </p:cNvPr>
          <p:cNvSpPr txBox="1"/>
          <p:nvPr/>
        </p:nvSpPr>
        <p:spPr>
          <a:xfrm>
            <a:off x="1962763" y="1119740"/>
            <a:ext cx="1725013" cy="369332"/>
          </a:xfrm>
          <a:prstGeom prst="rect">
            <a:avLst/>
          </a:prstGeom>
          <a:noFill/>
        </p:spPr>
        <p:txBody>
          <a:bodyPr wrap="square" rtlCol="0">
            <a:spAutoFit/>
          </a:bodyPr>
          <a:lstStyle/>
          <a:p>
            <a:r>
              <a:rPr lang="en-US" dirty="0"/>
              <a:t>Reference</a:t>
            </a:r>
          </a:p>
        </p:txBody>
      </p:sp>
      <p:graphicFrame>
        <p:nvGraphicFramePr>
          <p:cNvPr id="23" name="Table 7">
            <a:extLst>
              <a:ext uri="{FF2B5EF4-FFF2-40B4-BE49-F238E27FC236}">
                <a16:creationId xmlns:a16="http://schemas.microsoft.com/office/drawing/2014/main" id="{AFFC1FAC-F9F2-445C-B2F9-91AC051EC129}"/>
              </a:ext>
            </a:extLst>
          </p:cNvPr>
          <p:cNvGraphicFramePr>
            <a:graphicFrameLocks noGrp="1"/>
          </p:cNvGraphicFramePr>
          <p:nvPr>
            <p:extLst>
              <p:ext uri="{D42A27DB-BD31-4B8C-83A1-F6EECF244321}">
                <p14:modId xmlns:p14="http://schemas.microsoft.com/office/powerpoint/2010/main" val="1954552801"/>
              </p:ext>
            </p:extLst>
          </p:nvPr>
        </p:nvGraphicFramePr>
        <p:xfrm>
          <a:off x="5436051" y="1501152"/>
          <a:ext cx="3358880" cy="1725012"/>
        </p:xfrm>
        <a:graphic>
          <a:graphicData uri="http://schemas.openxmlformats.org/drawingml/2006/table">
            <a:tbl>
              <a:tblPr firstRow="1" bandRow="1">
                <a:tableStyleId>{073A0DAA-6AF3-43AB-8588-CEC1D06C72B9}</a:tableStyleId>
              </a:tblPr>
              <a:tblGrid>
                <a:gridCol w="671776">
                  <a:extLst>
                    <a:ext uri="{9D8B030D-6E8A-4147-A177-3AD203B41FA5}">
                      <a16:colId xmlns:a16="http://schemas.microsoft.com/office/drawing/2014/main" val="4030696657"/>
                    </a:ext>
                  </a:extLst>
                </a:gridCol>
                <a:gridCol w="671776">
                  <a:extLst>
                    <a:ext uri="{9D8B030D-6E8A-4147-A177-3AD203B41FA5}">
                      <a16:colId xmlns:a16="http://schemas.microsoft.com/office/drawing/2014/main" val="3844799658"/>
                    </a:ext>
                  </a:extLst>
                </a:gridCol>
                <a:gridCol w="671776">
                  <a:extLst>
                    <a:ext uri="{9D8B030D-6E8A-4147-A177-3AD203B41FA5}">
                      <a16:colId xmlns:a16="http://schemas.microsoft.com/office/drawing/2014/main" val="1907549651"/>
                    </a:ext>
                  </a:extLst>
                </a:gridCol>
                <a:gridCol w="671776">
                  <a:extLst>
                    <a:ext uri="{9D8B030D-6E8A-4147-A177-3AD203B41FA5}">
                      <a16:colId xmlns:a16="http://schemas.microsoft.com/office/drawing/2014/main" val="693575529"/>
                    </a:ext>
                  </a:extLst>
                </a:gridCol>
                <a:gridCol w="671776">
                  <a:extLst>
                    <a:ext uri="{9D8B030D-6E8A-4147-A177-3AD203B41FA5}">
                      <a16:colId xmlns:a16="http://schemas.microsoft.com/office/drawing/2014/main" val="3648117205"/>
                    </a:ext>
                  </a:extLst>
                </a:gridCol>
              </a:tblGrid>
              <a:tr h="402284">
                <a:tc>
                  <a:txBody>
                    <a:bodyPr/>
                    <a:lstStyle/>
                    <a:p>
                      <a:pPr algn="ctr"/>
                      <a:endParaRPr lang="en-US" dirty="0"/>
                    </a:p>
                  </a:txBody>
                  <a:tcPr/>
                </a:tc>
                <a:tc>
                  <a:txBody>
                    <a:bodyPr/>
                    <a:lstStyle/>
                    <a:p>
                      <a:pPr algn="ctr"/>
                      <a:r>
                        <a:rPr lang="en-US" sz="1400" dirty="0"/>
                        <a:t>X0</a:t>
                      </a:r>
                    </a:p>
                  </a:txBody>
                  <a:tcPr/>
                </a:tc>
                <a:tc>
                  <a:txBody>
                    <a:bodyPr/>
                    <a:lstStyle/>
                    <a:p>
                      <a:pPr algn="ctr"/>
                      <a:r>
                        <a:rPr lang="en-US" sz="1400" dirty="0"/>
                        <a:t>X1</a:t>
                      </a:r>
                    </a:p>
                  </a:txBody>
                  <a:tcPr/>
                </a:tc>
                <a:tc>
                  <a:txBody>
                    <a:bodyPr/>
                    <a:lstStyle/>
                    <a:p>
                      <a:pPr algn="ctr"/>
                      <a:r>
                        <a:rPr lang="en-US" sz="1400" dirty="0"/>
                        <a:t>Error</a:t>
                      </a:r>
                    </a:p>
                  </a:txBody>
                  <a:tcPr/>
                </a:tc>
                <a:tc>
                  <a:txBody>
                    <a:bodyPr/>
                    <a:lstStyle/>
                    <a:p>
                      <a:pPr algn="ctr"/>
                      <a:r>
                        <a:rPr lang="en-US" sz="1400" dirty="0"/>
                        <a:t>Error%</a:t>
                      </a:r>
                    </a:p>
                  </a:txBody>
                  <a:tcPr/>
                </a:tc>
                <a:extLst>
                  <a:ext uri="{0D108BD9-81ED-4DB2-BD59-A6C34878D82A}">
                    <a16:rowId xmlns:a16="http://schemas.microsoft.com/office/drawing/2014/main" val="1729536234"/>
                  </a:ext>
                </a:extLst>
              </a:tr>
              <a:tr h="402284">
                <a:tc>
                  <a:txBody>
                    <a:bodyPr/>
                    <a:lstStyle/>
                    <a:p>
                      <a:pPr algn="ctr"/>
                      <a:r>
                        <a:rPr lang="en-US" sz="1200" dirty="0"/>
                        <a:t>X0</a:t>
                      </a:r>
                    </a:p>
                  </a:txBody>
                  <a:tcPr/>
                </a:tc>
                <a:tc>
                  <a:txBody>
                    <a:bodyPr/>
                    <a:lstStyle/>
                    <a:p>
                      <a:pPr algn="ctr"/>
                      <a:r>
                        <a:rPr lang="en-US" sz="1200" dirty="0"/>
                        <a:t>448</a:t>
                      </a:r>
                    </a:p>
                  </a:txBody>
                  <a:tcPr/>
                </a:tc>
                <a:tc>
                  <a:txBody>
                    <a:bodyPr/>
                    <a:lstStyle/>
                    <a:p>
                      <a:pPr algn="ctr"/>
                      <a:r>
                        <a:rPr lang="en-US" sz="1200" dirty="0"/>
                        <a:t>3</a:t>
                      </a:r>
                    </a:p>
                  </a:txBody>
                  <a:tcPr/>
                </a:tc>
                <a:tc>
                  <a:txBody>
                    <a:bodyPr/>
                    <a:lstStyle/>
                    <a:p>
                      <a:pPr algn="ctr"/>
                      <a:r>
                        <a:rPr lang="en-US" sz="1200" dirty="0"/>
                        <a:t>3/451</a:t>
                      </a:r>
                    </a:p>
                  </a:txBody>
                  <a:tcPr/>
                </a:tc>
                <a:tc>
                  <a:txBody>
                    <a:bodyPr/>
                    <a:lstStyle/>
                    <a:p>
                      <a:pPr algn="ctr"/>
                      <a:r>
                        <a:rPr lang="en-US" sz="1200" dirty="0"/>
                        <a:t>0.67%</a:t>
                      </a:r>
                    </a:p>
                  </a:txBody>
                  <a:tcPr/>
                </a:tc>
                <a:extLst>
                  <a:ext uri="{0D108BD9-81ED-4DB2-BD59-A6C34878D82A}">
                    <a16:rowId xmlns:a16="http://schemas.microsoft.com/office/drawing/2014/main" val="2153396466"/>
                  </a:ext>
                </a:extLst>
              </a:tr>
              <a:tr h="402284">
                <a:tc>
                  <a:txBody>
                    <a:bodyPr/>
                    <a:lstStyle/>
                    <a:p>
                      <a:pPr algn="ctr"/>
                      <a:r>
                        <a:rPr lang="en-US" sz="1200" dirty="0"/>
                        <a:t>X1</a:t>
                      </a:r>
                    </a:p>
                  </a:txBody>
                  <a:tcPr/>
                </a:tc>
                <a:tc>
                  <a:txBody>
                    <a:bodyPr/>
                    <a:lstStyle/>
                    <a:p>
                      <a:pPr algn="ctr"/>
                      <a:r>
                        <a:rPr lang="en-US" sz="1200" dirty="0"/>
                        <a:t>2</a:t>
                      </a:r>
                    </a:p>
                  </a:txBody>
                  <a:tcPr/>
                </a:tc>
                <a:tc>
                  <a:txBody>
                    <a:bodyPr/>
                    <a:lstStyle/>
                    <a:p>
                      <a:pPr algn="ctr"/>
                      <a:r>
                        <a:rPr lang="en-US" sz="1200" dirty="0"/>
                        <a:t>47</a:t>
                      </a:r>
                    </a:p>
                  </a:txBody>
                  <a:tcPr/>
                </a:tc>
                <a:tc>
                  <a:txBody>
                    <a:bodyPr/>
                    <a:lstStyle/>
                    <a:p>
                      <a:pPr algn="ctr"/>
                      <a:r>
                        <a:rPr lang="en-US" sz="1200" dirty="0"/>
                        <a:t>2/49</a:t>
                      </a:r>
                    </a:p>
                  </a:txBody>
                  <a:tcPr/>
                </a:tc>
                <a:tc>
                  <a:txBody>
                    <a:bodyPr/>
                    <a:lstStyle/>
                    <a:p>
                      <a:pPr algn="ctr"/>
                      <a:r>
                        <a:rPr lang="en-US" sz="1200" dirty="0"/>
                        <a:t>4%</a:t>
                      </a:r>
                    </a:p>
                  </a:txBody>
                  <a:tcPr/>
                </a:tc>
                <a:extLst>
                  <a:ext uri="{0D108BD9-81ED-4DB2-BD59-A6C34878D82A}">
                    <a16:rowId xmlns:a16="http://schemas.microsoft.com/office/drawing/2014/main" val="3752819186"/>
                  </a:ext>
                </a:extLst>
              </a:tr>
              <a:tr h="402284">
                <a:tc>
                  <a:txBody>
                    <a:bodyPr/>
                    <a:lstStyle/>
                    <a:p>
                      <a:pPr algn="ctr"/>
                      <a:r>
                        <a:rPr lang="en-US" sz="1200" dirty="0"/>
                        <a:t>Total</a:t>
                      </a:r>
                    </a:p>
                  </a:txBody>
                  <a:tcPr/>
                </a:tc>
                <a:tc>
                  <a:txBody>
                    <a:bodyPr/>
                    <a:lstStyle/>
                    <a:p>
                      <a:pPr algn="ctr"/>
                      <a:r>
                        <a:rPr lang="en-US" sz="1200" dirty="0"/>
                        <a:t>450</a:t>
                      </a:r>
                    </a:p>
                  </a:txBody>
                  <a:tcPr/>
                </a:tc>
                <a:tc>
                  <a:txBody>
                    <a:bodyPr/>
                    <a:lstStyle/>
                    <a:p>
                      <a:pPr algn="ctr"/>
                      <a:r>
                        <a:rPr lang="en-US" sz="1200" dirty="0"/>
                        <a:t>50</a:t>
                      </a:r>
                    </a:p>
                  </a:txBody>
                  <a:tcPr/>
                </a:tc>
                <a:tc>
                  <a:txBody>
                    <a:bodyPr/>
                    <a:lstStyle/>
                    <a:p>
                      <a:pPr algn="ctr"/>
                      <a:r>
                        <a:rPr lang="en-US" sz="1200" dirty="0"/>
                        <a:t>5/500</a:t>
                      </a:r>
                    </a:p>
                  </a:txBody>
                  <a:tcPr/>
                </a:tc>
                <a:tc>
                  <a:txBody>
                    <a:bodyPr/>
                    <a:lstStyle/>
                    <a:p>
                      <a:pPr algn="ctr"/>
                      <a:r>
                        <a:rPr lang="en-US" sz="1200" dirty="0"/>
                        <a:t>1%</a:t>
                      </a:r>
                    </a:p>
                  </a:txBody>
                  <a:tcPr/>
                </a:tc>
                <a:extLst>
                  <a:ext uri="{0D108BD9-81ED-4DB2-BD59-A6C34878D82A}">
                    <a16:rowId xmlns:a16="http://schemas.microsoft.com/office/drawing/2014/main" val="1952864167"/>
                  </a:ext>
                </a:extLst>
              </a:tr>
            </a:tbl>
          </a:graphicData>
        </a:graphic>
      </p:graphicFrame>
      <p:sp>
        <p:nvSpPr>
          <p:cNvPr id="24" name="TextBox 23">
            <a:extLst>
              <a:ext uri="{FF2B5EF4-FFF2-40B4-BE49-F238E27FC236}">
                <a16:creationId xmlns:a16="http://schemas.microsoft.com/office/drawing/2014/main" id="{34D7DB56-0FE9-48F6-A465-FA3D20595B00}"/>
              </a:ext>
            </a:extLst>
          </p:cNvPr>
          <p:cNvSpPr txBox="1"/>
          <p:nvPr/>
        </p:nvSpPr>
        <p:spPr>
          <a:xfrm rot="16200000">
            <a:off x="4290825" y="2099961"/>
            <a:ext cx="1725013" cy="369332"/>
          </a:xfrm>
          <a:prstGeom prst="rect">
            <a:avLst/>
          </a:prstGeom>
          <a:noFill/>
        </p:spPr>
        <p:txBody>
          <a:bodyPr wrap="square" rtlCol="0">
            <a:spAutoFit/>
          </a:bodyPr>
          <a:lstStyle/>
          <a:p>
            <a:r>
              <a:rPr lang="en-US" dirty="0"/>
              <a:t>Prediction</a:t>
            </a:r>
          </a:p>
        </p:txBody>
      </p:sp>
      <p:sp>
        <p:nvSpPr>
          <p:cNvPr id="25" name="TextBox 24">
            <a:extLst>
              <a:ext uri="{FF2B5EF4-FFF2-40B4-BE49-F238E27FC236}">
                <a16:creationId xmlns:a16="http://schemas.microsoft.com/office/drawing/2014/main" id="{5B5BB88B-29A9-4C40-923E-F6799CE997D8}"/>
              </a:ext>
            </a:extLst>
          </p:cNvPr>
          <p:cNvSpPr txBox="1"/>
          <p:nvPr/>
        </p:nvSpPr>
        <p:spPr>
          <a:xfrm>
            <a:off x="6212021" y="1090268"/>
            <a:ext cx="1725013" cy="369332"/>
          </a:xfrm>
          <a:prstGeom prst="rect">
            <a:avLst/>
          </a:prstGeom>
          <a:noFill/>
        </p:spPr>
        <p:txBody>
          <a:bodyPr wrap="square" rtlCol="0">
            <a:spAutoFit/>
          </a:bodyPr>
          <a:lstStyle/>
          <a:p>
            <a:r>
              <a:rPr lang="en-US" dirty="0"/>
              <a:t>Reference</a:t>
            </a:r>
          </a:p>
        </p:txBody>
      </p:sp>
      <p:pic>
        <p:nvPicPr>
          <p:cNvPr id="26" name="Picture 25">
            <a:extLst>
              <a:ext uri="{FF2B5EF4-FFF2-40B4-BE49-F238E27FC236}">
                <a16:creationId xmlns:a16="http://schemas.microsoft.com/office/drawing/2014/main" id="{4BE131A6-060E-4093-9811-29F04428712F}"/>
              </a:ext>
            </a:extLst>
          </p:cNvPr>
          <p:cNvPicPr>
            <a:picLocks noChangeAspect="1"/>
          </p:cNvPicPr>
          <p:nvPr/>
        </p:nvPicPr>
        <p:blipFill>
          <a:blip r:embed="rId3"/>
          <a:stretch>
            <a:fillRect/>
          </a:stretch>
        </p:blipFill>
        <p:spPr>
          <a:xfrm>
            <a:off x="5986935" y="3440597"/>
            <a:ext cx="2875810" cy="2542382"/>
          </a:xfrm>
          <a:prstGeom prst="rect">
            <a:avLst/>
          </a:prstGeom>
        </p:spPr>
      </p:pic>
      <p:pic>
        <p:nvPicPr>
          <p:cNvPr id="27" name="Picture 26">
            <a:extLst>
              <a:ext uri="{FF2B5EF4-FFF2-40B4-BE49-F238E27FC236}">
                <a16:creationId xmlns:a16="http://schemas.microsoft.com/office/drawing/2014/main" id="{E295981C-D818-4E8B-8FCB-B1968E2FD3B0}"/>
              </a:ext>
            </a:extLst>
          </p:cNvPr>
          <p:cNvPicPr>
            <a:picLocks noChangeAspect="1"/>
          </p:cNvPicPr>
          <p:nvPr/>
        </p:nvPicPr>
        <p:blipFill>
          <a:blip r:embed="rId4"/>
          <a:stretch>
            <a:fillRect/>
          </a:stretch>
        </p:blipFill>
        <p:spPr>
          <a:xfrm>
            <a:off x="1172135" y="3440597"/>
            <a:ext cx="3296895" cy="2542382"/>
          </a:xfrm>
          <a:prstGeom prst="rect">
            <a:avLst/>
          </a:prstGeom>
        </p:spPr>
      </p:pic>
      <p:sp>
        <p:nvSpPr>
          <p:cNvPr id="3" name="TextBox 2">
            <a:extLst>
              <a:ext uri="{FF2B5EF4-FFF2-40B4-BE49-F238E27FC236}">
                <a16:creationId xmlns:a16="http://schemas.microsoft.com/office/drawing/2014/main" id="{736440FE-663C-450D-BAA5-A1ADA9D33045}"/>
              </a:ext>
            </a:extLst>
          </p:cNvPr>
          <p:cNvSpPr txBox="1"/>
          <p:nvPr/>
        </p:nvSpPr>
        <p:spPr>
          <a:xfrm>
            <a:off x="1717205" y="6187155"/>
            <a:ext cx="2751825" cy="369332"/>
          </a:xfrm>
          <a:prstGeom prst="rect">
            <a:avLst/>
          </a:prstGeom>
          <a:noFill/>
        </p:spPr>
        <p:txBody>
          <a:bodyPr wrap="square" rtlCol="0">
            <a:spAutoFit/>
          </a:bodyPr>
          <a:lstStyle/>
          <a:p>
            <a:r>
              <a:rPr lang="en-US" dirty="0"/>
              <a:t>AUC =       0.9805</a:t>
            </a:r>
          </a:p>
        </p:txBody>
      </p:sp>
      <p:sp>
        <p:nvSpPr>
          <p:cNvPr id="28" name="TextBox 27">
            <a:extLst>
              <a:ext uri="{FF2B5EF4-FFF2-40B4-BE49-F238E27FC236}">
                <a16:creationId xmlns:a16="http://schemas.microsoft.com/office/drawing/2014/main" id="{372ED60E-A5BF-45B6-8B74-0450A6180116}"/>
              </a:ext>
            </a:extLst>
          </p:cNvPr>
          <p:cNvSpPr txBox="1"/>
          <p:nvPr/>
        </p:nvSpPr>
        <p:spPr>
          <a:xfrm>
            <a:off x="6542233" y="6187155"/>
            <a:ext cx="2751825" cy="369332"/>
          </a:xfrm>
          <a:prstGeom prst="rect">
            <a:avLst/>
          </a:prstGeom>
          <a:noFill/>
        </p:spPr>
        <p:txBody>
          <a:bodyPr wrap="square" rtlCol="0">
            <a:spAutoFit/>
          </a:bodyPr>
          <a:lstStyle/>
          <a:p>
            <a:r>
              <a:rPr lang="en-US" dirty="0"/>
              <a:t>AUC  =  0.9985</a:t>
            </a:r>
          </a:p>
        </p:txBody>
      </p:sp>
      <p:sp>
        <p:nvSpPr>
          <p:cNvPr id="29" name="TextBox 28">
            <a:extLst>
              <a:ext uri="{FF2B5EF4-FFF2-40B4-BE49-F238E27FC236}">
                <a16:creationId xmlns:a16="http://schemas.microsoft.com/office/drawing/2014/main" id="{D6A2EA7E-A033-480C-8744-2D7D150C05D5}"/>
              </a:ext>
            </a:extLst>
          </p:cNvPr>
          <p:cNvSpPr txBox="1"/>
          <p:nvPr/>
        </p:nvSpPr>
        <p:spPr>
          <a:xfrm>
            <a:off x="2233920" y="653968"/>
            <a:ext cx="2907711"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err="1">
                <a:ln>
                  <a:noFill/>
                </a:ln>
                <a:solidFill>
                  <a:prstClr val="black"/>
                </a:solidFill>
                <a:effectLst/>
                <a:uLnTx/>
                <a:uFillTx/>
                <a:latin typeface="Calibri" panose="020F0502020204030204"/>
                <a:ea typeface="+mn-ea"/>
                <a:cs typeface="+mn-cs"/>
              </a:rPr>
              <a:t>RPart</a:t>
            </a: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0" name="TextBox 29">
            <a:extLst>
              <a:ext uri="{FF2B5EF4-FFF2-40B4-BE49-F238E27FC236}">
                <a16:creationId xmlns:a16="http://schemas.microsoft.com/office/drawing/2014/main" id="{2AC8D218-E203-4283-BF2A-728C1E419318}"/>
              </a:ext>
            </a:extLst>
          </p:cNvPr>
          <p:cNvSpPr txBox="1"/>
          <p:nvPr/>
        </p:nvSpPr>
        <p:spPr>
          <a:xfrm>
            <a:off x="5919121" y="719630"/>
            <a:ext cx="2907711"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Random Forest</a:t>
            </a:r>
          </a:p>
        </p:txBody>
      </p:sp>
      <p:cxnSp>
        <p:nvCxnSpPr>
          <p:cNvPr id="5" name="Straight Connector 4">
            <a:extLst>
              <a:ext uri="{FF2B5EF4-FFF2-40B4-BE49-F238E27FC236}">
                <a16:creationId xmlns:a16="http://schemas.microsoft.com/office/drawing/2014/main" id="{D44E2B8C-3BA5-4061-AF9D-C469C6D6EF2C}"/>
              </a:ext>
            </a:extLst>
          </p:cNvPr>
          <p:cNvCxnSpPr/>
          <p:nvPr/>
        </p:nvCxnSpPr>
        <p:spPr>
          <a:xfrm>
            <a:off x="4798503" y="268448"/>
            <a:ext cx="58723" cy="6288039"/>
          </a:xfrm>
          <a:prstGeom prst="line">
            <a:avLst/>
          </a:prstGeom>
          <a:ln w="19050">
            <a:solidFill>
              <a:srgbClr val="000000"/>
            </a:solidFill>
            <a:prstDash val="lg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185424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FD7BB7D-7A56-40DD-AA5C-59D27B27B5E5}"/>
              </a:ext>
            </a:extLst>
          </p:cNvPr>
          <p:cNvSpPr txBox="1"/>
          <p:nvPr/>
        </p:nvSpPr>
        <p:spPr>
          <a:xfrm>
            <a:off x="2650836" y="3075057"/>
            <a:ext cx="6890327" cy="707886"/>
          </a:xfrm>
          <a:prstGeom prst="rect">
            <a:avLst/>
          </a:prstGeom>
          <a:noFill/>
        </p:spPr>
        <p:txBody>
          <a:bodyPr wrap="square" rtlCol="0">
            <a:spAutoFit/>
          </a:bodyPr>
          <a:lstStyle/>
          <a:p>
            <a:r>
              <a:rPr lang="en-US" sz="4000" b="1" dirty="0">
                <a:solidFill>
                  <a:schemeClr val="bg1"/>
                </a:solidFill>
              </a:rPr>
              <a:t>What does our data  look like?</a:t>
            </a:r>
          </a:p>
        </p:txBody>
      </p:sp>
    </p:spTree>
    <p:extLst>
      <p:ext uri="{BB962C8B-B14F-4D97-AF65-F5344CB8AC3E}">
        <p14:creationId xmlns:p14="http://schemas.microsoft.com/office/powerpoint/2010/main" val="219736505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FD7BB7D-7A56-40DD-AA5C-59D27B27B5E5}"/>
              </a:ext>
            </a:extLst>
          </p:cNvPr>
          <p:cNvSpPr txBox="1"/>
          <p:nvPr/>
        </p:nvSpPr>
        <p:spPr>
          <a:xfrm>
            <a:off x="4752755" y="2830508"/>
            <a:ext cx="2990284" cy="707886"/>
          </a:xfrm>
          <a:prstGeom prst="rect">
            <a:avLst/>
          </a:prstGeom>
          <a:noFill/>
        </p:spPr>
        <p:txBody>
          <a:bodyPr wrap="square" rtlCol="0">
            <a:spAutoFit/>
          </a:bodyPr>
          <a:lstStyle/>
          <a:p>
            <a:r>
              <a:rPr lang="en-US" sz="4000" b="1" dirty="0">
                <a:solidFill>
                  <a:schemeClr val="bg1"/>
                </a:solidFill>
              </a:rPr>
              <a:t>Conclusion </a:t>
            </a:r>
          </a:p>
        </p:txBody>
      </p:sp>
    </p:spTree>
    <p:extLst>
      <p:ext uri="{BB962C8B-B14F-4D97-AF65-F5344CB8AC3E}">
        <p14:creationId xmlns:p14="http://schemas.microsoft.com/office/powerpoint/2010/main" val="236637433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DC09C9E8-7BF3-46D0-AC75-E0448454D407}"/>
              </a:ext>
            </a:extLst>
          </p:cNvPr>
          <p:cNvSpPr/>
          <p:nvPr/>
        </p:nvSpPr>
        <p:spPr>
          <a:xfrm>
            <a:off x="427839" y="562062"/>
            <a:ext cx="947955" cy="855677"/>
          </a:xfrm>
          <a:prstGeom prst="rect">
            <a:avLst/>
          </a:prstGeom>
          <a:solidFill>
            <a:schemeClr val="tx1"/>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2" name="TextBox 31">
            <a:extLst>
              <a:ext uri="{FF2B5EF4-FFF2-40B4-BE49-F238E27FC236}">
                <a16:creationId xmlns:a16="http://schemas.microsoft.com/office/drawing/2014/main" id="{1346F56C-01FE-425E-949D-2EA0E5DDA83C}"/>
              </a:ext>
            </a:extLst>
          </p:cNvPr>
          <p:cNvSpPr txBox="1"/>
          <p:nvPr/>
        </p:nvSpPr>
        <p:spPr>
          <a:xfrm>
            <a:off x="1884695" y="728290"/>
            <a:ext cx="7449424"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Conclusion</a:t>
            </a:r>
          </a:p>
        </p:txBody>
      </p:sp>
      <p:sp>
        <p:nvSpPr>
          <p:cNvPr id="11" name="TextBox 10">
            <a:extLst>
              <a:ext uri="{FF2B5EF4-FFF2-40B4-BE49-F238E27FC236}">
                <a16:creationId xmlns:a16="http://schemas.microsoft.com/office/drawing/2014/main" id="{E6DA54B0-68D7-4DB2-9EF9-BCCFA5E4BAB8}"/>
              </a:ext>
            </a:extLst>
          </p:cNvPr>
          <p:cNvSpPr txBox="1"/>
          <p:nvPr/>
        </p:nvSpPr>
        <p:spPr>
          <a:xfrm>
            <a:off x="1884695" y="2197762"/>
            <a:ext cx="7449424"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rPr>
              <a:t>We choose the random forest model</a:t>
            </a:r>
          </a:p>
        </p:txBody>
      </p:sp>
    </p:spTree>
    <p:extLst>
      <p:ext uri="{BB962C8B-B14F-4D97-AF65-F5344CB8AC3E}">
        <p14:creationId xmlns:p14="http://schemas.microsoft.com/office/powerpoint/2010/main" val="21033828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DC09C9E8-7BF3-46D0-AC75-E0448454D407}"/>
              </a:ext>
            </a:extLst>
          </p:cNvPr>
          <p:cNvSpPr/>
          <p:nvPr/>
        </p:nvSpPr>
        <p:spPr>
          <a:xfrm>
            <a:off x="427839" y="562062"/>
            <a:ext cx="947955" cy="855677"/>
          </a:xfrm>
          <a:prstGeom prst="rect">
            <a:avLst/>
          </a:prstGeom>
          <a:solidFill>
            <a:schemeClr val="tx1"/>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2" name="TextBox 31">
            <a:extLst>
              <a:ext uri="{FF2B5EF4-FFF2-40B4-BE49-F238E27FC236}">
                <a16:creationId xmlns:a16="http://schemas.microsoft.com/office/drawing/2014/main" id="{1346F56C-01FE-425E-949D-2EA0E5DDA83C}"/>
              </a:ext>
            </a:extLst>
          </p:cNvPr>
          <p:cNvSpPr txBox="1"/>
          <p:nvPr/>
        </p:nvSpPr>
        <p:spPr>
          <a:xfrm>
            <a:off x="1884694" y="1828416"/>
            <a:ext cx="5589993"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The data exploration can be found in the html file attached in the report.</a:t>
            </a:r>
          </a:p>
        </p:txBody>
      </p:sp>
      <p:sp>
        <p:nvSpPr>
          <p:cNvPr id="5" name="TextBox 4">
            <a:extLst>
              <a:ext uri="{FF2B5EF4-FFF2-40B4-BE49-F238E27FC236}">
                <a16:creationId xmlns:a16="http://schemas.microsoft.com/office/drawing/2014/main" id="{F12D395D-FEA5-43F2-92BE-1C59686F2F0D}"/>
              </a:ext>
            </a:extLst>
          </p:cNvPr>
          <p:cNvSpPr txBox="1"/>
          <p:nvPr/>
        </p:nvSpPr>
        <p:spPr>
          <a:xfrm>
            <a:off x="9015792" y="1714807"/>
            <a:ext cx="2757182"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rPr>
              <a:t>Modeling Considerations</a:t>
            </a:r>
          </a:p>
        </p:txBody>
      </p:sp>
      <p:pic>
        <p:nvPicPr>
          <p:cNvPr id="7" name="Picture 6" descr="A close up of a sign&#10;&#10;Description automatically generated">
            <a:extLst>
              <a:ext uri="{FF2B5EF4-FFF2-40B4-BE49-F238E27FC236}">
                <a16:creationId xmlns:a16="http://schemas.microsoft.com/office/drawing/2014/main" id="{5710E546-0C25-4875-AEAE-12A8942B15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99933" y="1452597"/>
            <a:ext cx="632452" cy="632452"/>
          </a:xfrm>
          <a:prstGeom prst="rect">
            <a:avLst/>
          </a:prstGeom>
        </p:spPr>
      </p:pic>
      <p:sp>
        <p:nvSpPr>
          <p:cNvPr id="8" name="TextBox 7">
            <a:extLst>
              <a:ext uri="{FF2B5EF4-FFF2-40B4-BE49-F238E27FC236}">
                <a16:creationId xmlns:a16="http://schemas.microsoft.com/office/drawing/2014/main" id="{3EE921F5-754A-4070-8830-B53DE3CCA3C8}"/>
              </a:ext>
            </a:extLst>
          </p:cNvPr>
          <p:cNvSpPr txBox="1"/>
          <p:nvPr/>
        </p:nvSpPr>
        <p:spPr>
          <a:xfrm>
            <a:off x="9015792" y="2237588"/>
            <a:ext cx="2757182" cy="2677656"/>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i="0" u="none" strike="noStrike" kern="1200" cap="none" spc="0" normalizeH="0" baseline="0" noProof="0" dirty="0">
                <a:ln>
                  <a:noFill/>
                </a:ln>
                <a:solidFill>
                  <a:prstClr val="black"/>
                </a:solidFill>
                <a:effectLst/>
                <a:uLnTx/>
                <a:uFillTx/>
                <a:latin typeface="Calibri" panose="020F0502020204030204"/>
                <a:ea typeface="+mn-ea"/>
                <a:cs typeface="+mn-cs"/>
              </a:rPr>
              <a:t>We have replaced the experience years with negative values and replaced them with NA’s.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20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prstClr val="black"/>
                </a:solidFill>
                <a:latin typeface="Calibri" panose="020F0502020204030204"/>
              </a:rPr>
              <a:t>The missing values for family number and the experience years are imputed using recipes step bag imputation method. </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20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prstClr val="black"/>
                </a:solidFill>
                <a:latin typeface="Calibri" panose="020F0502020204030204"/>
              </a:rPr>
              <a:t>The other columns are normalized</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20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prstClr val="black"/>
                </a:solidFill>
                <a:latin typeface="Calibri" panose="020F0502020204030204"/>
              </a:rPr>
              <a:t>We clean the names in the </a:t>
            </a:r>
            <a:r>
              <a:rPr lang="en-US" sz="1200" dirty="0" err="1">
                <a:solidFill>
                  <a:prstClr val="black"/>
                </a:solidFill>
                <a:latin typeface="Calibri" panose="020F0502020204030204"/>
              </a:rPr>
              <a:t>dataframe</a:t>
            </a:r>
            <a:r>
              <a:rPr lang="en-US" sz="1200" dirty="0">
                <a:solidFill>
                  <a:prstClr val="black"/>
                </a:solidFill>
                <a:latin typeface="Calibri" panose="020F0502020204030204"/>
              </a:rPr>
              <a:t> as working with bad names makes coding tedious</a:t>
            </a:r>
            <a:endParaRPr kumimoji="0" lang="en-US" sz="120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 name="TextBox 8">
            <a:extLst>
              <a:ext uri="{FF2B5EF4-FFF2-40B4-BE49-F238E27FC236}">
                <a16:creationId xmlns:a16="http://schemas.microsoft.com/office/drawing/2014/main" id="{8DC08F30-61A0-4BBF-A4A3-8472476AB7AD}"/>
              </a:ext>
            </a:extLst>
          </p:cNvPr>
          <p:cNvSpPr txBox="1"/>
          <p:nvPr/>
        </p:nvSpPr>
        <p:spPr>
          <a:xfrm>
            <a:off x="1884695" y="806370"/>
            <a:ext cx="5589993"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Data Exploration</a:t>
            </a:r>
          </a:p>
        </p:txBody>
      </p:sp>
      <p:sp>
        <p:nvSpPr>
          <p:cNvPr id="10" name="TextBox 9">
            <a:extLst>
              <a:ext uri="{FF2B5EF4-FFF2-40B4-BE49-F238E27FC236}">
                <a16:creationId xmlns:a16="http://schemas.microsoft.com/office/drawing/2014/main" id="{79C2FC45-6374-436A-A1C9-F890AF3721BA}"/>
              </a:ext>
            </a:extLst>
          </p:cNvPr>
          <p:cNvSpPr txBox="1"/>
          <p:nvPr/>
        </p:nvSpPr>
        <p:spPr>
          <a:xfrm>
            <a:off x="1884693" y="2481130"/>
            <a:ext cx="5589993" cy="116955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From the exploration we can see that the age in years and the experience are highly correlated with a correlation coefficient of 0.99 so they basically say the same thing and we can drop either </a:t>
            </a:r>
            <a:r>
              <a:rPr lang="en-US" sz="1400" dirty="0">
                <a:solidFill>
                  <a:prstClr val="black"/>
                </a:solidFill>
                <a:latin typeface="Calibri" panose="020F0502020204030204"/>
              </a:rPr>
              <a:t>one.</a:t>
            </a:r>
          </a:p>
          <a:p>
            <a:pPr marL="0" marR="0" lvl="0" indent="0" algn="l" defTabSz="914400" rtl="0" eaLnBrk="1" fontAlgn="auto" latinLnBrk="0" hangingPunct="1">
              <a:lnSpc>
                <a:spcPct val="100000"/>
              </a:lnSpc>
              <a:spcBef>
                <a:spcPts val="0"/>
              </a:spcBef>
              <a:spcAft>
                <a:spcPts val="0"/>
              </a:spcAft>
              <a:buClrTx/>
              <a:buSzTx/>
              <a:buFontTx/>
              <a:buNone/>
              <a:tabLst/>
              <a:defRPr/>
            </a:pPr>
            <a:br>
              <a:rPr lang="en-US" sz="1400" dirty="0">
                <a:solidFill>
                  <a:prstClr val="black"/>
                </a:solidFill>
                <a:latin typeface="Calibri" panose="020F0502020204030204"/>
              </a:rPr>
            </a:br>
            <a:r>
              <a:rPr lang="en-US" sz="1400" dirty="0">
                <a:solidFill>
                  <a:prstClr val="black"/>
                </a:solidFill>
                <a:latin typeface="Calibri" panose="020F0502020204030204"/>
              </a:rPr>
              <a:t>We choose to use the age in years as a variable</a:t>
            </a: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a:t>
            </a:r>
          </a:p>
        </p:txBody>
      </p:sp>
    </p:spTree>
    <p:extLst>
      <p:ext uri="{BB962C8B-B14F-4D97-AF65-F5344CB8AC3E}">
        <p14:creationId xmlns:p14="http://schemas.microsoft.com/office/powerpoint/2010/main" val="17630835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22634FC-EC0B-4D27-9BCF-EC0171C16AB7}"/>
              </a:ext>
            </a:extLst>
          </p:cNvPr>
          <p:cNvPicPr>
            <a:picLocks noChangeAspect="1"/>
          </p:cNvPicPr>
          <p:nvPr/>
        </p:nvPicPr>
        <p:blipFill>
          <a:blip r:embed="rId2"/>
          <a:stretch>
            <a:fillRect/>
          </a:stretch>
        </p:blipFill>
        <p:spPr>
          <a:xfrm>
            <a:off x="975134" y="1999049"/>
            <a:ext cx="9133367" cy="3395420"/>
          </a:xfrm>
          <a:prstGeom prst="rect">
            <a:avLst/>
          </a:prstGeom>
        </p:spPr>
      </p:pic>
      <p:sp>
        <p:nvSpPr>
          <p:cNvPr id="7" name="Rectangle 6">
            <a:extLst>
              <a:ext uri="{FF2B5EF4-FFF2-40B4-BE49-F238E27FC236}">
                <a16:creationId xmlns:a16="http://schemas.microsoft.com/office/drawing/2014/main" id="{0C066039-8D16-4026-931F-75C0EB7D0211}"/>
              </a:ext>
            </a:extLst>
          </p:cNvPr>
          <p:cNvSpPr/>
          <p:nvPr/>
        </p:nvSpPr>
        <p:spPr>
          <a:xfrm>
            <a:off x="381657" y="386571"/>
            <a:ext cx="947955" cy="855677"/>
          </a:xfrm>
          <a:prstGeom prst="rect">
            <a:avLst/>
          </a:prstGeom>
          <a:solidFill>
            <a:schemeClr val="tx1"/>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565115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FD7BB7D-7A56-40DD-AA5C-59D27B27B5E5}"/>
              </a:ext>
            </a:extLst>
          </p:cNvPr>
          <p:cNvSpPr txBox="1"/>
          <p:nvPr/>
        </p:nvSpPr>
        <p:spPr>
          <a:xfrm>
            <a:off x="3214576" y="3075057"/>
            <a:ext cx="5762847" cy="707886"/>
          </a:xfrm>
          <a:prstGeom prst="rect">
            <a:avLst/>
          </a:prstGeom>
          <a:noFill/>
        </p:spPr>
        <p:txBody>
          <a:bodyPr wrap="square" rtlCol="0">
            <a:spAutoFit/>
          </a:bodyPr>
          <a:lstStyle/>
          <a:p>
            <a:r>
              <a:rPr lang="en-US" sz="4000" b="1" dirty="0">
                <a:solidFill>
                  <a:schemeClr val="bg1"/>
                </a:solidFill>
              </a:rPr>
              <a:t>Who are our customers</a:t>
            </a:r>
          </a:p>
        </p:txBody>
      </p:sp>
    </p:spTree>
    <p:extLst>
      <p:ext uri="{BB962C8B-B14F-4D97-AF65-F5344CB8AC3E}">
        <p14:creationId xmlns:p14="http://schemas.microsoft.com/office/powerpoint/2010/main" val="14297503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C066039-8D16-4026-931F-75C0EB7D0211}"/>
              </a:ext>
            </a:extLst>
          </p:cNvPr>
          <p:cNvSpPr/>
          <p:nvPr/>
        </p:nvSpPr>
        <p:spPr>
          <a:xfrm>
            <a:off x="507492" y="504017"/>
            <a:ext cx="947955" cy="855677"/>
          </a:xfrm>
          <a:prstGeom prst="rect">
            <a:avLst/>
          </a:prstGeom>
          <a:solidFill>
            <a:schemeClr val="tx1"/>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 name="TextBox 3">
            <a:extLst>
              <a:ext uri="{FF2B5EF4-FFF2-40B4-BE49-F238E27FC236}">
                <a16:creationId xmlns:a16="http://schemas.microsoft.com/office/drawing/2014/main" id="{E58E5C09-339A-4E84-8814-FD689677AC3B}"/>
              </a:ext>
            </a:extLst>
          </p:cNvPr>
          <p:cNvSpPr txBox="1"/>
          <p:nvPr/>
        </p:nvSpPr>
        <p:spPr>
          <a:xfrm>
            <a:off x="1884695" y="643315"/>
            <a:ext cx="7449424"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Who are our customers</a:t>
            </a:r>
          </a:p>
        </p:txBody>
      </p:sp>
      <p:sp>
        <p:nvSpPr>
          <p:cNvPr id="5" name="TextBox 4">
            <a:extLst>
              <a:ext uri="{FF2B5EF4-FFF2-40B4-BE49-F238E27FC236}">
                <a16:creationId xmlns:a16="http://schemas.microsoft.com/office/drawing/2014/main" id="{6A6CFA9A-3A3B-4499-AD90-5643ABE3AA0B}"/>
              </a:ext>
            </a:extLst>
          </p:cNvPr>
          <p:cNvSpPr txBox="1"/>
          <p:nvPr/>
        </p:nvSpPr>
        <p:spPr>
          <a:xfrm>
            <a:off x="1884694" y="1814264"/>
            <a:ext cx="5122161"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To identify customer groups we undertake clustering on the data </a:t>
            </a:r>
          </a:p>
        </p:txBody>
      </p:sp>
      <p:sp>
        <p:nvSpPr>
          <p:cNvPr id="6" name="TextBox 5">
            <a:extLst>
              <a:ext uri="{FF2B5EF4-FFF2-40B4-BE49-F238E27FC236}">
                <a16:creationId xmlns:a16="http://schemas.microsoft.com/office/drawing/2014/main" id="{F4103AD4-65C2-4956-8940-5969BC4020F0}"/>
              </a:ext>
            </a:extLst>
          </p:cNvPr>
          <p:cNvSpPr txBox="1"/>
          <p:nvPr/>
        </p:nvSpPr>
        <p:spPr>
          <a:xfrm>
            <a:off x="9239075" y="1752709"/>
            <a:ext cx="2757182"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rPr>
              <a:t>Modeling Considerations</a:t>
            </a:r>
          </a:p>
        </p:txBody>
      </p:sp>
      <p:pic>
        <p:nvPicPr>
          <p:cNvPr id="8" name="Picture 7" descr="A close up of a sign&#10;&#10;Description automatically generated">
            <a:extLst>
              <a:ext uri="{FF2B5EF4-FFF2-40B4-BE49-F238E27FC236}">
                <a16:creationId xmlns:a16="http://schemas.microsoft.com/office/drawing/2014/main" id="{D5BFC388-9373-4650-8DF4-7D9123D6D7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23216" y="1498038"/>
            <a:ext cx="632452" cy="632452"/>
          </a:xfrm>
          <a:prstGeom prst="rect">
            <a:avLst/>
          </a:prstGeom>
        </p:spPr>
      </p:pic>
      <p:sp>
        <p:nvSpPr>
          <p:cNvPr id="9" name="TextBox 8">
            <a:extLst>
              <a:ext uri="{FF2B5EF4-FFF2-40B4-BE49-F238E27FC236}">
                <a16:creationId xmlns:a16="http://schemas.microsoft.com/office/drawing/2014/main" id="{DAA8CDE2-8F5D-4003-9456-1CA4DCAB6375}"/>
              </a:ext>
            </a:extLst>
          </p:cNvPr>
          <p:cNvSpPr txBox="1"/>
          <p:nvPr/>
        </p:nvSpPr>
        <p:spPr>
          <a:xfrm>
            <a:off x="9239075" y="2215971"/>
            <a:ext cx="2757182" cy="3970318"/>
          </a:xfrm>
          <a:prstGeom prst="rect">
            <a:avLst/>
          </a:prstGeom>
          <a:noFill/>
        </p:spPr>
        <p:txBody>
          <a:bodyPr wrap="square" rtlCol="0">
            <a:spAutoFit/>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prstClr val="black"/>
                </a:solidFill>
                <a:latin typeface="Calibri" panose="020F0502020204030204"/>
              </a:rPr>
              <a:t>Scaled the continuous variables since the data are on different scales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dirty="0">
              <a:solidFill>
                <a:prstClr val="black"/>
              </a:solidFill>
              <a:latin typeface="Calibri" panose="020F0502020204030204"/>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prstClr val="black"/>
                </a:solidFill>
                <a:latin typeface="Calibri" panose="020F0502020204030204"/>
              </a:rPr>
              <a:t>Variables with near zero variance after scaling and centering were removed (i.e. the mortgage)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dirty="0">
              <a:solidFill>
                <a:prstClr val="black"/>
              </a:solidFill>
              <a:latin typeface="Calibri" panose="020F0502020204030204"/>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Used Gower distance matrix as the data is of a mixed type and Euclidian distance doesn’t make sense for continuous data</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dirty="0">
              <a:solidFill>
                <a:prstClr val="black"/>
              </a:solidFill>
              <a:latin typeface="Calibri" panose="020F0502020204030204"/>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Persona</a:t>
            </a:r>
            <a:r>
              <a:rPr lang="en-US" sz="1200" dirty="0">
                <a:solidFill>
                  <a:prstClr val="black"/>
                </a:solidFill>
                <a:latin typeface="Calibri" panose="020F0502020204030204"/>
              </a:rPr>
              <a:t>l Loan, Securities Account, CD Account, Online and Credit card are asymmetric binary and must be treated as such</a:t>
            </a: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prstClr val="black"/>
                </a:solidFill>
                <a:latin typeface="Calibri" panose="020F0502020204030204"/>
              </a:rPr>
              <a:t>Converted Family members into a factor variable as it is not continuous, i.e. you cannot have 1.3 family members</a:t>
            </a:r>
            <a:r>
              <a:rPr lang="en-US" sz="1100" dirty="0">
                <a:solidFill>
                  <a:prstClr val="black"/>
                </a:solidFill>
                <a:latin typeface="Calibri" panose="020F0502020204030204"/>
              </a:rPr>
              <a:t>. </a:t>
            </a:r>
            <a:endParaRPr kumimoji="0" lang="en-US" sz="11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 name="TextBox 9">
            <a:extLst>
              <a:ext uri="{FF2B5EF4-FFF2-40B4-BE49-F238E27FC236}">
                <a16:creationId xmlns:a16="http://schemas.microsoft.com/office/drawing/2014/main" id="{15E18BAC-AF3A-4EA5-8720-49D6E18B8356}"/>
              </a:ext>
            </a:extLst>
          </p:cNvPr>
          <p:cNvSpPr txBox="1"/>
          <p:nvPr/>
        </p:nvSpPr>
        <p:spPr>
          <a:xfrm>
            <a:off x="1884694" y="2328171"/>
            <a:ext cx="5122161" cy="175432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prstClr val="black"/>
                </a:solidFill>
                <a:latin typeface="Calibri" panose="020F0502020204030204"/>
              </a:rPr>
              <a:t>For interpretability of the clusters we choose a number of clusters between 2 and 8.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prstClr val="black"/>
                </a:solidFill>
                <a:latin typeface="Calibri" panose="020F0502020204030204"/>
              </a:rPr>
              <a:t>We use hierarchical clustering on the data as it is a chosen method that works with the distance matrix chosen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prstClr val="black"/>
              </a:solidFill>
              <a:latin typeface="Calibri" panose="020F0502020204030204"/>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prstClr val="black"/>
                </a:solidFill>
                <a:latin typeface="Calibri" panose="020F0502020204030204"/>
              </a:rPr>
              <a:t>The silhouette plot is shown on the next page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219532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7B7E733-7266-4F14-88ED-598BA293526B}"/>
              </a:ext>
            </a:extLst>
          </p:cNvPr>
          <p:cNvSpPr/>
          <p:nvPr/>
        </p:nvSpPr>
        <p:spPr>
          <a:xfrm>
            <a:off x="413555" y="301510"/>
            <a:ext cx="947955" cy="855677"/>
          </a:xfrm>
          <a:prstGeom prst="rect">
            <a:avLst/>
          </a:prstGeom>
          <a:solidFill>
            <a:schemeClr val="tx1"/>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extBox 3">
            <a:extLst>
              <a:ext uri="{FF2B5EF4-FFF2-40B4-BE49-F238E27FC236}">
                <a16:creationId xmlns:a16="http://schemas.microsoft.com/office/drawing/2014/main" id="{B40B8390-C45D-4A0E-9DDB-2E8058AEBFCA}"/>
              </a:ext>
            </a:extLst>
          </p:cNvPr>
          <p:cNvSpPr txBox="1"/>
          <p:nvPr/>
        </p:nvSpPr>
        <p:spPr>
          <a:xfrm>
            <a:off x="1711842" y="574158"/>
            <a:ext cx="6847368" cy="369332"/>
          </a:xfrm>
          <a:prstGeom prst="rect">
            <a:avLst/>
          </a:prstGeom>
          <a:noFill/>
        </p:spPr>
        <p:txBody>
          <a:bodyPr wrap="square" rtlCol="0">
            <a:spAutoFit/>
          </a:bodyPr>
          <a:lstStyle/>
          <a:p>
            <a:r>
              <a:rPr lang="en-US" dirty="0"/>
              <a:t>Results of clustering algorithm</a:t>
            </a:r>
          </a:p>
        </p:txBody>
      </p:sp>
      <p:sp>
        <p:nvSpPr>
          <p:cNvPr id="8" name="TextBox 7">
            <a:extLst>
              <a:ext uri="{FF2B5EF4-FFF2-40B4-BE49-F238E27FC236}">
                <a16:creationId xmlns:a16="http://schemas.microsoft.com/office/drawing/2014/main" id="{B2AEF0FB-517D-4D16-A497-6B49EF24CCED}"/>
              </a:ext>
            </a:extLst>
          </p:cNvPr>
          <p:cNvSpPr txBox="1"/>
          <p:nvPr/>
        </p:nvSpPr>
        <p:spPr>
          <a:xfrm>
            <a:off x="9122965" y="2375612"/>
            <a:ext cx="2925261" cy="584775"/>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The optimal number of clusters to choose is 6</a:t>
            </a:r>
          </a:p>
        </p:txBody>
      </p:sp>
      <p:sp>
        <p:nvSpPr>
          <p:cNvPr id="10" name="TextBox 9">
            <a:extLst>
              <a:ext uri="{FF2B5EF4-FFF2-40B4-BE49-F238E27FC236}">
                <a16:creationId xmlns:a16="http://schemas.microsoft.com/office/drawing/2014/main" id="{EF409EDD-AA88-43A1-AEDF-65EF2A7F33FA}"/>
              </a:ext>
            </a:extLst>
          </p:cNvPr>
          <p:cNvSpPr txBox="1"/>
          <p:nvPr/>
        </p:nvSpPr>
        <p:spPr>
          <a:xfrm>
            <a:off x="9019502" y="1796739"/>
            <a:ext cx="2483141"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Quick Insights</a:t>
            </a:r>
          </a:p>
        </p:txBody>
      </p:sp>
      <p:sp>
        <p:nvSpPr>
          <p:cNvPr id="11" name="TextBox 10">
            <a:extLst>
              <a:ext uri="{FF2B5EF4-FFF2-40B4-BE49-F238E27FC236}">
                <a16:creationId xmlns:a16="http://schemas.microsoft.com/office/drawing/2014/main" id="{69661497-02C4-459F-8E42-2459E61BE322}"/>
              </a:ext>
            </a:extLst>
          </p:cNvPr>
          <p:cNvSpPr txBox="1"/>
          <p:nvPr/>
        </p:nvSpPr>
        <p:spPr>
          <a:xfrm>
            <a:off x="9122964" y="3136612"/>
            <a:ext cx="2925261" cy="2554545"/>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The silhouette width value is low, and improvements can be  made to the clustering algorithm (e.g. grouping the variables into bands)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600" dirty="0">
              <a:solidFill>
                <a:prstClr val="black"/>
              </a:solidFill>
              <a:latin typeface="Calibri" panose="020F0502020204030204"/>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The zip code is dropped as a variable as the are 467 different states in data of 5000</a:t>
            </a:r>
          </a:p>
        </p:txBody>
      </p:sp>
      <p:pic>
        <p:nvPicPr>
          <p:cNvPr id="12" name="Picture 11" descr="A close up of a sign&#10;&#10;Description automatically generated">
            <a:extLst>
              <a:ext uri="{FF2B5EF4-FFF2-40B4-BE49-F238E27FC236}">
                <a16:creationId xmlns:a16="http://schemas.microsoft.com/office/drawing/2014/main" id="{F1514FB5-85B2-4DAD-86B1-B909171116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76455" y="1700315"/>
            <a:ext cx="465756" cy="465756"/>
          </a:xfrm>
          <a:prstGeom prst="rect">
            <a:avLst/>
          </a:prstGeom>
        </p:spPr>
      </p:pic>
      <p:pic>
        <p:nvPicPr>
          <p:cNvPr id="14" name="Picture 13">
            <a:extLst>
              <a:ext uri="{FF2B5EF4-FFF2-40B4-BE49-F238E27FC236}">
                <a16:creationId xmlns:a16="http://schemas.microsoft.com/office/drawing/2014/main" id="{5FC8B4E1-5DD2-4D8F-9337-FF689407AEBC}"/>
              </a:ext>
            </a:extLst>
          </p:cNvPr>
          <p:cNvPicPr>
            <a:picLocks noChangeAspect="1"/>
          </p:cNvPicPr>
          <p:nvPr/>
        </p:nvPicPr>
        <p:blipFill>
          <a:blip r:embed="rId3"/>
          <a:stretch>
            <a:fillRect/>
          </a:stretch>
        </p:blipFill>
        <p:spPr>
          <a:xfrm>
            <a:off x="413555" y="1796739"/>
            <a:ext cx="7614990" cy="3895855"/>
          </a:xfrm>
          <a:prstGeom prst="rect">
            <a:avLst/>
          </a:prstGeom>
        </p:spPr>
      </p:pic>
    </p:spTree>
    <p:extLst>
      <p:ext uri="{BB962C8B-B14F-4D97-AF65-F5344CB8AC3E}">
        <p14:creationId xmlns:p14="http://schemas.microsoft.com/office/powerpoint/2010/main" val="11583877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7B7E733-7266-4F14-88ED-598BA293526B}"/>
              </a:ext>
            </a:extLst>
          </p:cNvPr>
          <p:cNvSpPr/>
          <p:nvPr/>
        </p:nvSpPr>
        <p:spPr>
          <a:xfrm>
            <a:off x="413555" y="301510"/>
            <a:ext cx="947955" cy="855677"/>
          </a:xfrm>
          <a:prstGeom prst="rect">
            <a:avLst/>
          </a:prstGeom>
          <a:solidFill>
            <a:schemeClr val="tx1"/>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extBox 3">
            <a:extLst>
              <a:ext uri="{FF2B5EF4-FFF2-40B4-BE49-F238E27FC236}">
                <a16:creationId xmlns:a16="http://schemas.microsoft.com/office/drawing/2014/main" id="{B40B8390-C45D-4A0E-9DDB-2E8058AEBFCA}"/>
              </a:ext>
            </a:extLst>
          </p:cNvPr>
          <p:cNvSpPr txBox="1"/>
          <p:nvPr/>
        </p:nvSpPr>
        <p:spPr>
          <a:xfrm>
            <a:off x="1711842" y="574158"/>
            <a:ext cx="6847368" cy="369332"/>
          </a:xfrm>
          <a:prstGeom prst="rect">
            <a:avLst/>
          </a:prstGeom>
          <a:noFill/>
        </p:spPr>
        <p:txBody>
          <a:bodyPr wrap="square" rtlCol="0">
            <a:spAutoFit/>
          </a:bodyPr>
          <a:lstStyle/>
          <a:p>
            <a:r>
              <a:rPr lang="en-US" dirty="0"/>
              <a:t>Results of clustering algorithm</a:t>
            </a:r>
          </a:p>
        </p:txBody>
      </p:sp>
      <p:sp>
        <p:nvSpPr>
          <p:cNvPr id="8" name="TextBox 7">
            <a:extLst>
              <a:ext uri="{FF2B5EF4-FFF2-40B4-BE49-F238E27FC236}">
                <a16:creationId xmlns:a16="http://schemas.microsoft.com/office/drawing/2014/main" id="{B2AEF0FB-517D-4D16-A497-6B49EF24CCED}"/>
              </a:ext>
            </a:extLst>
          </p:cNvPr>
          <p:cNvSpPr txBox="1"/>
          <p:nvPr/>
        </p:nvSpPr>
        <p:spPr>
          <a:xfrm>
            <a:off x="9102257" y="2351782"/>
            <a:ext cx="2925261" cy="3293209"/>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The best factor variables to describe the different clusters with </a:t>
            </a:r>
            <a:r>
              <a:rPr lang="en-US" sz="1600" dirty="0">
                <a:solidFill>
                  <a:prstClr val="black"/>
                </a:solidFill>
                <a:latin typeface="Calibri" panose="020F0502020204030204"/>
              </a:rPr>
              <a:t>are the number of family members, the level of education, online and whether they have a credit card or not. </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dirty="0">
                <a:solidFill>
                  <a:prstClr val="black"/>
                </a:solidFill>
                <a:latin typeface="Calibri" panose="020F0502020204030204"/>
              </a:rPr>
              <a:t>The clustering would most likely improve if we removed the cd account, personal loan and the securities account variables</a:t>
            </a: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 name="TextBox 9">
            <a:extLst>
              <a:ext uri="{FF2B5EF4-FFF2-40B4-BE49-F238E27FC236}">
                <a16:creationId xmlns:a16="http://schemas.microsoft.com/office/drawing/2014/main" id="{EF409EDD-AA88-43A1-AEDF-65EF2A7F33FA}"/>
              </a:ext>
            </a:extLst>
          </p:cNvPr>
          <p:cNvSpPr txBox="1"/>
          <p:nvPr/>
        </p:nvSpPr>
        <p:spPr>
          <a:xfrm>
            <a:off x="9102257" y="1750557"/>
            <a:ext cx="2483141"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Quick Insights</a:t>
            </a:r>
          </a:p>
        </p:txBody>
      </p:sp>
      <p:pic>
        <p:nvPicPr>
          <p:cNvPr id="12" name="Picture 11" descr="A close up of a sign&#10;&#10;Description automatically generated">
            <a:extLst>
              <a:ext uri="{FF2B5EF4-FFF2-40B4-BE49-F238E27FC236}">
                <a16:creationId xmlns:a16="http://schemas.microsoft.com/office/drawing/2014/main" id="{F1514FB5-85B2-4DAD-86B1-B909171116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59210" y="1654133"/>
            <a:ext cx="465756" cy="465756"/>
          </a:xfrm>
          <a:prstGeom prst="rect">
            <a:avLst/>
          </a:prstGeom>
        </p:spPr>
      </p:pic>
      <p:pic>
        <p:nvPicPr>
          <p:cNvPr id="3" name="Picture 2">
            <a:extLst>
              <a:ext uri="{FF2B5EF4-FFF2-40B4-BE49-F238E27FC236}">
                <a16:creationId xmlns:a16="http://schemas.microsoft.com/office/drawing/2014/main" id="{1ADC947F-E302-4FDA-ACC7-294F3CCF5A23}"/>
              </a:ext>
            </a:extLst>
          </p:cNvPr>
          <p:cNvPicPr>
            <a:picLocks noChangeAspect="1"/>
          </p:cNvPicPr>
          <p:nvPr/>
        </p:nvPicPr>
        <p:blipFill>
          <a:blip r:embed="rId3"/>
          <a:stretch>
            <a:fillRect/>
          </a:stretch>
        </p:blipFill>
        <p:spPr>
          <a:xfrm>
            <a:off x="413555" y="1654132"/>
            <a:ext cx="7857493" cy="4492667"/>
          </a:xfrm>
          <a:prstGeom prst="rect">
            <a:avLst/>
          </a:prstGeom>
        </p:spPr>
      </p:pic>
    </p:spTree>
    <p:extLst>
      <p:ext uri="{BB962C8B-B14F-4D97-AF65-F5344CB8AC3E}">
        <p14:creationId xmlns:p14="http://schemas.microsoft.com/office/powerpoint/2010/main" val="28301602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2119</TotalTime>
  <Words>1636</Words>
  <Application>Microsoft Office PowerPoint</Application>
  <PresentationFormat>Widescreen</PresentationFormat>
  <Paragraphs>322</Paragraphs>
  <Slides>31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31</vt:i4>
      </vt:variant>
    </vt:vector>
  </HeadingPairs>
  <TitlesOfParts>
    <vt:vector size="36" baseType="lpstr">
      <vt:lpstr>Arial</vt:lpstr>
      <vt:lpstr>Calibri</vt:lpstr>
      <vt:lpstr>Calibri Light</vt:lpstr>
      <vt:lpstr>Lucida Console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George Mamvura</dc:creator>
  <cp:lastModifiedBy>George Mamvura</cp:lastModifiedBy>
  <cp:revision>43</cp:revision>
  <dcterms:created xsi:type="dcterms:W3CDTF">2020-05-21T13:48:09Z</dcterms:created>
  <dcterms:modified xsi:type="dcterms:W3CDTF">2020-05-23T01:07:40Z</dcterms:modified>
</cp:coreProperties>
</file>