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7" r:id="rId2"/>
  </p:sldIdLst>
  <p:sldSz cx="30279975" cy="42808525"/>
  <p:notesSz cx="6954838" cy="9240838"/>
  <p:defaultTextStyle>
    <a:defPPr>
      <a:defRPr lang="en-GB"/>
    </a:defPPr>
    <a:lvl1pPr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5">
          <p15:clr>
            <a:srgbClr val="A4A3A4"/>
          </p15:clr>
        </p15:guide>
        <p15:guide id="2" orient="horz" pos="25705">
          <p15:clr>
            <a:srgbClr val="A4A3A4"/>
          </p15:clr>
        </p15:guide>
        <p15:guide id="3" orient="horz" pos="3473">
          <p15:clr>
            <a:srgbClr val="A4A3A4"/>
          </p15:clr>
        </p15:guide>
        <p15:guide id="4" orient="horz" pos="26279">
          <p15:clr>
            <a:srgbClr val="A4A3A4"/>
          </p15:clr>
        </p15:guide>
        <p15:guide id="5" orient="horz" pos="2494">
          <p15:clr>
            <a:srgbClr val="A4A3A4"/>
          </p15:clr>
        </p15:guide>
        <p15:guide id="6" pos="9777" userDrawn="1">
          <p15:clr>
            <a:srgbClr val="A4A3A4"/>
          </p15:clr>
        </p15:guide>
        <p15:guide id="7" pos="9297" userDrawn="1">
          <p15:clr>
            <a:srgbClr val="A4A3A4"/>
          </p15:clr>
        </p15:guide>
        <p15:guide id="8" pos="18561" userDrawn="1">
          <p15:clr>
            <a:srgbClr val="A4A3A4"/>
          </p15:clr>
        </p15:guide>
        <p15:guide id="9" pos="465" userDrawn="1">
          <p15:clr>
            <a:srgbClr val="A4A3A4"/>
          </p15:clr>
        </p15:guide>
      </p15:sldGuideLst>
    </p:ext>
    <p:ext uri="{2D200454-40CA-4A62-9FC3-DE9A4176ACB9}">
      <p15:notesGuideLst xmlns:p15="http://schemas.microsoft.com/office/powerpoint/2012/main">
        <p15:guide id="1" orient="horz" pos="2911" userDrawn="1">
          <p15:clr>
            <a:srgbClr val="A4A3A4"/>
          </p15:clr>
        </p15:guide>
        <p15:guide id="2" pos="219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84"/>
    <a:srgbClr val="D4DFE7"/>
    <a:srgbClr val="E3D9CE"/>
    <a:srgbClr val="F26531"/>
    <a:srgbClr val="D4D5E5"/>
    <a:srgbClr val="652D89"/>
    <a:srgbClr val="E3D9DB"/>
    <a:srgbClr val="D11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12" autoAdjust="0"/>
  </p:normalViewPr>
  <p:slideViewPr>
    <p:cSldViewPr snapToGrid="0">
      <p:cViewPr>
        <p:scale>
          <a:sx n="50" d="100"/>
          <a:sy n="50" d="100"/>
        </p:scale>
        <p:origin x="-72" y="-8754"/>
      </p:cViewPr>
      <p:guideLst>
        <p:guide orient="horz" pos="2165"/>
        <p:guide orient="horz" pos="25705"/>
        <p:guide orient="horz" pos="3473"/>
        <p:guide orient="horz" pos="26279"/>
        <p:guide orient="horz" pos="2494"/>
        <p:guide pos="9777"/>
        <p:guide pos="9297"/>
        <p:guide pos="18561"/>
        <p:guide pos="46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1" d="100"/>
          <a:sy n="91" d="100"/>
        </p:scale>
        <p:origin x="-2704" y="-104"/>
      </p:cViewPr>
      <p:guideLst>
        <p:guide orient="horz" pos="2911"/>
        <p:guide pos="2191"/>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939147258692853E-2"/>
          <c:y val="7.9391122406528111E-2"/>
          <c:w val="0.96006085274130715"/>
          <c:h val="0.8169850475174486"/>
        </c:manualLayout>
      </c:layout>
      <c:barChart>
        <c:barDir val="col"/>
        <c:grouping val="stacked"/>
        <c:varyColors val="0"/>
        <c:ser>
          <c:idx val="0"/>
          <c:order val="0"/>
          <c:tx>
            <c:strRef>
              <c:f>Sheet1!$B$1</c:f>
              <c:strCache>
                <c:ptCount val="1"/>
                <c:pt idx="0">
                  <c:v>Orange</c:v>
                </c:pt>
              </c:strCache>
            </c:strRef>
          </c:tx>
          <c:spPr>
            <a:solidFill>
              <a:schemeClr val="accent1"/>
            </a:solidFill>
            <a:ln>
              <a:noFill/>
            </a:ln>
            <a:effectLst/>
          </c:spPr>
          <c:invertIfNegative val="0"/>
          <c:cat>
            <c:strRef>
              <c:f>Sheet1!$A$2:$A$5</c:f>
              <c:strCache>
                <c:ptCount val="4"/>
                <c:pt idx="0">
                  <c:v>New Orleans</c:v>
                </c:pt>
                <c:pt idx="1">
                  <c:v>Moscow</c:v>
                </c:pt>
                <c:pt idx="2">
                  <c:v>Beijing</c:v>
                </c:pt>
                <c:pt idx="3">
                  <c:v>Caracas</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0C7-4FF6-AE87-F79A7F1A0F9E}"/>
            </c:ext>
          </c:extLst>
        </c:ser>
        <c:ser>
          <c:idx val="1"/>
          <c:order val="1"/>
          <c:tx>
            <c:strRef>
              <c:f>Sheet1!$C$1</c:f>
              <c:strCache>
                <c:ptCount val="1"/>
                <c:pt idx="0">
                  <c:v>Apple</c:v>
                </c:pt>
              </c:strCache>
            </c:strRef>
          </c:tx>
          <c:spPr>
            <a:solidFill>
              <a:schemeClr val="accent2"/>
            </a:solidFill>
            <a:ln>
              <a:noFill/>
            </a:ln>
            <a:effectLst/>
          </c:spPr>
          <c:invertIfNegative val="0"/>
          <c:cat>
            <c:strRef>
              <c:f>Sheet1!$A$2:$A$5</c:f>
              <c:strCache>
                <c:ptCount val="4"/>
                <c:pt idx="0">
                  <c:v>New Orleans</c:v>
                </c:pt>
                <c:pt idx="1">
                  <c:v>Moscow</c:v>
                </c:pt>
                <c:pt idx="2">
                  <c:v>Beijing</c:v>
                </c:pt>
                <c:pt idx="3">
                  <c:v>Caracas</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0C7-4FF6-AE87-F79A7F1A0F9E}"/>
            </c:ext>
          </c:extLst>
        </c:ser>
        <c:ser>
          <c:idx val="2"/>
          <c:order val="2"/>
          <c:tx>
            <c:strRef>
              <c:f>Sheet1!$D$1</c:f>
              <c:strCache>
                <c:ptCount val="1"/>
                <c:pt idx="0">
                  <c:v>Banana</c:v>
                </c:pt>
              </c:strCache>
            </c:strRef>
          </c:tx>
          <c:spPr>
            <a:solidFill>
              <a:schemeClr val="accent3"/>
            </a:solidFill>
            <a:ln>
              <a:noFill/>
            </a:ln>
            <a:effectLst/>
          </c:spPr>
          <c:invertIfNegative val="0"/>
          <c:cat>
            <c:strRef>
              <c:f>Sheet1!$A$2:$A$5</c:f>
              <c:strCache>
                <c:ptCount val="4"/>
                <c:pt idx="0">
                  <c:v>New Orleans</c:v>
                </c:pt>
                <c:pt idx="1">
                  <c:v>Moscow</c:v>
                </c:pt>
                <c:pt idx="2">
                  <c:v>Beijing</c:v>
                </c:pt>
                <c:pt idx="3">
                  <c:v>Caracas</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0C7-4FF6-AE87-F79A7F1A0F9E}"/>
            </c:ext>
          </c:extLst>
        </c:ser>
        <c:dLbls>
          <c:showLegendKey val="0"/>
          <c:showVal val="0"/>
          <c:showCatName val="0"/>
          <c:showSerName val="0"/>
          <c:showPercent val="0"/>
          <c:showBubbleSize val="0"/>
        </c:dLbls>
        <c:gapWidth val="150"/>
        <c:overlap val="100"/>
        <c:axId val="1608746304"/>
        <c:axId val="1608747392"/>
      </c:barChart>
      <c:catAx>
        <c:axId val="16087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08747392"/>
        <c:crosses val="autoZero"/>
        <c:auto val="1"/>
        <c:lblAlgn val="ctr"/>
        <c:lblOffset val="100"/>
        <c:noMultiLvlLbl val="0"/>
      </c:catAx>
      <c:valAx>
        <c:axId val="1608747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a:solidFill>
              <a:schemeClr val="accent4"/>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08746304"/>
        <c:crosses val="autoZero"/>
        <c:crossBetween val="between"/>
        <c:dispUnits>
          <c:builtInUnit val="hundreds"/>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4"/>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4198" cy="462042"/>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939009" y="0"/>
            <a:ext cx="3014198" cy="462042"/>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D19C340-D0E4-474D-AE7F-3F568C9F1FD1}" type="datetimeFigureOut">
              <a:rPr lang="en-US" altLang="en-US"/>
              <a:pPr/>
              <a:t>4/8/2020</a:t>
            </a:fld>
            <a:endParaRPr lang="en-US" altLang="en-US"/>
          </a:p>
        </p:txBody>
      </p:sp>
      <p:sp>
        <p:nvSpPr>
          <p:cNvPr id="4" name="Slide Image Placeholder 3"/>
          <p:cNvSpPr>
            <a:spLocks noGrp="1" noRot="1" noChangeAspect="1"/>
          </p:cNvSpPr>
          <p:nvPr>
            <p:ph type="sldImg" idx="2"/>
          </p:nvPr>
        </p:nvSpPr>
        <p:spPr>
          <a:xfrm>
            <a:off x="2252663" y="693738"/>
            <a:ext cx="2449512" cy="34639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94832" y="4389398"/>
            <a:ext cx="5565175" cy="4158377"/>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777316"/>
            <a:ext cx="3014198" cy="462042"/>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939009" y="8777316"/>
            <a:ext cx="3014198" cy="46204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D8FADCF-6480-4706-A932-A0AD32FC7F7A}" type="slidenum">
              <a:rPr lang="en-US" altLang="en-US"/>
              <a:pPr/>
              <a:t>‹#›</a:t>
            </a:fld>
            <a:endParaRPr lang="en-US" altLang="en-US"/>
          </a:p>
        </p:txBody>
      </p:sp>
    </p:spTree>
    <p:extLst>
      <p:ext uri="{BB962C8B-B14F-4D97-AF65-F5344CB8AC3E}">
        <p14:creationId xmlns:p14="http://schemas.microsoft.com/office/powerpoint/2010/main" val="175030567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fld id="{0557D95B-6BF9-4DB8-8962-EBFE35106232}" type="slidenum">
              <a:rPr lang="en-US" altLang="en-US" sz="1200"/>
              <a:pPr/>
              <a:t>1</a:t>
            </a:fld>
            <a:endParaRPr lang="en-US" altLang="en-US" sz="1200"/>
          </a:p>
        </p:txBody>
      </p:sp>
    </p:spTree>
    <p:extLst>
      <p:ext uri="{BB962C8B-B14F-4D97-AF65-F5344CB8AC3E}">
        <p14:creationId xmlns:p14="http://schemas.microsoft.com/office/powerpoint/2010/main" val="4193977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7005935"/>
            <a:ext cx="25737979" cy="14903709"/>
          </a:xfrm>
        </p:spPr>
        <p:txBody>
          <a:bodyPr anchor="b"/>
          <a:lstStyle>
            <a:lvl1pPr algn="ctr">
              <a:defRPr sz="19869"/>
            </a:lvl1pPr>
          </a:lstStyle>
          <a:p>
            <a:r>
              <a:rPr lang="en-US"/>
              <a:t>Click to edit Master title style</a:t>
            </a:r>
            <a:endParaRPr lang="en-US" dirty="0"/>
          </a:p>
        </p:txBody>
      </p:sp>
      <p:sp>
        <p:nvSpPr>
          <p:cNvPr id="3" name="Subtitle 2"/>
          <p:cNvSpPr>
            <a:spLocks noGrp="1"/>
          </p:cNvSpPr>
          <p:nvPr>
            <p:ph type="subTitle" idx="1"/>
          </p:nvPr>
        </p:nvSpPr>
        <p:spPr>
          <a:xfrm>
            <a:off x="3784997" y="22484388"/>
            <a:ext cx="22709981" cy="10335481"/>
          </a:xfrm>
        </p:spPr>
        <p:txBody>
          <a:bodyPr/>
          <a:lstStyle>
            <a:lvl1pPr marL="0" indent="0" algn="ctr">
              <a:buNone/>
              <a:defRPr sz="7948"/>
            </a:lvl1pPr>
            <a:lvl2pPr marL="1514018" indent="0" algn="ctr">
              <a:buNone/>
              <a:defRPr sz="6623"/>
            </a:lvl2pPr>
            <a:lvl3pPr marL="3028036" indent="0" algn="ctr">
              <a:buNone/>
              <a:defRPr sz="5961"/>
            </a:lvl3pPr>
            <a:lvl4pPr marL="4542053" indent="0" algn="ctr">
              <a:buNone/>
              <a:defRPr sz="5298"/>
            </a:lvl4pPr>
            <a:lvl5pPr marL="6056071" indent="0" algn="ctr">
              <a:buNone/>
              <a:defRPr sz="5298"/>
            </a:lvl5pPr>
            <a:lvl6pPr marL="7570089" indent="0" algn="ctr">
              <a:buNone/>
              <a:defRPr sz="5298"/>
            </a:lvl6pPr>
            <a:lvl7pPr marL="9084107" indent="0" algn="ctr">
              <a:buNone/>
              <a:defRPr sz="5298"/>
            </a:lvl7pPr>
            <a:lvl8pPr marL="10598125" indent="0" algn="ctr">
              <a:buNone/>
              <a:defRPr sz="5298"/>
            </a:lvl8pPr>
            <a:lvl9pPr marL="12112142" indent="0" algn="ctr">
              <a:buNone/>
              <a:defRPr sz="529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ECFB550-FB9E-44AE-9274-42A0A641A0E1}" type="slidenum">
              <a:rPr lang="en-GB" altLang="en-US" smtClean="0"/>
              <a:pPr/>
              <a:t>‹#›</a:t>
            </a:fld>
            <a:endParaRPr lang="en-GB" altLang="en-US"/>
          </a:p>
        </p:txBody>
      </p:sp>
    </p:spTree>
    <p:extLst>
      <p:ext uri="{BB962C8B-B14F-4D97-AF65-F5344CB8AC3E}">
        <p14:creationId xmlns:p14="http://schemas.microsoft.com/office/powerpoint/2010/main" val="711011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D646E32-8160-40E4-9BE9-3E2506D10EB7}" type="slidenum">
              <a:rPr lang="en-GB" altLang="en-US" smtClean="0"/>
              <a:pPr/>
              <a:t>‹#›</a:t>
            </a:fld>
            <a:endParaRPr lang="en-GB" altLang="en-US"/>
          </a:p>
        </p:txBody>
      </p:sp>
    </p:spTree>
    <p:extLst>
      <p:ext uri="{BB962C8B-B14F-4D97-AF65-F5344CB8AC3E}">
        <p14:creationId xmlns:p14="http://schemas.microsoft.com/office/powerpoint/2010/main" val="90852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9109" y="2279158"/>
            <a:ext cx="6529120" cy="362782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750" y="2279158"/>
            <a:ext cx="19208859" cy="362782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4395A29-029D-4EF1-91AE-1C25E3EBC292}" type="slidenum">
              <a:rPr lang="en-GB" altLang="en-US" smtClean="0"/>
              <a:pPr/>
              <a:t>‹#›</a:t>
            </a:fld>
            <a:endParaRPr lang="en-GB" altLang="en-US"/>
          </a:p>
        </p:txBody>
      </p:sp>
    </p:spTree>
    <p:extLst>
      <p:ext uri="{BB962C8B-B14F-4D97-AF65-F5344CB8AC3E}">
        <p14:creationId xmlns:p14="http://schemas.microsoft.com/office/powerpoint/2010/main" val="16725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B5A61A6-68F7-49C9-AD17-E79F5089A3FF}" type="slidenum">
              <a:rPr lang="en-GB" altLang="en-US" smtClean="0"/>
              <a:pPr/>
              <a:t>‹#›</a:t>
            </a:fld>
            <a:endParaRPr lang="en-GB" altLang="en-US"/>
          </a:p>
        </p:txBody>
      </p:sp>
    </p:spTree>
    <p:extLst>
      <p:ext uri="{BB962C8B-B14F-4D97-AF65-F5344CB8AC3E}">
        <p14:creationId xmlns:p14="http://schemas.microsoft.com/office/powerpoint/2010/main" val="233440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979" y="10672416"/>
            <a:ext cx="26116478" cy="17807154"/>
          </a:xfrm>
        </p:spPr>
        <p:txBody>
          <a:bodyPr anchor="b"/>
          <a:lstStyle>
            <a:lvl1pPr>
              <a:defRPr sz="19869"/>
            </a:lvl1pPr>
          </a:lstStyle>
          <a:p>
            <a:r>
              <a:rPr lang="en-US"/>
              <a:t>Click to edit Master title style</a:t>
            </a:r>
            <a:endParaRPr lang="en-US" dirty="0"/>
          </a:p>
        </p:txBody>
      </p:sp>
      <p:sp>
        <p:nvSpPr>
          <p:cNvPr id="3" name="Text Placeholder 2"/>
          <p:cNvSpPr>
            <a:spLocks noGrp="1"/>
          </p:cNvSpPr>
          <p:nvPr>
            <p:ph type="body" idx="1"/>
          </p:nvPr>
        </p:nvSpPr>
        <p:spPr>
          <a:xfrm>
            <a:off x="2065979" y="28648032"/>
            <a:ext cx="26116478" cy="9364362"/>
          </a:xfrm>
        </p:spPr>
        <p:txBody>
          <a:bodyPr/>
          <a:lstStyle>
            <a:lvl1pPr marL="0" indent="0">
              <a:buNone/>
              <a:defRPr sz="7948">
                <a:solidFill>
                  <a:schemeClr val="tx1"/>
                </a:solidFill>
              </a:defRPr>
            </a:lvl1pPr>
            <a:lvl2pPr marL="1514018" indent="0">
              <a:buNone/>
              <a:defRPr sz="6623">
                <a:solidFill>
                  <a:schemeClr val="tx1">
                    <a:tint val="75000"/>
                  </a:schemeClr>
                </a:solidFill>
              </a:defRPr>
            </a:lvl2pPr>
            <a:lvl3pPr marL="3028036" indent="0">
              <a:buNone/>
              <a:defRPr sz="5961">
                <a:solidFill>
                  <a:schemeClr val="tx1">
                    <a:tint val="75000"/>
                  </a:schemeClr>
                </a:solidFill>
              </a:defRPr>
            </a:lvl3pPr>
            <a:lvl4pPr marL="4542053" indent="0">
              <a:buNone/>
              <a:defRPr sz="5298">
                <a:solidFill>
                  <a:schemeClr val="tx1">
                    <a:tint val="75000"/>
                  </a:schemeClr>
                </a:solidFill>
              </a:defRPr>
            </a:lvl4pPr>
            <a:lvl5pPr marL="6056071" indent="0">
              <a:buNone/>
              <a:defRPr sz="5298">
                <a:solidFill>
                  <a:schemeClr val="tx1">
                    <a:tint val="75000"/>
                  </a:schemeClr>
                </a:solidFill>
              </a:defRPr>
            </a:lvl5pPr>
            <a:lvl6pPr marL="7570089" indent="0">
              <a:buNone/>
              <a:defRPr sz="5298">
                <a:solidFill>
                  <a:schemeClr val="tx1">
                    <a:tint val="75000"/>
                  </a:schemeClr>
                </a:solidFill>
              </a:defRPr>
            </a:lvl6pPr>
            <a:lvl7pPr marL="9084107" indent="0">
              <a:buNone/>
              <a:defRPr sz="5298">
                <a:solidFill>
                  <a:schemeClr val="tx1">
                    <a:tint val="75000"/>
                  </a:schemeClr>
                </a:solidFill>
              </a:defRPr>
            </a:lvl7pPr>
            <a:lvl8pPr marL="10598125" indent="0">
              <a:buNone/>
              <a:defRPr sz="5298">
                <a:solidFill>
                  <a:schemeClr val="tx1">
                    <a:tint val="75000"/>
                  </a:schemeClr>
                </a:solidFill>
              </a:defRPr>
            </a:lvl8pPr>
            <a:lvl9pPr marL="12112142" indent="0">
              <a:buNone/>
              <a:defRPr sz="52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FF99721-1682-4460-ADB6-0D4D40984966}" type="slidenum">
              <a:rPr lang="en-GB" altLang="en-US" smtClean="0"/>
              <a:pPr/>
              <a:t>‹#›</a:t>
            </a:fld>
            <a:endParaRPr lang="en-GB" altLang="en-US"/>
          </a:p>
        </p:txBody>
      </p:sp>
    </p:spTree>
    <p:extLst>
      <p:ext uri="{BB962C8B-B14F-4D97-AF65-F5344CB8AC3E}">
        <p14:creationId xmlns:p14="http://schemas.microsoft.com/office/powerpoint/2010/main" val="110854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748" y="11395788"/>
            <a:ext cx="12868989" cy="27161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9238" y="11395788"/>
            <a:ext cx="12868989" cy="27161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D1FDB19-8F07-4D2E-A0BE-BC5DE430E7C0}" type="slidenum">
              <a:rPr lang="en-GB" altLang="en-US" smtClean="0"/>
              <a:pPr/>
              <a:t>‹#›</a:t>
            </a:fld>
            <a:endParaRPr lang="en-GB" altLang="en-US"/>
          </a:p>
        </p:txBody>
      </p:sp>
    </p:spTree>
    <p:extLst>
      <p:ext uri="{BB962C8B-B14F-4D97-AF65-F5344CB8AC3E}">
        <p14:creationId xmlns:p14="http://schemas.microsoft.com/office/powerpoint/2010/main" val="3262949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279167"/>
            <a:ext cx="26116478" cy="82743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695" y="10494037"/>
            <a:ext cx="12809847" cy="5142966"/>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en-US"/>
              <a:t>Click to edit Master text styles</a:t>
            </a:r>
          </a:p>
        </p:txBody>
      </p:sp>
      <p:sp>
        <p:nvSpPr>
          <p:cNvPr id="4" name="Content Placeholder 3"/>
          <p:cNvSpPr>
            <a:spLocks noGrp="1"/>
          </p:cNvSpPr>
          <p:nvPr>
            <p:ph sz="half" idx="2"/>
          </p:nvPr>
        </p:nvSpPr>
        <p:spPr>
          <a:xfrm>
            <a:off x="2085695" y="15637003"/>
            <a:ext cx="12809847" cy="22999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9239" y="10494037"/>
            <a:ext cx="12872933" cy="5142966"/>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en-US"/>
              <a:t>Click to edit Master text styles</a:t>
            </a:r>
          </a:p>
        </p:txBody>
      </p:sp>
      <p:sp>
        <p:nvSpPr>
          <p:cNvPr id="6" name="Content Placeholder 5"/>
          <p:cNvSpPr>
            <a:spLocks noGrp="1"/>
          </p:cNvSpPr>
          <p:nvPr>
            <p:ph sz="quarter" idx="4"/>
          </p:nvPr>
        </p:nvSpPr>
        <p:spPr>
          <a:xfrm>
            <a:off x="15329239" y="15637003"/>
            <a:ext cx="12872933" cy="22999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AC9EB129-D8AD-4AA3-B52E-9ED6FB7156AF}" type="slidenum">
              <a:rPr lang="en-GB" altLang="en-US" smtClean="0"/>
              <a:pPr/>
              <a:t>‹#›</a:t>
            </a:fld>
            <a:endParaRPr lang="en-GB" altLang="en-US"/>
          </a:p>
        </p:txBody>
      </p:sp>
    </p:spTree>
    <p:extLst>
      <p:ext uri="{BB962C8B-B14F-4D97-AF65-F5344CB8AC3E}">
        <p14:creationId xmlns:p14="http://schemas.microsoft.com/office/powerpoint/2010/main" val="86590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F55FD96-16AC-4A77-8381-7F354147A455}" type="slidenum">
              <a:rPr lang="en-GB" altLang="en-US" smtClean="0"/>
              <a:pPr/>
              <a:t>‹#›</a:t>
            </a:fld>
            <a:endParaRPr lang="en-GB" altLang="en-US"/>
          </a:p>
        </p:txBody>
      </p:sp>
    </p:spTree>
    <p:extLst>
      <p:ext uri="{BB962C8B-B14F-4D97-AF65-F5344CB8AC3E}">
        <p14:creationId xmlns:p14="http://schemas.microsoft.com/office/powerpoint/2010/main" val="336798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F0F20C0B-D2AE-41BE-8873-786AC8347159}" type="slidenum">
              <a:rPr lang="en-GB" altLang="en-US" smtClean="0"/>
              <a:pPr/>
              <a:t>‹#›</a:t>
            </a:fld>
            <a:endParaRPr lang="en-GB" altLang="en-US"/>
          </a:p>
        </p:txBody>
      </p:sp>
    </p:spTree>
    <p:extLst>
      <p:ext uri="{BB962C8B-B14F-4D97-AF65-F5344CB8AC3E}">
        <p14:creationId xmlns:p14="http://schemas.microsoft.com/office/powerpoint/2010/main" val="24884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902"/>
            <a:ext cx="9766080" cy="9988656"/>
          </a:xfrm>
        </p:spPr>
        <p:txBody>
          <a:bodyPr anchor="b"/>
          <a:lstStyle>
            <a:lvl1pPr>
              <a:defRPr sz="10597"/>
            </a:lvl1pPr>
          </a:lstStyle>
          <a:p>
            <a:r>
              <a:rPr lang="en-US"/>
              <a:t>Click to edit Master title style</a:t>
            </a:r>
            <a:endParaRPr lang="en-US" dirty="0"/>
          </a:p>
        </p:txBody>
      </p:sp>
      <p:sp>
        <p:nvSpPr>
          <p:cNvPr id="3" name="Content Placeholder 2"/>
          <p:cNvSpPr>
            <a:spLocks noGrp="1"/>
          </p:cNvSpPr>
          <p:nvPr>
            <p:ph idx="1"/>
          </p:nvPr>
        </p:nvSpPr>
        <p:spPr>
          <a:xfrm>
            <a:off x="12872933" y="6163644"/>
            <a:ext cx="15329237" cy="30421799"/>
          </a:xfrm>
        </p:spPr>
        <p:txBody>
          <a:bodyPr/>
          <a:lstStyle>
            <a:lvl1pPr>
              <a:defRPr sz="10597"/>
            </a:lvl1pPr>
            <a:lvl2pPr>
              <a:defRPr sz="9272"/>
            </a:lvl2pPr>
            <a:lvl3pPr>
              <a:defRPr sz="7948"/>
            </a:lvl3pPr>
            <a:lvl4pPr>
              <a:defRPr sz="6623"/>
            </a:lvl4pPr>
            <a:lvl5pPr>
              <a:defRPr sz="6623"/>
            </a:lvl5pPr>
            <a:lvl6pPr>
              <a:defRPr sz="6623"/>
            </a:lvl6pPr>
            <a:lvl7pPr>
              <a:defRPr sz="6623"/>
            </a:lvl7pPr>
            <a:lvl8pPr>
              <a:defRPr sz="6623"/>
            </a:lvl8pPr>
            <a:lvl9pPr>
              <a:defRPr sz="66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692" y="12842558"/>
            <a:ext cx="9766080" cy="23792426"/>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90696CA5-9FDD-4400-BCCC-5898D6F06869}" type="slidenum">
              <a:rPr lang="en-GB" altLang="en-US" smtClean="0"/>
              <a:pPr/>
              <a:t>‹#›</a:t>
            </a:fld>
            <a:endParaRPr lang="en-GB" altLang="en-US"/>
          </a:p>
        </p:txBody>
      </p:sp>
    </p:spTree>
    <p:extLst>
      <p:ext uri="{BB962C8B-B14F-4D97-AF65-F5344CB8AC3E}">
        <p14:creationId xmlns:p14="http://schemas.microsoft.com/office/powerpoint/2010/main" val="280860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902"/>
            <a:ext cx="9766080" cy="9988656"/>
          </a:xfrm>
        </p:spPr>
        <p:txBody>
          <a:bodyPr anchor="b"/>
          <a:lstStyle>
            <a:lvl1pPr>
              <a:defRPr sz="10597"/>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2933" y="6163644"/>
            <a:ext cx="15329237" cy="30421799"/>
          </a:xfrm>
        </p:spPr>
        <p:txBody>
          <a:bodyPr anchor="t"/>
          <a:lstStyle>
            <a:lvl1pPr marL="0" indent="0">
              <a:buNone/>
              <a:defRPr sz="10597"/>
            </a:lvl1pPr>
            <a:lvl2pPr marL="1514018" indent="0">
              <a:buNone/>
              <a:defRPr sz="9272"/>
            </a:lvl2pPr>
            <a:lvl3pPr marL="3028036" indent="0">
              <a:buNone/>
              <a:defRPr sz="7948"/>
            </a:lvl3pPr>
            <a:lvl4pPr marL="4542053" indent="0">
              <a:buNone/>
              <a:defRPr sz="6623"/>
            </a:lvl4pPr>
            <a:lvl5pPr marL="6056071" indent="0">
              <a:buNone/>
              <a:defRPr sz="6623"/>
            </a:lvl5pPr>
            <a:lvl6pPr marL="7570089" indent="0">
              <a:buNone/>
              <a:defRPr sz="6623"/>
            </a:lvl6pPr>
            <a:lvl7pPr marL="9084107" indent="0">
              <a:buNone/>
              <a:defRPr sz="6623"/>
            </a:lvl7pPr>
            <a:lvl8pPr marL="10598125" indent="0">
              <a:buNone/>
              <a:defRPr sz="6623"/>
            </a:lvl8pPr>
            <a:lvl9pPr marL="12112142" indent="0">
              <a:buNone/>
              <a:defRPr sz="6623"/>
            </a:lvl9pPr>
          </a:lstStyle>
          <a:p>
            <a:r>
              <a:rPr lang="en-US"/>
              <a:t>Click icon to add picture</a:t>
            </a:r>
            <a:endParaRPr lang="en-US" dirty="0"/>
          </a:p>
        </p:txBody>
      </p:sp>
      <p:sp>
        <p:nvSpPr>
          <p:cNvPr id="4" name="Text Placeholder 3"/>
          <p:cNvSpPr>
            <a:spLocks noGrp="1"/>
          </p:cNvSpPr>
          <p:nvPr>
            <p:ph type="body" sz="half" idx="2"/>
          </p:nvPr>
        </p:nvSpPr>
        <p:spPr>
          <a:xfrm>
            <a:off x="2085692" y="12842558"/>
            <a:ext cx="9766080" cy="23792426"/>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31D5B198-DBF4-44DE-9D4B-0A6E98985BC8}" type="slidenum">
              <a:rPr lang="en-GB" altLang="en-US" smtClean="0"/>
              <a:pPr/>
              <a:t>‹#›</a:t>
            </a:fld>
            <a:endParaRPr lang="en-GB" altLang="en-US"/>
          </a:p>
        </p:txBody>
      </p:sp>
    </p:spTree>
    <p:extLst>
      <p:ext uri="{BB962C8B-B14F-4D97-AF65-F5344CB8AC3E}">
        <p14:creationId xmlns:p14="http://schemas.microsoft.com/office/powerpoint/2010/main" val="197559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749" y="2279167"/>
            <a:ext cx="26116478" cy="82743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749" y="11395788"/>
            <a:ext cx="26116478" cy="271616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748" y="39677170"/>
            <a:ext cx="6812994" cy="2279158"/>
          </a:xfrm>
          <a:prstGeom prst="rect">
            <a:avLst/>
          </a:prstGeom>
        </p:spPr>
        <p:txBody>
          <a:bodyPr vert="horz" lIns="91440" tIns="45720" rIns="91440" bIns="45720" rtlCol="0" anchor="ctr"/>
          <a:lstStyle>
            <a:lvl1pPr algn="l">
              <a:defRPr sz="3974">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0030242" y="39677170"/>
            <a:ext cx="10219492" cy="2279158"/>
          </a:xfrm>
          <a:prstGeom prst="rect">
            <a:avLst/>
          </a:prstGeom>
        </p:spPr>
        <p:txBody>
          <a:bodyPr vert="horz" lIns="91440" tIns="45720" rIns="91440" bIns="45720" rtlCol="0" anchor="ctr"/>
          <a:lstStyle>
            <a:lvl1pPr algn="ctr">
              <a:defRPr sz="3974">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1385233" y="39677170"/>
            <a:ext cx="6812994" cy="2279158"/>
          </a:xfrm>
          <a:prstGeom prst="rect">
            <a:avLst/>
          </a:prstGeom>
        </p:spPr>
        <p:txBody>
          <a:bodyPr vert="horz" lIns="91440" tIns="45720" rIns="91440" bIns="45720" rtlCol="0" anchor="ctr"/>
          <a:lstStyle>
            <a:lvl1pPr algn="r">
              <a:defRPr sz="3974">
                <a:solidFill>
                  <a:schemeClr val="tx1">
                    <a:tint val="75000"/>
                  </a:schemeClr>
                </a:solidFill>
              </a:defRPr>
            </a:lvl1pPr>
          </a:lstStyle>
          <a:p>
            <a:fld id="{2682D19B-4E20-4F0A-AB53-1A3A0B13294A}" type="slidenum">
              <a:rPr lang="en-GB" altLang="en-US" smtClean="0"/>
              <a:pPr/>
              <a:t>‹#›</a:t>
            </a:fld>
            <a:endParaRPr lang="en-GB" altLang="en-US"/>
          </a:p>
        </p:txBody>
      </p:sp>
    </p:spTree>
    <p:extLst>
      <p:ext uri="{BB962C8B-B14F-4D97-AF65-F5344CB8AC3E}">
        <p14:creationId xmlns:p14="http://schemas.microsoft.com/office/powerpoint/2010/main" val="6816792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028036" rtl="0" eaLnBrk="1" latinLnBrk="0" hangingPunct="1">
        <a:lnSpc>
          <a:spcPct val="90000"/>
        </a:lnSpc>
        <a:spcBef>
          <a:spcPct val="0"/>
        </a:spcBef>
        <a:buNone/>
        <a:defRPr sz="14571" kern="1200">
          <a:solidFill>
            <a:schemeClr val="tx1"/>
          </a:solidFill>
          <a:latin typeface="+mj-lt"/>
          <a:ea typeface="+mj-ea"/>
          <a:cs typeface="+mj-cs"/>
        </a:defRPr>
      </a:lvl1pPr>
    </p:titleStyle>
    <p:body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p:bodyStyle>
    <p:otherStyle>
      <a:defPPr>
        <a:defRPr lang="en-US"/>
      </a:defPPr>
      <a:lvl1pPr marL="0" algn="l" defTabSz="3028036" rtl="0" eaLnBrk="1" latinLnBrk="0" hangingPunct="1">
        <a:defRPr sz="5961" kern="1200">
          <a:solidFill>
            <a:schemeClr val="tx1"/>
          </a:solidFill>
          <a:latin typeface="+mn-lt"/>
          <a:ea typeface="+mn-ea"/>
          <a:cs typeface="+mn-cs"/>
        </a:defRPr>
      </a:lvl1pPr>
      <a:lvl2pPr marL="1514018" algn="l" defTabSz="3028036" rtl="0" eaLnBrk="1" latinLnBrk="0" hangingPunct="1">
        <a:defRPr sz="5961" kern="1200">
          <a:solidFill>
            <a:schemeClr val="tx1"/>
          </a:solidFill>
          <a:latin typeface="+mn-lt"/>
          <a:ea typeface="+mn-ea"/>
          <a:cs typeface="+mn-cs"/>
        </a:defRPr>
      </a:lvl2pPr>
      <a:lvl3pPr marL="3028036" algn="l" defTabSz="3028036" rtl="0" eaLnBrk="1" latinLnBrk="0" hangingPunct="1">
        <a:defRPr sz="5961" kern="1200">
          <a:solidFill>
            <a:schemeClr val="tx1"/>
          </a:solidFill>
          <a:latin typeface="+mn-lt"/>
          <a:ea typeface="+mn-ea"/>
          <a:cs typeface="+mn-cs"/>
        </a:defRPr>
      </a:lvl3pPr>
      <a:lvl4pPr marL="4542053" algn="l" defTabSz="3028036" rtl="0" eaLnBrk="1" latinLnBrk="0" hangingPunct="1">
        <a:defRPr sz="5961" kern="1200">
          <a:solidFill>
            <a:schemeClr val="tx1"/>
          </a:solidFill>
          <a:latin typeface="+mn-lt"/>
          <a:ea typeface="+mn-ea"/>
          <a:cs typeface="+mn-cs"/>
        </a:defRPr>
      </a:lvl4pPr>
      <a:lvl5pPr marL="6056071" algn="l" defTabSz="3028036" rtl="0" eaLnBrk="1" latinLnBrk="0" hangingPunct="1">
        <a:defRPr sz="5961" kern="1200">
          <a:solidFill>
            <a:schemeClr val="tx1"/>
          </a:solidFill>
          <a:latin typeface="+mn-lt"/>
          <a:ea typeface="+mn-ea"/>
          <a:cs typeface="+mn-cs"/>
        </a:defRPr>
      </a:lvl5pPr>
      <a:lvl6pPr marL="7570089" algn="l" defTabSz="3028036" rtl="0" eaLnBrk="1" latinLnBrk="0" hangingPunct="1">
        <a:defRPr sz="5961" kern="1200">
          <a:solidFill>
            <a:schemeClr val="tx1"/>
          </a:solidFill>
          <a:latin typeface="+mn-lt"/>
          <a:ea typeface="+mn-ea"/>
          <a:cs typeface="+mn-cs"/>
        </a:defRPr>
      </a:lvl6pPr>
      <a:lvl7pPr marL="9084107" algn="l" defTabSz="3028036" rtl="0" eaLnBrk="1" latinLnBrk="0" hangingPunct="1">
        <a:defRPr sz="5961" kern="1200">
          <a:solidFill>
            <a:schemeClr val="tx1"/>
          </a:solidFill>
          <a:latin typeface="+mn-lt"/>
          <a:ea typeface="+mn-ea"/>
          <a:cs typeface="+mn-cs"/>
        </a:defRPr>
      </a:lvl7pPr>
      <a:lvl8pPr marL="10598125" algn="l" defTabSz="3028036" rtl="0" eaLnBrk="1" latinLnBrk="0" hangingPunct="1">
        <a:defRPr sz="5961" kern="1200">
          <a:solidFill>
            <a:schemeClr val="tx1"/>
          </a:solidFill>
          <a:latin typeface="+mn-lt"/>
          <a:ea typeface="+mn-ea"/>
          <a:cs typeface="+mn-cs"/>
        </a:defRPr>
      </a:lvl8pPr>
      <a:lvl9pPr marL="12112142" algn="l" defTabSz="3028036" rtl="0" eaLnBrk="1" latinLnBrk="0" hangingPunct="1">
        <a:defRPr sz="5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90" name="AutoShape 105"/>
          <p:cNvSpPr>
            <a:spLocks noChangeArrowheads="1"/>
          </p:cNvSpPr>
          <p:nvPr/>
        </p:nvSpPr>
        <p:spPr bwMode="auto">
          <a:xfrm>
            <a:off x="15520988" y="5846659"/>
            <a:ext cx="13944600" cy="3756025"/>
          </a:xfrm>
          <a:prstGeom prst="roundRect">
            <a:avLst>
              <a:gd name="adj" fmla="val 4481"/>
            </a:avLst>
          </a:prstGeom>
          <a:solidFill>
            <a:schemeClr val="bg1"/>
          </a:solidFill>
          <a:ln w="76200">
            <a:solidFill>
              <a:schemeClr val="bg1"/>
            </a:solidFill>
            <a:round/>
            <a:headEnd/>
            <a:tailEnd/>
          </a:ln>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The body text / font size should be between 24 and 32 points in Calibri. Adjust the size of the text and sections based on the content you have to present. Keep body text left-aligned, do not justify text.</a:t>
            </a: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Use bold characters to stress your point, avoid underlines and all-caps.</a:t>
            </a: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When laying out the poster leave breathing space around the text. Don’t overcrowd your poster.</a:t>
            </a: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 </a:t>
            </a: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  </a:t>
            </a: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 </a:t>
            </a:r>
          </a:p>
          <a:p>
            <a:pPr eaLnBrk="1" hangingPunct="1">
              <a:lnSpc>
                <a:spcPts val="5000"/>
              </a:lnSpc>
              <a:spcBef>
                <a:spcPts val="1800"/>
              </a:spcBef>
              <a:defRPr/>
            </a:pPr>
            <a:r>
              <a:rPr lang="en-GB" sz="3600" dirty="0">
                <a:latin typeface="Calibri" panose="020F0502020204030204" pitchFamily="34" charset="0"/>
                <a:ea typeface="Ebrima" panose="02000000000000000000" pitchFamily="2" charset="0"/>
                <a:cs typeface="Ebrima" panose="02000000000000000000" pitchFamily="2" charset="0"/>
              </a:rPr>
              <a:t>For more tips on creating posters see</a:t>
            </a:r>
          </a:p>
          <a:p>
            <a:pPr marL="360000" indent="-360000" eaLnBrk="1" hangingPunct="1">
              <a:lnSpc>
                <a:spcPts val="5000"/>
              </a:lnSpc>
              <a:spcBef>
                <a:spcPts val="1200"/>
              </a:spcBef>
              <a:buFont typeface="Arial" charset="0"/>
              <a:buChar char="•"/>
              <a:defRPr/>
            </a:pPr>
            <a:r>
              <a:rPr lang="en-GB" sz="3600" dirty="0">
                <a:latin typeface="Calibri" panose="020F0502020204030204" pitchFamily="34" charset="0"/>
                <a:ea typeface="Ebrima" panose="02000000000000000000" pitchFamily="2" charset="0"/>
                <a:cs typeface="Ebrima" panose="02000000000000000000" pitchFamily="2" charset="0"/>
              </a:rPr>
              <a:t>http://colinpurrington.com/tips/poster-design </a:t>
            </a:r>
          </a:p>
          <a:p>
            <a:pPr marL="360000" indent="-360000" eaLnBrk="1" hangingPunct="1">
              <a:lnSpc>
                <a:spcPts val="5000"/>
              </a:lnSpc>
              <a:spcBef>
                <a:spcPts val="1200"/>
              </a:spcBef>
              <a:buFont typeface="Arial" charset="0"/>
              <a:buChar char="•"/>
              <a:defRPr/>
            </a:pPr>
            <a:r>
              <a:rPr lang="en-GB" sz="3600" dirty="0">
                <a:latin typeface="Calibri" panose="020F0502020204030204" pitchFamily="34" charset="0"/>
                <a:ea typeface="Ebrima" panose="02000000000000000000" pitchFamily="2" charset="0"/>
                <a:cs typeface="Ebrima" panose="02000000000000000000" pitchFamily="2" charset="0"/>
              </a:rPr>
              <a:t>http://www.thescientist.com/?articles.view/articleNo/31071/title/Poster-Perfect/Bullet </a:t>
            </a:r>
          </a:p>
          <a:p>
            <a:pPr eaLnBrk="1" hangingPunct="1">
              <a:lnSpc>
                <a:spcPts val="5000"/>
              </a:lnSpc>
              <a:spcBef>
                <a:spcPts val="1200"/>
              </a:spcBef>
              <a:defRPr/>
            </a:pPr>
            <a:endParaRPr lang="en-GB"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200"/>
              </a:spcBef>
              <a:defRPr/>
            </a:pPr>
            <a:r>
              <a:rPr lang="en-GB" sz="3600" dirty="0">
                <a:latin typeface="Calibri" panose="020F0502020204030204" pitchFamily="34" charset="0"/>
                <a:ea typeface="Ebrima" panose="02000000000000000000" pitchFamily="2" charset="0"/>
                <a:cs typeface="Ebrima" panose="02000000000000000000" pitchFamily="2" charset="0"/>
              </a:rPr>
              <a:t>After text is finalized, in View menu check Ruler, Gridlines and Guides to check that headers, figures and text are nicely aligned. If figures are more narrow than the columns, align them centrally.</a:t>
            </a:r>
          </a:p>
          <a:p>
            <a:pPr marL="360000" indent="-360000" eaLnBrk="1" hangingPunct="1">
              <a:lnSpc>
                <a:spcPts val="5000"/>
              </a:lnSpc>
              <a:spcBef>
                <a:spcPts val="1200"/>
              </a:spcBef>
              <a:buFont typeface="Arial" charset="0"/>
              <a:buChar char="•"/>
              <a:defRPr/>
            </a:pPr>
            <a:endParaRPr lang="en-GB"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p:txBody>
      </p:sp>
      <p:sp>
        <p:nvSpPr>
          <p:cNvPr id="14338" name="Text Box 81"/>
          <p:cNvSpPr txBox="1">
            <a:spLocks noChangeArrowheads="1"/>
          </p:cNvSpPr>
          <p:nvPr/>
        </p:nvSpPr>
        <p:spPr bwMode="auto">
          <a:xfrm>
            <a:off x="-1" y="41717118"/>
            <a:ext cx="30279975" cy="1125537"/>
          </a:xfrm>
          <a:prstGeom prst="rect">
            <a:avLst/>
          </a:prstGeom>
          <a:gradFill flip="none" rotWithShape="1">
            <a:gsLst>
              <a:gs pos="0">
                <a:srgbClr val="006684"/>
              </a:gs>
              <a:gs pos="100000">
                <a:schemeClr val="bg1"/>
              </a:gs>
            </a:gsLst>
            <a:lin ang="16200000" scaled="1"/>
            <a:tileRect/>
          </a:gradFill>
          <a:ln>
            <a:noFill/>
          </a:ln>
        </p:spPr>
        <p:txBody>
          <a:bodyPr anchor="ctr" anchorCtr="1"/>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400" dirty="0">
                <a:solidFill>
                  <a:schemeClr val="tx2"/>
                </a:solidFill>
                <a:latin typeface="Calibri" panose="020F0502020204030204" pitchFamily="34" charset="0"/>
                <a:ea typeface="Ebrima" panose="02000000000000000000" pitchFamily="2" charset="0"/>
                <a:cs typeface="Ebrima" panose="02000000000000000000" pitchFamily="2" charset="0"/>
              </a:rPr>
              <a:t>Acknowledgements in free form for administrative and financial help for the project, e.g. “The authors thank </a:t>
            </a:r>
            <a:r>
              <a:rPr lang="en-US" sz="2400" dirty="0">
                <a:solidFill>
                  <a:schemeClr val="tx2"/>
                </a:solidFill>
                <a:latin typeface="Calibri" panose="020F0502020204030204" pitchFamily="34" charset="0"/>
              </a:rPr>
              <a:t>Academy of Motion Pictures for giving them the Oskar award. Funding provided by NSF grant #314159265”. </a:t>
            </a:r>
            <a:r>
              <a:rPr lang="en-US" sz="2400" dirty="0">
                <a:solidFill>
                  <a:schemeClr val="tx2"/>
                </a:solidFill>
              </a:rPr>
              <a:t> </a:t>
            </a:r>
            <a:endParaRPr lang="en-US" altLang="en-US" sz="2400" dirty="0">
              <a:solidFill>
                <a:schemeClr val="tx2"/>
              </a:solidFill>
              <a:latin typeface="Calibri" panose="020F0502020204030204" pitchFamily="34" charset="0"/>
              <a:ea typeface="Ebrima" panose="02000000000000000000" pitchFamily="2" charset="0"/>
              <a:cs typeface="Ebrima" panose="02000000000000000000" pitchFamily="2" charset="0"/>
            </a:endParaRPr>
          </a:p>
        </p:txBody>
      </p:sp>
      <p:sp>
        <p:nvSpPr>
          <p:cNvPr id="14339" name="Rectangle 9"/>
          <p:cNvSpPr>
            <a:spLocks noChangeArrowheads="1"/>
          </p:cNvSpPr>
          <p:nvPr/>
        </p:nvSpPr>
        <p:spPr bwMode="auto">
          <a:xfrm>
            <a:off x="771525" y="41817925"/>
            <a:ext cx="218074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5400" b="1" dirty="0">
                <a:solidFill>
                  <a:schemeClr val="bg1"/>
                </a:solidFill>
                <a:latin typeface="Calibri" panose="020F0502020204030204" pitchFamily="34" charset="0"/>
                <a:ea typeface="Ebrima" panose="02000000000000000000" pitchFamily="2" charset="0"/>
                <a:cs typeface="Ebrima" panose="02000000000000000000" pitchFamily="2" charset="0"/>
              </a:rPr>
              <a:t> </a:t>
            </a:r>
          </a:p>
        </p:txBody>
      </p:sp>
      <p:sp>
        <p:nvSpPr>
          <p:cNvPr id="14340" name="Rectangle 5"/>
          <p:cNvSpPr>
            <a:spLocks noChangeArrowheads="1"/>
          </p:cNvSpPr>
          <p:nvPr/>
        </p:nvSpPr>
        <p:spPr bwMode="auto">
          <a:xfrm>
            <a:off x="22783800" y="41800463"/>
            <a:ext cx="6969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r" eaLnBrk="1" hangingPunct="1">
              <a:spcBef>
                <a:spcPct val="50000"/>
              </a:spcBef>
            </a:pPr>
            <a:endParaRPr lang="en-GB" altLang="en-US" sz="5400" b="1" dirty="0">
              <a:solidFill>
                <a:schemeClr val="bg1"/>
              </a:solidFill>
              <a:latin typeface="Calibri" panose="020F0502020204030204" pitchFamily="34" charset="0"/>
              <a:ea typeface="Ebrima" panose="02000000000000000000" pitchFamily="2" charset="0"/>
              <a:cs typeface="Ebrima" panose="02000000000000000000" pitchFamily="2" charset="0"/>
            </a:endParaRPr>
          </a:p>
        </p:txBody>
      </p:sp>
      <p:sp>
        <p:nvSpPr>
          <p:cNvPr id="14354" name="AutoShape 105"/>
          <p:cNvSpPr>
            <a:spLocks noChangeArrowheads="1"/>
          </p:cNvSpPr>
          <p:nvPr/>
        </p:nvSpPr>
        <p:spPr bwMode="auto">
          <a:xfrm>
            <a:off x="15520988" y="29335916"/>
            <a:ext cx="14020300" cy="8132621"/>
          </a:xfrm>
          <a:prstGeom prst="roundRect">
            <a:avLst>
              <a:gd name="adj" fmla="val 4481"/>
            </a:avLst>
          </a:prstGeom>
          <a:solidFill>
            <a:schemeClr val="bg1"/>
          </a:solidFill>
          <a:ln w="76200">
            <a:solidFill>
              <a:schemeClr val="bg1"/>
            </a:solidFill>
            <a:round/>
            <a:headEnd/>
            <a:tailEnd/>
          </a:ln>
        </p:spPr>
        <p:txBody>
          <a:bodyPr/>
          <a:lstStyle/>
          <a:p>
            <a:pPr eaLnBrk="1" hangingPunct="1">
              <a:lnSpc>
                <a:spcPts val="5000"/>
              </a:lnSpc>
              <a:spcBef>
                <a:spcPts val="1800"/>
              </a:spcBef>
              <a:defRPr/>
            </a:pPr>
            <a:r>
              <a:rPr lang="en-US" altLang="en-US" sz="3600" dirty="0">
                <a:latin typeface="Calibri" panose="020F0502020204030204" pitchFamily="34" charset="0"/>
                <a:ea typeface="Ebrima" panose="02000000000000000000" pitchFamily="2" charset="0"/>
                <a:cs typeface="Ebrima" panose="02000000000000000000" pitchFamily="2" charset="0"/>
              </a:rPr>
              <a:t>Conclusions, again, should be brief, and they should leave the reader with a clear message to take away.</a:t>
            </a:r>
            <a:endParaRPr 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defRPr/>
            </a:pPr>
            <a:r>
              <a:rPr lang="en-US" sz="3600" dirty="0">
                <a:latin typeface="Calibri" panose="020F0502020204030204" pitchFamily="34" charset="0"/>
                <a:ea typeface="Ebrima" panose="02000000000000000000" pitchFamily="2" charset="0"/>
                <a:cs typeface="Ebrima" panose="02000000000000000000" pitchFamily="2" charset="0"/>
              </a:rPr>
              <a:t>Save your poster as a PowerPoint as you go. Save the final version as print-quality PDF.  Preview: To see your in poster in actual size, go to view-zoom-100%. It’s important to walk through your poster viewing it at 100% to be sure it’s going to look OK. Then proofread a black-and-white printed copy before the final print. </a:t>
            </a:r>
            <a:r>
              <a:rPr lang="en-US" altLang="en-US" sz="3600" dirty="0">
                <a:latin typeface="Calibri" panose="020F0502020204030204" pitchFamily="34" charset="0"/>
                <a:ea typeface="Ebrima" panose="02000000000000000000" pitchFamily="2" charset="0"/>
                <a:cs typeface="Ebrima" panose="02000000000000000000" pitchFamily="2" charset="0"/>
              </a:rPr>
              <a:t>Spell check and get someone else to proof-read.</a:t>
            </a:r>
            <a:endParaRPr 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defRPr/>
            </a:pPr>
            <a:r>
              <a:rPr lang="en-US" sz="3600" dirty="0">
                <a:latin typeface="Calibri" panose="020F0502020204030204" pitchFamily="34" charset="0"/>
                <a:ea typeface="Ebrima" panose="02000000000000000000" pitchFamily="2" charset="0"/>
                <a:cs typeface="Ebrima" panose="02000000000000000000" pitchFamily="2" charset="0"/>
              </a:rPr>
              <a:t>Note: Do not leave your poster until the last minute. This is the first time CS department is doing poster presentation and there may be delays in the process. Allow at </a:t>
            </a:r>
            <a:r>
              <a:rPr lang="en-US" sz="3600">
                <a:latin typeface="Calibri" panose="020F0502020204030204" pitchFamily="34" charset="0"/>
                <a:ea typeface="Ebrima" panose="02000000000000000000" pitchFamily="2" charset="0"/>
                <a:cs typeface="Ebrima" panose="02000000000000000000" pitchFamily="2" charset="0"/>
              </a:rPr>
              <a:t>least 3 </a:t>
            </a:r>
            <a:r>
              <a:rPr lang="en-US" sz="3600" dirty="0">
                <a:latin typeface="Calibri" panose="020F0502020204030204" pitchFamily="34" charset="0"/>
                <a:ea typeface="Ebrima" panose="02000000000000000000" pitchFamily="2" charset="0"/>
                <a:cs typeface="Ebrima" panose="02000000000000000000" pitchFamily="2" charset="0"/>
              </a:rPr>
              <a:t>working days before you need to use it. </a:t>
            </a:r>
          </a:p>
          <a:p>
            <a:pPr eaLnBrk="1" hangingPunct="1">
              <a:lnSpc>
                <a:spcPts val="5000"/>
              </a:lnSpc>
              <a:spcBef>
                <a:spcPts val="1800"/>
              </a:spcBef>
              <a:defRPr/>
            </a:pPr>
            <a:endParaRPr lang="en-US" sz="3600" dirty="0">
              <a:latin typeface="Calibri" panose="020F0502020204030204" pitchFamily="34" charset="0"/>
              <a:ea typeface="Ebrima" panose="02000000000000000000" pitchFamily="2" charset="0"/>
              <a:cs typeface="Ebrima" panose="02000000000000000000" pitchFamily="2" charset="0"/>
            </a:endParaRPr>
          </a:p>
        </p:txBody>
      </p:sp>
      <p:sp>
        <p:nvSpPr>
          <p:cNvPr id="14342" name="TextBox 6"/>
          <p:cNvSpPr txBox="1">
            <a:spLocks noChangeArrowheads="1"/>
          </p:cNvSpPr>
          <p:nvPr/>
        </p:nvSpPr>
        <p:spPr bwMode="auto">
          <a:xfrm>
            <a:off x="15520988" y="38284964"/>
            <a:ext cx="13944600" cy="2257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spcAft>
                <a:spcPts val="600"/>
              </a:spcAft>
            </a:pPr>
            <a:r>
              <a:rPr lang="en-GB" altLang="en-US" sz="4400" b="1" dirty="0">
                <a:latin typeface="+mj-lt"/>
                <a:ea typeface="Ebrima" panose="02000000000000000000" pitchFamily="2" charset="0"/>
                <a:cs typeface="Ebrima" panose="02000000000000000000" pitchFamily="2" charset="0"/>
              </a:rPr>
              <a:t>References</a:t>
            </a:r>
          </a:p>
          <a:p>
            <a:pPr>
              <a:lnSpc>
                <a:spcPts val="2200"/>
              </a:lnSpc>
            </a:pPr>
            <a:r>
              <a:rPr lang="en-GB" altLang="en-US" sz="2400" dirty="0">
                <a:latin typeface="Calibri" panose="020F0502020204030204" pitchFamily="34" charset="0"/>
                <a:ea typeface="Ebrima" panose="02000000000000000000" pitchFamily="2" charset="0"/>
                <a:cs typeface="Ebrima" panose="02000000000000000000" pitchFamily="2" charset="0"/>
              </a:rPr>
              <a:t>Optional. List 4-5 main sources of algorithms and data that were used in the project.</a:t>
            </a:r>
          </a:p>
          <a:p>
            <a:pPr>
              <a:lnSpc>
                <a:spcPts val="2200"/>
              </a:lnSpc>
            </a:pPr>
            <a:endParaRPr lang="en-GB" altLang="en-US" sz="2400" dirty="0">
              <a:latin typeface="Calibri" panose="020F0502020204030204" pitchFamily="34" charset="0"/>
              <a:ea typeface="Ebrima" panose="02000000000000000000" pitchFamily="2" charset="0"/>
              <a:cs typeface="Ebrima" panose="02000000000000000000" pitchFamily="2" charset="0"/>
            </a:endParaRPr>
          </a:p>
          <a:p>
            <a:pPr>
              <a:lnSpc>
                <a:spcPts val="2200"/>
              </a:lnSpc>
            </a:pPr>
            <a:r>
              <a:rPr lang="en-GB" altLang="en-US" sz="2400" dirty="0">
                <a:latin typeface="Calibri" panose="020F0502020204030204" pitchFamily="34" charset="0"/>
                <a:ea typeface="Ebrima" panose="02000000000000000000" pitchFamily="2" charset="0"/>
                <a:cs typeface="Ebrima" panose="02000000000000000000" pitchFamily="2" charset="0"/>
              </a:rPr>
              <a:t>Poster printing info. Students should ignore this. Ms. Judy Weaver oversees poster printing in </a:t>
            </a:r>
            <a:r>
              <a:rPr lang="en-GB" altLang="en-US" sz="2400" dirty="0" err="1">
                <a:latin typeface="Calibri" panose="020F0502020204030204" pitchFamily="34" charset="0"/>
                <a:ea typeface="Ebrima" panose="02000000000000000000" pitchFamily="2" charset="0"/>
                <a:cs typeface="Ebrima" panose="02000000000000000000" pitchFamily="2" charset="0"/>
              </a:rPr>
              <a:t>Dept</a:t>
            </a:r>
            <a:r>
              <a:rPr lang="en-GB" altLang="en-US" sz="2400" dirty="0">
                <a:latin typeface="Calibri" panose="020F0502020204030204" pitchFamily="34" charset="0"/>
                <a:ea typeface="Ebrima" panose="02000000000000000000" pitchFamily="2" charset="0"/>
                <a:cs typeface="Ebrima" panose="02000000000000000000" pitchFamily="2" charset="0"/>
              </a:rPr>
              <a:t> of Cell and Molecular Biology. Account number to use for IT is </a:t>
            </a:r>
            <a:r>
              <a:rPr lang="en-US" altLang="en-US" sz="2400" dirty="0">
                <a:latin typeface="Calibri" panose="020F0502020204030204" pitchFamily="34" charset="0"/>
                <a:ea typeface="Ebrima" panose="02000000000000000000" pitchFamily="2" charset="0"/>
                <a:cs typeface="Ebrima" panose="02000000000000000000" pitchFamily="2" charset="0"/>
              </a:rPr>
              <a:t>8815 and plain 36-inch paper should be requested. Her office is in 4064 Stern and  number is 862-3160.</a:t>
            </a:r>
            <a:r>
              <a:rPr lang="en-GB" altLang="en-US" sz="2400" dirty="0">
                <a:latin typeface="Calibri" panose="020F0502020204030204" pitchFamily="34" charset="0"/>
                <a:ea typeface="Ebrima" panose="02000000000000000000" pitchFamily="2" charset="0"/>
                <a:cs typeface="Ebrima" panose="02000000000000000000" pitchFamily="2" charset="0"/>
              </a:rPr>
              <a:t> </a:t>
            </a:r>
            <a:endParaRPr lang="en-GB" altLang="en-US" sz="1800" dirty="0">
              <a:latin typeface="Calibri" panose="020F0502020204030204" pitchFamily="34" charset="0"/>
              <a:ea typeface="Ebrima" panose="02000000000000000000" pitchFamily="2" charset="0"/>
              <a:cs typeface="Ebrima" panose="02000000000000000000" pitchFamily="2" charset="0"/>
            </a:endParaRPr>
          </a:p>
        </p:txBody>
      </p:sp>
      <p:sp>
        <p:nvSpPr>
          <p:cNvPr id="14343" name="AutoShape 90"/>
          <p:cNvSpPr>
            <a:spLocks noChangeArrowheads="1"/>
          </p:cNvSpPr>
          <p:nvPr/>
        </p:nvSpPr>
        <p:spPr bwMode="auto">
          <a:xfrm>
            <a:off x="793750" y="12472987"/>
            <a:ext cx="13965238" cy="4972407"/>
          </a:xfrm>
          <a:prstGeom prst="roundRect">
            <a:avLst>
              <a:gd name="adj" fmla="val 8338"/>
            </a:avLst>
          </a:prstGeom>
          <a:solidFill>
            <a:schemeClr val="bg1"/>
          </a:solidFill>
          <a:ln w="76200">
            <a:solidFill>
              <a:schemeClr val="bg1"/>
            </a:solidFill>
            <a:round/>
            <a:headEnd/>
            <a:tailEnd/>
          </a:ln>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It is not necessary to write in complete sentences; sentence fragments may be easier to comprehend. Bulleted lists are effective. An alternative is to break the text into chunks—small units that are not necessarily paragraphs in the usual sense. For presenting results, graphs and figures  are   preferred over tables for data presentation.  Legends should be minimal. A brief description of the implications of a graphic, placed just above or below it, is helpful. </a:t>
            </a:r>
            <a:endParaRPr lang="en-GB"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This broad outline includes an introductory information,  statement of the problem, a description of the method of attack, a presentation of results, and then a summary of the work. But within that format, there is much scope for ingenuity. A question-and-answer format, for example, may be appropriate for part of the poster.  Adjust the sections based on the content you have to present. </a:t>
            </a:r>
            <a:endParaRPr lang="en-GB" altLang="en-US" sz="3600" dirty="0">
              <a:latin typeface="Calibri" panose="020F0502020204030204" pitchFamily="34" charset="0"/>
              <a:ea typeface="Ebrima" panose="02000000000000000000" pitchFamily="2" charset="0"/>
              <a:cs typeface="Ebrima" panose="02000000000000000000" pitchFamily="2" charset="0"/>
            </a:endParaRPr>
          </a:p>
        </p:txBody>
      </p:sp>
      <p:sp>
        <p:nvSpPr>
          <p:cNvPr id="14344" name="Rectangle 20"/>
          <p:cNvSpPr>
            <a:spLocks noChangeArrowheads="1"/>
          </p:cNvSpPr>
          <p:nvPr/>
        </p:nvSpPr>
        <p:spPr bwMode="auto">
          <a:xfrm>
            <a:off x="684213" y="28203525"/>
            <a:ext cx="10136187" cy="52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2400" b="1" dirty="0">
                <a:latin typeface="Calibri" panose="020F0502020204030204" pitchFamily="34" charset="0"/>
                <a:ea typeface="Ebrima" panose="02000000000000000000" pitchFamily="2" charset="0"/>
                <a:cs typeface="Ebrima" panose="02000000000000000000" pitchFamily="2" charset="0"/>
              </a:rPr>
              <a:t>Fig. 1  </a:t>
            </a:r>
            <a:r>
              <a:rPr lang="en-GB" altLang="en-US" sz="2400" dirty="0">
                <a:latin typeface="Calibri" panose="020F0502020204030204" pitchFamily="34" charset="0"/>
                <a:ea typeface="Ebrima" panose="02000000000000000000" pitchFamily="2" charset="0"/>
                <a:cs typeface="Ebrima" panose="02000000000000000000" pitchFamily="2" charset="0"/>
              </a:rPr>
              <a:t>Caption here. White Rectangle. Anonymous.  Oil, canvas. </a:t>
            </a:r>
          </a:p>
        </p:txBody>
      </p:sp>
      <p:sp>
        <p:nvSpPr>
          <p:cNvPr id="14346" name="Rectangle 4"/>
          <p:cNvSpPr>
            <a:spLocks noChangeArrowheads="1"/>
          </p:cNvSpPr>
          <p:nvPr/>
        </p:nvSpPr>
        <p:spPr bwMode="auto">
          <a:xfrm>
            <a:off x="738189" y="31064200"/>
            <a:ext cx="14020799" cy="568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Images such as photographs, graphs, diagrams, logos, </a:t>
            </a:r>
            <a:r>
              <a:rPr lang="en-US" altLang="en-US" sz="3600" dirty="0" err="1">
                <a:latin typeface="Calibri" panose="020F0502020204030204" pitchFamily="34" charset="0"/>
                <a:ea typeface="Ebrima" panose="02000000000000000000" pitchFamily="2" charset="0"/>
                <a:cs typeface="Ebrima" panose="02000000000000000000" pitchFamily="2" charset="0"/>
              </a:rPr>
              <a:t>etc</a:t>
            </a:r>
            <a:r>
              <a:rPr lang="en-US" altLang="en-US" sz="3600" dirty="0">
                <a:latin typeface="Calibri" panose="020F0502020204030204" pitchFamily="34" charset="0"/>
                <a:ea typeface="Ebrima" panose="02000000000000000000" pitchFamily="2" charset="0"/>
                <a:cs typeface="Ebrima" panose="02000000000000000000" pitchFamily="2" charset="0"/>
              </a:rPr>
              <a:t>, can be added to the poster. The best type of image files to insert are JPEG or TIFF, JPEG is the preferred format.</a:t>
            </a: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Be aware of the image size you are importing. The average color photo (13 x 18cm at 180dpi) would be about 3Mb (1Mb for B/W greyscale) to look good printed. Avoid using  images optimized for the web. </a:t>
            </a:r>
          </a:p>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Watch out for scientific symbols used in imported charts, which PowerPoint will not recognize.</a:t>
            </a:r>
          </a:p>
        </p:txBody>
      </p:sp>
      <p:grpSp>
        <p:nvGrpSpPr>
          <p:cNvPr id="14378" name="Group 2"/>
          <p:cNvGrpSpPr>
            <a:grpSpLocks/>
          </p:cNvGrpSpPr>
          <p:nvPr/>
        </p:nvGrpSpPr>
        <p:grpSpPr bwMode="auto">
          <a:xfrm>
            <a:off x="750094" y="29759275"/>
            <a:ext cx="14008894" cy="1126022"/>
            <a:chOff x="750094" y="29758748"/>
            <a:chExt cx="14085094" cy="1126022"/>
          </a:xfrm>
        </p:grpSpPr>
        <p:sp>
          <p:nvSpPr>
            <p:cNvPr id="14401" name="Rectangle 245"/>
            <p:cNvSpPr>
              <a:spLocks noChangeArrowheads="1"/>
            </p:cNvSpPr>
            <p:nvPr/>
          </p:nvSpPr>
          <p:spPr bwMode="auto">
            <a:xfrm>
              <a:off x="750094" y="29776774"/>
              <a:ext cx="1260495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Methods/approach</a:t>
              </a:r>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402" name="Straight Connector 6"/>
            <p:cNvCxnSpPr>
              <a:cxnSpLocks noChangeShapeType="1"/>
            </p:cNvCxnSpPr>
            <p:nvPr/>
          </p:nvCxnSpPr>
          <p:spPr bwMode="auto">
            <a:xfrm>
              <a:off x="750094" y="29758748"/>
              <a:ext cx="14085094" cy="0"/>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grpSp>
        <p:nvGrpSpPr>
          <p:cNvPr id="14379" name="Group 7"/>
          <p:cNvGrpSpPr>
            <a:grpSpLocks/>
          </p:cNvGrpSpPr>
          <p:nvPr/>
        </p:nvGrpSpPr>
        <p:grpSpPr bwMode="auto">
          <a:xfrm>
            <a:off x="15520988" y="27908458"/>
            <a:ext cx="13944600" cy="1107996"/>
            <a:chOff x="15142746" y="29260800"/>
            <a:chExt cx="14025397" cy="1107996"/>
          </a:xfrm>
        </p:grpSpPr>
        <p:sp>
          <p:nvSpPr>
            <p:cNvPr id="14399" name="Rectangle 266"/>
            <p:cNvSpPr>
              <a:spLocks noChangeArrowheads="1"/>
            </p:cNvSpPr>
            <p:nvPr/>
          </p:nvSpPr>
          <p:spPr bwMode="auto">
            <a:xfrm>
              <a:off x="15142746" y="29260800"/>
              <a:ext cx="1387475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Conclusions/Discussion/Future work  </a:t>
              </a:r>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400" name="Straight Connector 6"/>
            <p:cNvCxnSpPr>
              <a:cxnSpLocks noChangeShapeType="1"/>
            </p:cNvCxnSpPr>
            <p:nvPr/>
          </p:nvCxnSpPr>
          <p:spPr bwMode="auto">
            <a:xfrm>
              <a:off x="15147844" y="29386213"/>
              <a:ext cx="14020299" cy="29954"/>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grpSp>
        <p:nvGrpSpPr>
          <p:cNvPr id="14380" name="Group 3"/>
          <p:cNvGrpSpPr>
            <a:grpSpLocks/>
          </p:cNvGrpSpPr>
          <p:nvPr/>
        </p:nvGrpSpPr>
        <p:grpSpPr bwMode="auto">
          <a:xfrm>
            <a:off x="738188" y="11368088"/>
            <a:ext cx="14020800" cy="1107996"/>
            <a:chOff x="738188" y="11367560"/>
            <a:chExt cx="14097000" cy="1107996"/>
          </a:xfrm>
        </p:grpSpPr>
        <p:sp>
          <p:nvSpPr>
            <p:cNvPr id="14397" name="Rectangle 249"/>
            <p:cNvSpPr>
              <a:spLocks noChangeArrowheads="1"/>
            </p:cNvSpPr>
            <p:nvPr/>
          </p:nvSpPr>
          <p:spPr bwMode="auto">
            <a:xfrm>
              <a:off x="758490" y="11367560"/>
              <a:ext cx="1132121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Problem statement</a:t>
              </a:r>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398" name="Straight Connector 6"/>
            <p:cNvCxnSpPr>
              <a:cxnSpLocks noChangeShapeType="1"/>
            </p:cNvCxnSpPr>
            <p:nvPr/>
          </p:nvCxnSpPr>
          <p:spPr bwMode="auto">
            <a:xfrm>
              <a:off x="738188" y="11367560"/>
              <a:ext cx="14097000" cy="0"/>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sp>
        <p:nvSpPr>
          <p:cNvPr id="14381" name="Rectangle 8"/>
          <p:cNvSpPr>
            <a:spLocks noChangeArrowheads="1"/>
          </p:cNvSpPr>
          <p:nvPr/>
        </p:nvSpPr>
        <p:spPr bwMode="auto">
          <a:xfrm>
            <a:off x="738188" y="21227143"/>
            <a:ext cx="14020800" cy="6836682"/>
          </a:xfrm>
          <a:prstGeom prst="rect">
            <a:avLst/>
          </a:prstGeom>
          <a:noFill/>
          <a:ln w="12700" cap="sq">
            <a:solidFill>
              <a:srgbClr val="006684"/>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ctr"/>
            <a:endParaRPr lang="en-US" altLang="en-US" sz="6600" b="1">
              <a:solidFill>
                <a:schemeClr val="bg1"/>
              </a:solidFill>
              <a:latin typeface="Calibri" panose="020F0502020204030204" pitchFamily="34" charset="0"/>
              <a:ea typeface="Ebrima" panose="02000000000000000000" pitchFamily="2" charset="0"/>
              <a:cs typeface="Ebrima" panose="02000000000000000000" pitchFamily="2" charset="0"/>
            </a:endParaRPr>
          </a:p>
        </p:txBody>
      </p:sp>
      <p:sp>
        <p:nvSpPr>
          <p:cNvPr id="14383" name="TextBox 3"/>
          <p:cNvSpPr txBox="1">
            <a:spLocks noChangeArrowheads="1"/>
          </p:cNvSpPr>
          <p:nvPr/>
        </p:nvSpPr>
        <p:spPr bwMode="auto">
          <a:xfrm>
            <a:off x="-36563300" y="13154025"/>
            <a:ext cx="185737"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a:latin typeface="Calibri" panose="020F0502020204030204" pitchFamily="34" charset="0"/>
              <a:ea typeface="Ebrima" panose="02000000000000000000" pitchFamily="2" charset="0"/>
              <a:cs typeface="Ebrima" panose="02000000000000000000" pitchFamily="2" charset="0"/>
            </a:endParaRPr>
          </a:p>
        </p:txBody>
      </p:sp>
      <p:sp>
        <p:nvSpPr>
          <p:cNvPr id="14384" name="Rectangle 6"/>
          <p:cNvSpPr>
            <a:spLocks noChangeArrowheads="1"/>
          </p:cNvSpPr>
          <p:nvPr/>
        </p:nvSpPr>
        <p:spPr bwMode="auto">
          <a:xfrm>
            <a:off x="0" y="0"/>
            <a:ext cx="30279975" cy="4098925"/>
          </a:xfrm>
          <a:prstGeom prst="rect">
            <a:avLst/>
          </a:prstGeom>
          <a:noFill/>
          <a:ln>
            <a:noFill/>
          </a:ln>
          <a:effectLst/>
          <a:scene3d>
            <a:camera prst="orthographicFront">
              <a:rot lat="0" lon="0" rev="0"/>
            </a:camera>
            <a:lightRig rig="contrasting" dir="t">
              <a:rot lat="0" lon="0" rev="7800000"/>
            </a:lightRig>
          </a:scene3d>
          <a:sp3d>
            <a:bevelT w="139700" h="139700"/>
          </a:sp3d>
        </p:spPr>
        <p:txBody>
          <a:bodyPr anchor="ct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ctr"/>
            <a:endParaRPr lang="en-US" altLang="en-US" sz="6600" b="1">
              <a:solidFill>
                <a:schemeClr val="bg1"/>
              </a:solidFill>
              <a:latin typeface="Calibri" panose="020F0502020204030204" pitchFamily="34" charset="0"/>
              <a:ea typeface="Ebrima" panose="02000000000000000000" pitchFamily="2" charset="0"/>
              <a:cs typeface="Ebrima" panose="02000000000000000000" pitchFamily="2" charset="0"/>
            </a:endParaRPr>
          </a:p>
        </p:txBody>
      </p:sp>
      <p:sp>
        <p:nvSpPr>
          <p:cNvPr id="14385" name="TextBox 26"/>
          <p:cNvSpPr txBox="1">
            <a:spLocks noChangeArrowheads="1"/>
          </p:cNvSpPr>
          <p:nvPr/>
        </p:nvSpPr>
        <p:spPr bwMode="auto">
          <a:xfrm>
            <a:off x="8059802" y="215801"/>
            <a:ext cx="22490113"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7800"/>
              </a:lnSpc>
            </a:pPr>
            <a:r>
              <a:rPr lang="en-US" altLang="en-US" sz="6600" b="1" dirty="0">
                <a:latin typeface="Calibri" panose="020F0502020204030204" pitchFamily="34" charset="0"/>
                <a:ea typeface="Ebrima" panose="02000000000000000000" pitchFamily="2" charset="0"/>
                <a:cs typeface="Ebrima" panose="02000000000000000000" pitchFamily="2" charset="0"/>
              </a:rPr>
              <a:t>Deep Music Generation</a:t>
            </a:r>
          </a:p>
        </p:txBody>
      </p:sp>
      <p:sp>
        <p:nvSpPr>
          <p:cNvPr id="14386" name="Rectangle 6"/>
          <p:cNvSpPr>
            <a:spLocks noChangeArrowheads="1"/>
          </p:cNvSpPr>
          <p:nvPr/>
        </p:nvSpPr>
        <p:spPr bwMode="auto">
          <a:xfrm>
            <a:off x="8059802" y="2689427"/>
            <a:ext cx="19769137" cy="142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4000" b="1" dirty="0" err="1">
                <a:latin typeface="Calibri" panose="020F0502020204030204" pitchFamily="34" charset="0"/>
                <a:ea typeface="Ebrima" panose="02000000000000000000" pitchFamily="2" charset="0"/>
                <a:cs typeface="Ebrima" panose="02000000000000000000" pitchFamily="2" charset="0"/>
              </a:rPr>
              <a:t>Chanho</a:t>
            </a:r>
            <a:r>
              <a:rPr lang="en-GB" altLang="en-US" sz="4000" b="1" dirty="0">
                <a:latin typeface="Calibri" panose="020F0502020204030204" pitchFamily="34" charset="0"/>
                <a:ea typeface="Ebrima" panose="02000000000000000000" pitchFamily="2" charset="0"/>
                <a:cs typeface="Ebrima" panose="02000000000000000000" pitchFamily="2" charset="0"/>
              </a:rPr>
              <a:t> Lim – Mathematics and Computer Science</a:t>
            </a:r>
          </a:p>
          <a:p>
            <a:pPr eaLnBrk="1" hangingPunct="1">
              <a:lnSpc>
                <a:spcPts val="3400"/>
              </a:lnSpc>
            </a:pPr>
            <a:r>
              <a:rPr lang="en-GB" altLang="en-US" sz="4000" b="1" dirty="0">
                <a:latin typeface="Calibri" panose="020F0502020204030204" pitchFamily="34" charset="0"/>
                <a:ea typeface="Ebrima" panose="02000000000000000000" pitchFamily="2" charset="0"/>
                <a:cs typeface="Ebrima" panose="02000000000000000000" pitchFamily="2" charset="0"/>
              </a:rPr>
              <a:t>Roland Nguyen – Mathematics and Computer Science</a:t>
            </a:r>
          </a:p>
          <a:p>
            <a:pPr eaLnBrk="1" hangingPunct="1">
              <a:lnSpc>
                <a:spcPts val="3400"/>
              </a:lnSpc>
            </a:pPr>
            <a:r>
              <a:rPr lang="en-GB" altLang="en-US" sz="4000" b="1" dirty="0" err="1">
                <a:latin typeface="Calibri" panose="020F0502020204030204" pitchFamily="34" charset="0"/>
                <a:ea typeface="Ebrima" panose="02000000000000000000" pitchFamily="2" charset="0"/>
                <a:cs typeface="Ebrima" panose="02000000000000000000" pitchFamily="2" charset="0"/>
              </a:rPr>
              <a:t>Dr.</a:t>
            </a:r>
            <a:r>
              <a:rPr lang="en-GB" altLang="en-US" sz="4000" b="1" dirty="0">
                <a:latin typeface="Calibri" panose="020F0502020204030204" pitchFamily="34" charset="0"/>
                <a:ea typeface="Ebrima" panose="02000000000000000000" pitchFamily="2" charset="0"/>
                <a:cs typeface="Ebrima" panose="02000000000000000000" pitchFamily="2" charset="0"/>
              </a:rPr>
              <a:t> </a:t>
            </a:r>
            <a:r>
              <a:rPr lang="en-GB" altLang="en-US" sz="4000" b="1" dirty="0" err="1">
                <a:latin typeface="Calibri" panose="020F0502020204030204" pitchFamily="34" charset="0"/>
                <a:ea typeface="Ebrima" panose="02000000000000000000" pitchFamily="2" charset="0"/>
                <a:cs typeface="Ebrima" panose="02000000000000000000" pitchFamily="2" charset="0"/>
              </a:rPr>
              <a:t>Jihun</a:t>
            </a:r>
            <a:r>
              <a:rPr lang="en-GB" altLang="en-US" sz="4000" b="1" dirty="0">
                <a:latin typeface="Calibri" panose="020F0502020204030204" pitchFamily="34" charset="0"/>
                <a:ea typeface="Ebrima" panose="02000000000000000000" pitchFamily="2" charset="0"/>
                <a:cs typeface="Ebrima" panose="02000000000000000000" pitchFamily="2" charset="0"/>
              </a:rPr>
              <a:t> Hamm – Department of Computer Science</a:t>
            </a:r>
          </a:p>
        </p:txBody>
      </p:sp>
      <p:sp>
        <p:nvSpPr>
          <p:cNvPr id="14389" name="AutoShape 90"/>
          <p:cNvSpPr>
            <a:spLocks noChangeArrowheads="1"/>
          </p:cNvSpPr>
          <p:nvPr/>
        </p:nvSpPr>
        <p:spPr bwMode="auto">
          <a:xfrm>
            <a:off x="750095" y="5812402"/>
            <a:ext cx="14008894" cy="5379473"/>
          </a:xfrm>
          <a:prstGeom prst="roundRect">
            <a:avLst>
              <a:gd name="adj" fmla="val 8338"/>
            </a:avLst>
          </a:prstGeom>
          <a:solidFill>
            <a:schemeClr val="bg1"/>
          </a:solidFill>
          <a:ln w="76200">
            <a:solidFill>
              <a:schemeClr val="bg1"/>
            </a:solidFill>
            <a:round/>
            <a:headEnd/>
            <a:tailEnd/>
          </a:ln>
        </p:spPr>
        <p:txBody>
          <a:bodyPr/>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US" altLang="en-US" sz="3600" dirty="0">
                <a:latin typeface="Calibri" panose="020F0502020204030204" pitchFamily="34" charset="0"/>
                <a:ea typeface="Ebrima" panose="02000000000000000000" pitchFamily="2" charset="0"/>
                <a:cs typeface="Ebrima" panose="02000000000000000000" pitchFamily="2" charset="0"/>
              </a:rPr>
              <a:t>Overview/abstract of your project for general audience. Provide background information and motivation of work. In preparing a poster, simplicity is the key. A typical reader may spend only a few minutes looking at the poster, so there should be a minimum of clutter and a maximum of pithy, informative statements and attractive, enlightening graphics. A poster should tell a story. </a:t>
            </a: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p:txBody>
      </p:sp>
      <p:grpSp>
        <p:nvGrpSpPr>
          <p:cNvPr id="14391" name="Group 4"/>
          <p:cNvGrpSpPr>
            <a:grpSpLocks/>
          </p:cNvGrpSpPr>
          <p:nvPr/>
        </p:nvGrpSpPr>
        <p:grpSpPr bwMode="auto">
          <a:xfrm>
            <a:off x="738188" y="4564627"/>
            <a:ext cx="28727400" cy="1108075"/>
            <a:chOff x="738188" y="4310627"/>
            <a:chExt cx="28727400" cy="1108075"/>
          </a:xfrm>
        </p:grpSpPr>
        <p:sp>
          <p:nvSpPr>
            <p:cNvPr id="14395" name="Rectangle 241"/>
            <p:cNvSpPr>
              <a:spLocks noChangeArrowheads="1"/>
            </p:cNvSpPr>
            <p:nvPr/>
          </p:nvSpPr>
          <p:spPr bwMode="auto">
            <a:xfrm>
              <a:off x="750094" y="4310627"/>
              <a:ext cx="14236700" cy="1108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Introduction</a:t>
              </a:r>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396" name="Straight Connector 6"/>
            <p:cNvCxnSpPr>
              <a:cxnSpLocks noChangeShapeType="1"/>
            </p:cNvCxnSpPr>
            <p:nvPr/>
          </p:nvCxnSpPr>
          <p:spPr bwMode="auto">
            <a:xfrm>
              <a:off x="738188" y="4310627"/>
              <a:ext cx="28727400" cy="0"/>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sp>
        <p:nvSpPr>
          <p:cNvPr id="14393" name="Rectangle 249"/>
          <p:cNvSpPr>
            <a:spLocks noChangeArrowheads="1"/>
          </p:cNvSpPr>
          <p:nvPr/>
        </p:nvSpPr>
        <p:spPr bwMode="auto">
          <a:xfrm>
            <a:off x="15520988" y="4511366"/>
            <a:ext cx="66315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Results</a:t>
            </a:r>
            <a:endParaRPr lang="en-US" altLang="en-US" sz="6600" dirty="0">
              <a:solidFill>
                <a:srgbClr val="006684"/>
              </a:solidFill>
              <a:latin typeface="+mj-lt"/>
              <a:ea typeface="Ebrima" panose="02000000000000000000" pitchFamily="2" charset="0"/>
              <a:cs typeface="Ebrima" panose="02000000000000000000" pitchFamily="2"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925" y="435174"/>
            <a:ext cx="7063952" cy="2492260"/>
          </a:xfrm>
          <a:prstGeom prst="rect">
            <a:avLst/>
          </a:prstGeom>
          <a:noFill/>
          <a:ln>
            <a:noFill/>
          </a:ln>
        </p:spPr>
      </p:pic>
      <p:graphicFrame>
        <p:nvGraphicFramePr>
          <p:cNvPr id="6" name="Chart 5"/>
          <p:cNvGraphicFramePr/>
          <p:nvPr>
            <p:extLst>
              <p:ext uri="{D42A27DB-BD31-4B8C-83A1-F6EECF244321}">
                <p14:modId xmlns:p14="http://schemas.microsoft.com/office/powerpoint/2010/main" val="851522455"/>
              </p:ext>
            </p:extLst>
          </p:nvPr>
        </p:nvGraphicFramePr>
        <p:xfrm>
          <a:off x="15520988" y="10364393"/>
          <a:ext cx="13944600" cy="6884208"/>
        </p:xfrm>
        <a:graphic>
          <a:graphicData uri="http://schemas.openxmlformats.org/drawingml/2006/chart">
            <c:chart xmlns:c="http://schemas.openxmlformats.org/drawingml/2006/chart" xmlns:r="http://schemas.openxmlformats.org/officeDocument/2006/relationships" r:id="rId4"/>
          </a:graphicData>
        </a:graphic>
      </p:graphicFrame>
      <p:sp>
        <p:nvSpPr>
          <p:cNvPr id="38" name="Rectangle 20"/>
          <p:cNvSpPr>
            <a:spLocks noChangeArrowheads="1"/>
          </p:cNvSpPr>
          <p:nvPr/>
        </p:nvSpPr>
        <p:spPr bwMode="auto">
          <a:xfrm>
            <a:off x="15520988" y="17536678"/>
            <a:ext cx="10060488" cy="52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2400" b="1" dirty="0">
                <a:latin typeface="Calibri" panose="020F0502020204030204" pitchFamily="34" charset="0"/>
                <a:ea typeface="Ebrima" panose="02000000000000000000" pitchFamily="2" charset="0"/>
                <a:cs typeface="Ebrima" panose="02000000000000000000" pitchFamily="2" charset="0"/>
              </a:rPr>
              <a:t>Fig. 2  </a:t>
            </a:r>
            <a:r>
              <a:rPr lang="en-GB" altLang="en-US" sz="2400" dirty="0">
                <a:latin typeface="Calibri" panose="020F0502020204030204" pitchFamily="34" charset="0"/>
                <a:ea typeface="Ebrima" panose="02000000000000000000" pitchFamily="2" charset="0"/>
                <a:cs typeface="Ebrima" panose="02000000000000000000" pitchFamily="2" charset="0"/>
              </a:rPr>
              <a:t>Caption here.  Winter fruit consumption per person, per day.</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21988</TotalTime>
  <Words>804</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Cambridge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Koerber</dc:creator>
  <cp:lastModifiedBy>Hououin Kyouma</cp:lastModifiedBy>
  <cp:revision>572</cp:revision>
  <cp:lastPrinted>2014-07-25T14:09:17Z</cp:lastPrinted>
  <dcterms:created xsi:type="dcterms:W3CDTF">2000-02-09T12:19:10Z</dcterms:created>
  <dcterms:modified xsi:type="dcterms:W3CDTF">2020-04-09T03:17:12Z</dcterms:modified>
</cp:coreProperties>
</file>