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30279975" cy="42808525"/>
  <p:notesSz cx="6954838" cy="9240838"/>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5">
          <p15:clr>
            <a:srgbClr val="A4A3A4"/>
          </p15:clr>
        </p15:guide>
        <p15:guide id="2" orient="horz" pos="25705">
          <p15:clr>
            <a:srgbClr val="A4A3A4"/>
          </p15:clr>
        </p15:guide>
        <p15:guide id="3" orient="horz" pos="3473">
          <p15:clr>
            <a:srgbClr val="A4A3A4"/>
          </p15:clr>
        </p15:guide>
        <p15:guide id="4" orient="horz" pos="26279">
          <p15:clr>
            <a:srgbClr val="A4A3A4"/>
          </p15:clr>
        </p15:guide>
        <p15:guide id="5" orient="horz" pos="2494">
          <p15:clr>
            <a:srgbClr val="A4A3A4"/>
          </p15:clr>
        </p15:guide>
        <p15:guide id="6" pos="9777" userDrawn="1">
          <p15:clr>
            <a:srgbClr val="A4A3A4"/>
          </p15:clr>
        </p15:guide>
        <p15:guide id="7" pos="9297" userDrawn="1">
          <p15:clr>
            <a:srgbClr val="A4A3A4"/>
          </p15:clr>
        </p15:guide>
        <p15:guide id="8" pos="18561" userDrawn="1">
          <p15:clr>
            <a:srgbClr val="A4A3A4"/>
          </p15:clr>
        </p15:guide>
        <p15:guide id="9" pos="465"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D4DFE7"/>
    <a:srgbClr val="E3D9CE"/>
    <a:srgbClr val="F26531"/>
    <a:srgbClr val="D4D5E5"/>
    <a:srgbClr val="652D89"/>
    <a:srgbClr val="E3D9DB"/>
    <a:srgbClr val="D11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2" autoAdjust="0"/>
  </p:normalViewPr>
  <p:slideViewPr>
    <p:cSldViewPr snapToGrid="0">
      <p:cViewPr>
        <p:scale>
          <a:sx n="50" d="100"/>
          <a:sy n="50" d="100"/>
        </p:scale>
        <p:origin x="-72" y="-6072"/>
      </p:cViewPr>
      <p:guideLst>
        <p:guide orient="horz" pos="2165"/>
        <p:guide orient="horz" pos="25705"/>
        <p:guide orient="horz" pos="3473"/>
        <p:guide orient="horz" pos="26279"/>
        <p:guide orient="horz" pos="2494"/>
        <p:guide pos="9777"/>
        <p:guide pos="9297"/>
        <p:guide pos="18561"/>
        <p:guide pos="46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2704" y="-104"/>
      </p:cViewPr>
      <p:guideLst>
        <p:guide orient="horz" pos="2911"/>
        <p:guide pos="2191"/>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39147258692853E-2"/>
          <c:y val="7.9391122406528111E-2"/>
          <c:w val="0.96006085274130715"/>
          <c:h val="0.8169850475174486"/>
        </c:manualLayout>
      </c:layout>
      <c:barChart>
        <c:barDir val="col"/>
        <c:grouping val="stacked"/>
        <c:varyColors val="0"/>
        <c:ser>
          <c:idx val="0"/>
          <c:order val="0"/>
          <c:tx>
            <c:strRef>
              <c:f>Sheet1!$B$1</c:f>
              <c:strCache>
                <c:ptCount val="1"/>
                <c:pt idx="0">
                  <c:v>Orange</c:v>
                </c:pt>
              </c:strCache>
            </c:strRef>
          </c:tx>
          <c:spPr>
            <a:solidFill>
              <a:schemeClr val="accent1"/>
            </a:solidFill>
            <a:ln>
              <a:noFill/>
            </a:ln>
            <a:effectLst/>
          </c:spPr>
          <c:invertIfNegative val="0"/>
          <c:cat>
            <c:strRef>
              <c:f>Sheet1!$A$2:$A$5</c:f>
              <c:strCache>
                <c:ptCount val="4"/>
                <c:pt idx="0">
                  <c:v>New Orleans</c:v>
                </c:pt>
                <c:pt idx="1">
                  <c:v>Moscow</c:v>
                </c:pt>
                <c:pt idx="2">
                  <c:v>Beijing</c:v>
                </c:pt>
                <c:pt idx="3">
                  <c:v>Caracas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0C7-4FF6-AE87-F79A7F1A0F9E}"/>
            </c:ext>
          </c:extLst>
        </c:ser>
        <c:ser>
          <c:idx val="1"/>
          <c:order val="1"/>
          <c:tx>
            <c:strRef>
              <c:f>Sheet1!$C$1</c:f>
              <c:strCache>
                <c:ptCount val="1"/>
                <c:pt idx="0">
                  <c:v>Apple</c:v>
                </c:pt>
              </c:strCache>
            </c:strRef>
          </c:tx>
          <c:spPr>
            <a:solidFill>
              <a:schemeClr val="accent2"/>
            </a:solidFill>
            <a:ln>
              <a:noFill/>
            </a:ln>
            <a:effectLst/>
          </c:spPr>
          <c:invertIfNegative val="0"/>
          <c:cat>
            <c:strRef>
              <c:f>Sheet1!$A$2:$A$5</c:f>
              <c:strCache>
                <c:ptCount val="4"/>
                <c:pt idx="0">
                  <c:v>New Orleans</c:v>
                </c:pt>
                <c:pt idx="1">
                  <c:v>Moscow</c:v>
                </c:pt>
                <c:pt idx="2">
                  <c:v>Beijing</c:v>
                </c:pt>
                <c:pt idx="3">
                  <c:v>Caracas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0C7-4FF6-AE87-F79A7F1A0F9E}"/>
            </c:ext>
          </c:extLst>
        </c:ser>
        <c:ser>
          <c:idx val="2"/>
          <c:order val="2"/>
          <c:tx>
            <c:strRef>
              <c:f>Sheet1!$D$1</c:f>
              <c:strCache>
                <c:ptCount val="1"/>
                <c:pt idx="0">
                  <c:v>Banana</c:v>
                </c:pt>
              </c:strCache>
            </c:strRef>
          </c:tx>
          <c:spPr>
            <a:solidFill>
              <a:schemeClr val="accent3"/>
            </a:solidFill>
            <a:ln>
              <a:noFill/>
            </a:ln>
            <a:effectLst/>
          </c:spPr>
          <c:invertIfNegative val="0"/>
          <c:cat>
            <c:strRef>
              <c:f>Sheet1!$A$2:$A$5</c:f>
              <c:strCache>
                <c:ptCount val="4"/>
                <c:pt idx="0">
                  <c:v>New Orleans</c:v>
                </c:pt>
                <c:pt idx="1">
                  <c:v>Moscow</c:v>
                </c:pt>
                <c:pt idx="2">
                  <c:v>Beijing</c:v>
                </c:pt>
                <c:pt idx="3">
                  <c:v>Caracas</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0C7-4FF6-AE87-F79A7F1A0F9E}"/>
            </c:ext>
          </c:extLst>
        </c:ser>
        <c:dLbls>
          <c:showLegendKey val="0"/>
          <c:showVal val="0"/>
          <c:showCatName val="0"/>
          <c:showSerName val="0"/>
          <c:showPercent val="0"/>
          <c:showBubbleSize val="0"/>
        </c:dLbls>
        <c:gapWidth val="150"/>
        <c:overlap val="100"/>
        <c:axId val="1608746304"/>
        <c:axId val="1608747392"/>
      </c:barChart>
      <c:catAx>
        <c:axId val="16087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08747392"/>
        <c:crosses val="autoZero"/>
        <c:auto val="1"/>
        <c:lblAlgn val="ctr"/>
        <c:lblOffset val="100"/>
        <c:noMultiLvlLbl val="0"/>
      </c:catAx>
      <c:valAx>
        <c:axId val="160874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accent4"/>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8746304"/>
        <c:crosses val="autoZero"/>
        <c:crossBetween val="between"/>
        <c:dispUnits>
          <c:builtInUnit val="hundre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4"/>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4198" cy="462042"/>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939009" y="0"/>
            <a:ext cx="3014198" cy="46204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19C340-D0E4-474D-AE7F-3F568C9F1FD1}" type="datetimeFigureOut">
              <a:rPr lang="en-US" altLang="en-US"/>
              <a:pPr/>
              <a:t>4/14/2020</a:t>
            </a:fld>
            <a:endParaRPr lang="en-US" altLang="en-US"/>
          </a:p>
        </p:txBody>
      </p:sp>
      <p:sp>
        <p:nvSpPr>
          <p:cNvPr id="4" name="Slide Image Placeholder 3"/>
          <p:cNvSpPr>
            <a:spLocks noGrp="1" noRot="1" noChangeAspect="1"/>
          </p:cNvSpPr>
          <p:nvPr>
            <p:ph type="sldImg" idx="2"/>
          </p:nvPr>
        </p:nvSpPr>
        <p:spPr>
          <a:xfrm>
            <a:off x="2252663" y="693738"/>
            <a:ext cx="2449512"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4832" y="4389398"/>
            <a:ext cx="5565175" cy="4158377"/>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777316"/>
            <a:ext cx="3014198" cy="462042"/>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939009" y="8777316"/>
            <a:ext cx="3014198" cy="46204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D8FADCF-6480-4706-A932-A0AD32FC7F7A}" type="slidenum">
              <a:rPr lang="en-US" altLang="en-US"/>
              <a:pPr/>
              <a:t>‹#›</a:t>
            </a:fld>
            <a:endParaRPr lang="en-US" altLang="en-US"/>
          </a:p>
        </p:txBody>
      </p:sp>
    </p:spTree>
    <p:extLst>
      <p:ext uri="{BB962C8B-B14F-4D97-AF65-F5344CB8AC3E}">
        <p14:creationId xmlns:p14="http://schemas.microsoft.com/office/powerpoint/2010/main" val="175030567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0557D95B-6BF9-4DB8-8962-EBFE35106232}" type="slidenum">
              <a:rPr lang="en-US" altLang="en-US" sz="1200"/>
              <a:pPr/>
              <a:t>1</a:t>
            </a:fld>
            <a:endParaRPr lang="en-US" altLang="en-US" sz="1200"/>
          </a:p>
        </p:txBody>
      </p:sp>
    </p:spTree>
    <p:extLst>
      <p:ext uri="{BB962C8B-B14F-4D97-AF65-F5344CB8AC3E}">
        <p14:creationId xmlns:p14="http://schemas.microsoft.com/office/powerpoint/2010/main" val="419397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ECFB550-FB9E-44AE-9274-42A0A641A0E1}" type="slidenum">
              <a:rPr lang="en-GB" altLang="en-US" smtClean="0"/>
              <a:pPr/>
              <a:t>‹#›</a:t>
            </a:fld>
            <a:endParaRPr lang="en-GB" altLang="en-US"/>
          </a:p>
        </p:txBody>
      </p:sp>
    </p:spTree>
    <p:extLst>
      <p:ext uri="{BB962C8B-B14F-4D97-AF65-F5344CB8AC3E}">
        <p14:creationId xmlns:p14="http://schemas.microsoft.com/office/powerpoint/2010/main" val="7110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D646E32-8160-40E4-9BE9-3E2506D10EB7}" type="slidenum">
              <a:rPr lang="en-GB" altLang="en-US" smtClean="0"/>
              <a:pPr/>
              <a:t>‹#›</a:t>
            </a:fld>
            <a:endParaRPr lang="en-GB" altLang="en-US"/>
          </a:p>
        </p:txBody>
      </p:sp>
    </p:spTree>
    <p:extLst>
      <p:ext uri="{BB962C8B-B14F-4D97-AF65-F5344CB8AC3E}">
        <p14:creationId xmlns:p14="http://schemas.microsoft.com/office/powerpoint/2010/main" val="9085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4395A29-029D-4EF1-91AE-1C25E3EBC292}" type="slidenum">
              <a:rPr lang="en-GB" altLang="en-US" smtClean="0"/>
              <a:pPr/>
              <a:t>‹#›</a:t>
            </a:fld>
            <a:endParaRPr lang="en-GB" altLang="en-US"/>
          </a:p>
        </p:txBody>
      </p:sp>
    </p:spTree>
    <p:extLst>
      <p:ext uri="{BB962C8B-B14F-4D97-AF65-F5344CB8AC3E}">
        <p14:creationId xmlns:p14="http://schemas.microsoft.com/office/powerpoint/2010/main" val="1672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5A61A6-68F7-49C9-AD17-E79F5089A3FF}" type="slidenum">
              <a:rPr lang="en-GB" altLang="en-US" smtClean="0"/>
              <a:pPr/>
              <a:t>‹#›</a:t>
            </a:fld>
            <a:endParaRPr lang="en-GB" altLang="en-US"/>
          </a:p>
        </p:txBody>
      </p:sp>
    </p:spTree>
    <p:extLst>
      <p:ext uri="{BB962C8B-B14F-4D97-AF65-F5344CB8AC3E}">
        <p14:creationId xmlns:p14="http://schemas.microsoft.com/office/powerpoint/2010/main" val="233440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F99721-1682-4460-ADB6-0D4D40984966}" type="slidenum">
              <a:rPr lang="en-GB" altLang="en-US" smtClean="0"/>
              <a:pPr/>
              <a:t>‹#›</a:t>
            </a:fld>
            <a:endParaRPr lang="en-GB" altLang="en-US"/>
          </a:p>
        </p:txBody>
      </p:sp>
    </p:spTree>
    <p:extLst>
      <p:ext uri="{BB962C8B-B14F-4D97-AF65-F5344CB8AC3E}">
        <p14:creationId xmlns:p14="http://schemas.microsoft.com/office/powerpoint/2010/main" val="11085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D1FDB19-8F07-4D2E-A0BE-BC5DE430E7C0}" type="slidenum">
              <a:rPr lang="en-GB" altLang="en-US" smtClean="0"/>
              <a:pPr/>
              <a:t>‹#›</a:t>
            </a:fld>
            <a:endParaRPr lang="en-GB" altLang="en-US"/>
          </a:p>
        </p:txBody>
      </p:sp>
    </p:spTree>
    <p:extLst>
      <p:ext uri="{BB962C8B-B14F-4D97-AF65-F5344CB8AC3E}">
        <p14:creationId xmlns:p14="http://schemas.microsoft.com/office/powerpoint/2010/main" val="326294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4" name="Content Placeholder 3"/>
          <p:cNvSpPr>
            <a:spLocks noGrp="1"/>
          </p:cNvSpPr>
          <p:nvPr>
            <p:ph sz="half" idx="2"/>
          </p:nvPr>
        </p:nvSpPr>
        <p:spPr>
          <a:xfrm>
            <a:off x="2085695" y="15637003"/>
            <a:ext cx="12809847"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6" name="Content Placeholder 5"/>
          <p:cNvSpPr>
            <a:spLocks noGrp="1"/>
          </p:cNvSpPr>
          <p:nvPr>
            <p:ph sz="quarter" idx="4"/>
          </p:nvPr>
        </p:nvSpPr>
        <p:spPr>
          <a:xfrm>
            <a:off x="15329239" y="15637003"/>
            <a:ext cx="12872933"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C9EB129-D8AD-4AA3-B52E-9ED6FB7156AF}" type="slidenum">
              <a:rPr lang="en-GB" altLang="en-US" smtClean="0"/>
              <a:pPr/>
              <a:t>‹#›</a:t>
            </a:fld>
            <a:endParaRPr lang="en-GB" altLang="en-US"/>
          </a:p>
        </p:txBody>
      </p:sp>
    </p:spTree>
    <p:extLst>
      <p:ext uri="{BB962C8B-B14F-4D97-AF65-F5344CB8AC3E}">
        <p14:creationId xmlns:p14="http://schemas.microsoft.com/office/powerpoint/2010/main" val="86590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F55FD96-16AC-4A77-8381-7F354147A455}" type="slidenum">
              <a:rPr lang="en-GB" altLang="en-US" smtClean="0"/>
              <a:pPr/>
              <a:t>‹#›</a:t>
            </a:fld>
            <a:endParaRPr lang="en-GB" altLang="en-US"/>
          </a:p>
        </p:txBody>
      </p:sp>
    </p:spTree>
    <p:extLst>
      <p:ext uri="{BB962C8B-B14F-4D97-AF65-F5344CB8AC3E}">
        <p14:creationId xmlns:p14="http://schemas.microsoft.com/office/powerpoint/2010/main" val="33679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0F20C0B-D2AE-41BE-8873-786AC8347159}" type="slidenum">
              <a:rPr lang="en-GB" altLang="en-US" smtClean="0"/>
              <a:pPr/>
              <a:t>‹#›</a:t>
            </a:fld>
            <a:endParaRPr lang="en-GB" altLang="en-US"/>
          </a:p>
        </p:txBody>
      </p:sp>
    </p:spTree>
    <p:extLst>
      <p:ext uri="{BB962C8B-B14F-4D97-AF65-F5344CB8AC3E}">
        <p14:creationId xmlns:p14="http://schemas.microsoft.com/office/powerpoint/2010/main" val="2488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0696CA5-9FDD-4400-BCCC-5898D6F06869}" type="slidenum">
              <a:rPr lang="en-GB" altLang="en-US" smtClean="0"/>
              <a:pPr/>
              <a:t>‹#›</a:t>
            </a:fld>
            <a:endParaRPr lang="en-GB" altLang="en-US"/>
          </a:p>
        </p:txBody>
      </p:sp>
    </p:spTree>
    <p:extLst>
      <p:ext uri="{BB962C8B-B14F-4D97-AF65-F5344CB8AC3E}">
        <p14:creationId xmlns:p14="http://schemas.microsoft.com/office/powerpoint/2010/main" val="28086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1D5B198-DBF4-44DE-9D4B-0A6E98985BC8}" type="slidenum">
              <a:rPr lang="en-GB" altLang="en-US" smtClean="0"/>
              <a:pPr/>
              <a:t>‹#›</a:t>
            </a:fld>
            <a:endParaRPr lang="en-GB" altLang="en-US"/>
          </a:p>
        </p:txBody>
      </p:sp>
    </p:spTree>
    <p:extLst>
      <p:ext uri="{BB962C8B-B14F-4D97-AF65-F5344CB8AC3E}">
        <p14:creationId xmlns:p14="http://schemas.microsoft.com/office/powerpoint/2010/main" val="19755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2682D19B-4E20-4F0A-AB53-1A3A0B13294A}" type="slidenum">
              <a:rPr lang="en-GB" altLang="en-US" smtClean="0"/>
              <a:pPr/>
              <a:t>‹#›</a:t>
            </a:fld>
            <a:endParaRPr lang="en-GB" altLang="en-US"/>
          </a:p>
        </p:txBody>
      </p:sp>
    </p:spTree>
    <p:extLst>
      <p:ext uri="{BB962C8B-B14F-4D97-AF65-F5344CB8AC3E}">
        <p14:creationId xmlns:p14="http://schemas.microsoft.com/office/powerpoint/2010/main" val="6816792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0" name="AutoShape 105"/>
          <p:cNvSpPr>
            <a:spLocks noChangeArrowheads="1"/>
          </p:cNvSpPr>
          <p:nvPr/>
        </p:nvSpPr>
        <p:spPr bwMode="auto">
          <a:xfrm>
            <a:off x="15520988" y="5846659"/>
            <a:ext cx="13944600" cy="3756025"/>
          </a:xfrm>
          <a:prstGeom prst="roundRect">
            <a:avLst>
              <a:gd name="adj" fmla="val 4481"/>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First, we built our classical music archive of MIDI files. We scoured various sources and compiled over 200 composers, each with a varying number of musical pieces per composer.</a:t>
            </a:r>
          </a:p>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Second, to preprocess the classical music pieces in the form of MIDI files, we built a converter and a slicer. This music converter filters out MIDI files of invalid types then breaks down the timesteps of the pieces into arrays of pitch values for the tensor. We then built a method to automate the slicing of each MIDI file into smaller sequences based on the number of bars.</a:t>
            </a: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Third, our approach of fixing the size of timesteps and the format of each bar allowed us to “trick” the generator and take the input as 2 bars with 128 timesteps each instead of 16 bars with 16 timesteps each. This allowed for better bar-to-bar transition, hence, improving the quality of the generated samples.	</a:t>
            </a:r>
          </a:p>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Fourth, while achieving 0.76 test accuracy in binary classification of Handel vs Bach pieces, our traditional classifiers with n-grams of chord sequences performed poorly with multi-composer classification. Also, this approach does not measure the quality of each sample and the performance of the model which leads to our final work.</a:t>
            </a:r>
          </a:p>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For our final work, we built an LSTM-RNN based classifier that takes key signal transpose and the number of occurrences for the notes to serve as a MIDI-classifier. We achieved 0.803 test accuracy with 8 composers.</a:t>
            </a:r>
          </a:p>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Lastly, using the concept of Inception Score, we have been working to adapt it towards the domain of music, in order to examine the quality of the pieces as well generative model. With the 8 composers, we achieved a score of 5.8 (out of 8).</a:t>
            </a:r>
          </a:p>
          <a:p>
            <a:pPr eaLnBrk="1" hangingPunct="1">
              <a:lnSpc>
                <a:spcPts val="5000"/>
              </a:lnSpc>
              <a:spcBef>
                <a:spcPts val="1800"/>
              </a:spcBef>
            </a:pPr>
            <a:endParaRPr lang="en-US" altLang="en-US" sz="2800" dirty="0">
              <a:latin typeface="Calibri" panose="020F0502020204030204" pitchFamily="34" charset="0"/>
              <a:ea typeface="Ebrima" panose="02000000000000000000" pitchFamily="2" charset="0"/>
              <a:cs typeface="Ebrima" panose="02000000000000000000" pitchFamily="2" charset="0"/>
            </a:endParaRPr>
          </a:p>
        </p:txBody>
      </p:sp>
      <p:sp>
        <p:nvSpPr>
          <p:cNvPr id="14338" name="Text Box 81"/>
          <p:cNvSpPr txBox="1">
            <a:spLocks noChangeArrowheads="1"/>
          </p:cNvSpPr>
          <p:nvPr/>
        </p:nvSpPr>
        <p:spPr bwMode="auto">
          <a:xfrm>
            <a:off x="-1" y="41717118"/>
            <a:ext cx="30279975" cy="1125537"/>
          </a:xfrm>
          <a:prstGeom prst="rect">
            <a:avLst/>
          </a:prstGeom>
          <a:gradFill flip="none" rotWithShape="1">
            <a:gsLst>
              <a:gs pos="0">
                <a:srgbClr val="006684"/>
              </a:gs>
              <a:gs pos="100000">
                <a:schemeClr val="bg1"/>
              </a:gs>
            </a:gsLst>
            <a:lin ang="16200000" scaled="1"/>
            <a:tileRect/>
          </a:gradFill>
          <a:ln>
            <a:noFill/>
          </a:ln>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rPr>
              <a:t>Acknowledgements in free form for administrative and financial help for the project, e.g. “The authors thank </a:t>
            </a:r>
            <a:r>
              <a:rPr lang="en-US" sz="2400" dirty="0">
                <a:solidFill>
                  <a:schemeClr val="tx2"/>
                </a:solidFill>
                <a:latin typeface="Calibri" panose="020F0502020204030204" pitchFamily="34" charset="0"/>
              </a:rPr>
              <a:t>Academy of Motion Pictures for giving them the Oskar award. Funding provided by NSF grant #314159265”. </a:t>
            </a:r>
            <a:r>
              <a:rPr lang="en-US" sz="2400" dirty="0">
                <a:solidFill>
                  <a:schemeClr val="tx2"/>
                </a:solidFill>
              </a:rPr>
              <a:t> </a:t>
            </a:r>
            <a:endParaRPr lang="en-US" altLang="en-US" sz="2400" dirty="0">
              <a:solidFill>
                <a:schemeClr val="tx2"/>
              </a:solidFill>
              <a:latin typeface="Calibri" panose="020F0502020204030204" pitchFamily="34" charset="0"/>
              <a:ea typeface="Ebrima" panose="02000000000000000000" pitchFamily="2" charset="0"/>
              <a:cs typeface="Ebrima" panose="02000000000000000000" pitchFamily="2" charset="0"/>
            </a:endParaRPr>
          </a:p>
        </p:txBody>
      </p:sp>
      <p:sp>
        <p:nvSpPr>
          <p:cNvPr id="14339" name="Rectangle 9"/>
          <p:cNvSpPr>
            <a:spLocks noChangeArrowheads="1"/>
          </p:cNvSpPr>
          <p:nvPr/>
        </p:nvSpPr>
        <p:spPr bwMode="auto">
          <a:xfrm>
            <a:off x="771525" y="41817925"/>
            <a:ext cx="21807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rPr>
              <a:t> </a:t>
            </a:r>
          </a:p>
        </p:txBody>
      </p:sp>
      <p:sp>
        <p:nvSpPr>
          <p:cNvPr id="14340" name="Rectangle 5"/>
          <p:cNvSpPr>
            <a:spLocks noChangeArrowheads="1"/>
          </p:cNvSpPr>
          <p:nvPr/>
        </p:nvSpPr>
        <p:spPr bwMode="auto">
          <a:xfrm>
            <a:off x="22783800" y="41800463"/>
            <a:ext cx="6969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dirty="0">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54" name="AutoShape 105"/>
          <p:cNvSpPr>
            <a:spLocks noChangeArrowheads="1"/>
          </p:cNvSpPr>
          <p:nvPr/>
        </p:nvSpPr>
        <p:spPr bwMode="auto">
          <a:xfrm>
            <a:off x="15520988" y="29335916"/>
            <a:ext cx="14020300" cy="8132621"/>
          </a:xfrm>
          <a:prstGeom prst="roundRect">
            <a:avLst>
              <a:gd name="adj" fmla="val 4481"/>
            </a:avLst>
          </a:prstGeom>
          <a:solidFill>
            <a:schemeClr val="bg1"/>
          </a:solidFill>
          <a:ln w="76200">
            <a:solidFill>
              <a:schemeClr val="bg1"/>
            </a:solidFill>
            <a:round/>
            <a:headEnd/>
            <a:tailEnd/>
          </a:ln>
        </p:spPr>
        <p:txBody>
          <a:bodyPr/>
          <a:lstStyle/>
          <a:p>
            <a:pPr eaLnBrk="1" hangingPunct="1">
              <a:lnSpc>
                <a:spcPts val="5000"/>
              </a:lnSpc>
              <a:spcBef>
                <a:spcPts val="1800"/>
              </a:spcBef>
              <a:defRPr/>
            </a:pPr>
            <a:r>
              <a:rPr lang="en-US" sz="2800" dirty="0">
                <a:latin typeface="Calibri" panose="020F0502020204030204" pitchFamily="34" charset="0"/>
                <a:ea typeface="Ebrima" panose="02000000000000000000" pitchFamily="2" charset="0"/>
                <a:cs typeface="Ebrima" panose="02000000000000000000" pitchFamily="2" charset="0"/>
              </a:rPr>
              <a:t>While we have been working towards adapting our Inception Score metric to evaluate our deep music generation, therein lies issue in the fact that our LSTM-RNN classifier needs improved results, test accuracy wise, for our metric to grasp a better idea of the performance of </a:t>
            </a:r>
            <a:r>
              <a:rPr lang="en-US" sz="2800" dirty="0" err="1">
                <a:latin typeface="Calibri" panose="020F0502020204030204" pitchFamily="34" charset="0"/>
                <a:ea typeface="Ebrima" panose="02000000000000000000" pitchFamily="2" charset="0"/>
                <a:cs typeface="Ebrima" panose="02000000000000000000" pitchFamily="2" charset="0"/>
              </a:rPr>
              <a:t>MuseGAN</a:t>
            </a:r>
            <a:r>
              <a:rPr lang="en-US" sz="2800" dirty="0">
                <a:latin typeface="Calibri" panose="020F0502020204030204" pitchFamily="34" charset="0"/>
                <a:ea typeface="Ebrima" panose="02000000000000000000" pitchFamily="2" charset="0"/>
                <a:cs typeface="Ebrima" panose="02000000000000000000" pitchFamily="2" charset="0"/>
              </a:rPr>
              <a:t>. Thus, we intend to continue working to improve the classifier model.</a:t>
            </a:r>
          </a:p>
          <a:p>
            <a:pPr eaLnBrk="1" hangingPunct="1">
              <a:lnSpc>
                <a:spcPts val="5000"/>
              </a:lnSpc>
              <a:spcBef>
                <a:spcPts val="1800"/>
              </a:spcBef>
              <a:defRPr/>
            </a:pPr>
            <a:r>
              <a:rPr lang="en-US" sz="2800" dirty="0">
                <a:latin typeface="Calibri" panose="020F0502020204030204" pitchFamily="34" charset="0"/>
                <a:ea typeface="Ebrima" panose="02000000000000000000" pitchFamily="2" charset="0"/>
                <a:cs typeface="Ebrima" panose="02000000000000000000" pitchFamily="2" charset="0"/>
              </a:rPr>
              <a:t>As seen in figure 2, the </a:t>
            </a:r>
            <a:r>
              <a:rPr lang="en-US" sz="2800" dirty="0" err="1">
                <a:latin typeface="Calibri" panose="020F0502020204030204" pitchFamily="34" charset="0"/>
                <a:ea typeface="Ebrima" panose="02000000000000000000" pitchFamily="2" charset="0"/>
                <a:cs typeface="Ebrima" panose="02000000000000000000" pitchFamily="2" charset="0"/>
              </a:rPr>
              <a:t>MuseGAN</a:t>
            </a:r>
            <a:r>
              <a:rPr lang="en-US" sz="2800" dirty="0">
                <a:latin typeface="Calibri" panose="020F0502020204030204" pitchFamily="34" charset="0"/>
                <a:ea typeface="Ebrima" panose="02000000000000000000" pitchFamily="2" charset="0"/>
                <a:cs typeface="Ebrima" panose="02000000000000000000" pitchFamily="2" charset="0"/>
              </a:rPr>
              <a:t> model trained with 14 composers achieves results that did not perform as well as that with 8 composers. There does lie the issue of insufficient training pieces from some composers explaining why the 14 composers had such an accuracy. So we will continue to build our classical music archive.</a:t>
            </a:r>
          </a:p>
          <a:p>
            <a:pPr eaLnBrk="1" hangingPunct="1">
              <a:lnSpc>
                <a:spcPts val="5000"/>
              </a:lnSpc>
              <a:spcBef>
                <a:spcPts val="1800"/>
              </a:spcBef>
              <a:defRPr/>
            </a:pPr>
            <a:r>
              <a:rPr lang="en-US" sz="2800" dirty="0">
                <a:latin typeface="Calibri" panose="020F0502020204030204" pitchFamily="34" charset="0"/>
                <a:ea typeface="Ebrima" panose="02000000000000000000" pitchFamily="2" charset="0"/>
                <a:cs typeface="Ebrima" panose="02000000000000000000" pitchFamily="2" charset="0"/>
              </a:rPr>
              <a:t>Following our results from our Inception Score metric, a method in which we would be to further validate our metric would be finding the correlation between human reaction and the scores. We can achieve this by conducting a crowdsourced survey of the generated pieces.</a:t>
            </a:r>
          </a:p>
          <a:p>
            <a:pPr eaLnBrk="1" hangingPunct="1">
              <a:lnSpc>
                <a:spcPts val="5000"/>
              </a:lnSpc>
              <a:spcBef>
                <a:spcPts val="1800"/>
              </a:spcBef>
              <a:defRPr/>
            </a:pPr>
            <a:endParaRPr 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endParaRPr lang="en-US" sz="2800" dirty="0">
              <a:latin typeface="Calibri" panose="020F0502020204030204" pitchFamily="34" charset="0"/>
              <a:ea typeface="Ebrima" panose="02000000000000000000" pitchFamily="2" charset="0"/>
              <a:cs typeface="Ebrima" panose="02000000000000000000" pitchFamily="2" charset="0"/>
            </a:endParaRPr>
          </a:p>
          <a:p>
            <a:pPr eaLnBrk="1" hangingPunct="1">
              <a:lnSpc>
                <a:spcPts val="5000"/>
              </a:lnSpc>
              <a:spcBef>
                <a:spcPts val="1800"/>
              </a:spcBef>
              <a:defRPr/>
            </a:pPr>
            <a:endParaRPr lang="en-US" sz="2800" dirty="0">
              <a:latin typeface="Calibri" panose="020F0502020204030204" pitchFamily="34" charset="0"/>
              <a:ea typeface="Ebrima" panose="02000000000000000000" pitchFamily="2" charset="0"/>
              <a:cs typeface="Ebrima" panose="02000000000000000000" pitchFamily="2" charset="0"/>
            </a:endParaRPr>
          </a:p>
        </p:txBody>
      </p:sp>
      <p:sp>
        <p:nvSpPr>
          <p:cNvPr id="14342" name="TextBox 6"/>
          <p:cNvSpPr txBox="1">
            <a:spLocks noChangeArrowheads="1"/>
          </p:cNvSpPr>
          <p:nvPr/>
        </p:nvSpPr>
        <p:spPr bwMode="auto">
          <a:xfrm>
            <a:off x="15520988" y="37770614"/>
            <a:ext cx="13944600" cy="370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spcAft>
                <a:spcPts val="600"/>
              </a:spcAft>
            </a:pPr>
            <a:r>
              <a:rPr lang="en-GB" altLang="en-US" sz="4400" b="1" dirty="0">
                <a:latin typeface="+mj-lt"/>
                <a:ea typeface="Ebrima" panose="02000000000000000000" pitchFamily="2" charset="0"/>
                <a:cs typeface="Ebrima" panose="02000000000000000000" pitchFamily="2" charset="0"/>
              </a:rPr>
              <a:t>References</a:t>
            </a:r>
          </a:p>
          <a:p>
            <a:r>
              <a:rPr lang="en-US" sz="2400" dirty="0">
                <a:latin typeface="Calibri" panose="020F0502020204030204" pitchFamily="34" charset="0"/>
                <a:ea typeface="Ebrima" panose="02000000000000000000" pitchFamily="2" charset="0"/>
                <a:cs typeface="Ebrima" panose="02000000000000000000" pitchFamily="2" charset="0"/>
              </a:rPr>
              <a:t>Dong, Hao-Wen. “</a:t>
            </a:r>
            <a:r>
              <a:rPr lang="en-US" sz="2400" dirty="0" err="1">
                <a:latin typeface="Calibri" panose="020F0502020204030204" pitchFamily="34" charset="0"/>
                <a:ea typeface="Ebrima" panose="02000000000000000000" pitchFamily="2" charset="0"/>
                <a:cs typeface="Ebrima" panose="02000000000000000000" pitchFamily="2" charset="0"/>
              </a:rPr>
              <a:t>MuseGAN</a:t>
            </a:r>
            <a:r>
              <a:rPr lang="en-US" sz="2400" dirty="0">
                <a:latin typeface="Calibri" panose="020F0502020204030204" pitchFamily="34" charset="0"/>
                <a:ea typeface="Ebrima" panose="02000000000000000000" pitchFamily="2" charset="0"/>
                <a:cs typeface="Ebrima" panose="02000000000000000000" pitchFamily="2" charset="0"/>
              </a:rPr>
              <a:t>: Multi-Track Sequential Generative Adversarial Networks for Symbolic Music</a:t>
            </a:r>
          </a:p>
          <a:p>
            <a:r>
              <a:rPr lang="en-US" sz="2400" dirty="0">
                <a:latin typeface="Calibri" panose="020F0502020204030204" pitchFamily="34" charset="0"/>
                <a:ea typeface="Ebrima" panose="02000000000000000000" pitchFamily="2" charset="0"/>
                <a:cs typeface="Ebrima" panose="02000000000000000000" pitchFamily="2" charset="0"/>
              </a:rPr>
              <a:t> Generation and Accompaniment.” ArXiv.org, 24 Nov. 2017, arxiv.org/abs/1709.06298.</a:t>
            </a:r>
          </a:p>
          <a:p>
            <a:endParaRPr lang="en-US" sz="2400" dirty="0">
              <a:latin typeface="Calibri" panose="020F0502020204030204" pitchFamily="34" charset="0"/>
              <a:ea typeface="Ebrima" panose="02000000000000000000" pitchFamily="2" charset="0"/>
              <a:cs typeface="Ebrima" panose="02000000000000000000" pitchFamily="2" charset="0"/>
            </a:endParaRPr>
          </a:p>
          <a:p>
            <a:r>
              <a:rPr lang="en-US" sz="2400" dirty="0">
                <a:latin typeface="Calibri" panose="020F0502020204030204" pitchFamily="34" charset="0"/>
                <a:ea typeface="Ebrima" panose="02000000000000000000" pitchFamily="2" charset="0"/>
                <a:cs typeface="Ebrima" panose="02000000000000000000" pitchFamily="2" charset="0"/>
              </a:rPr>
              <a:t>Foster, David. Generative Deep Learning: Teaching Machines to Paint, Write, Compose, and Play. O'Reilly, 2019.</a:t>
            </a:r>
          </a:p>
          <a:p>
            <a:endParaRPr lang="en-US" sz="2400" dirty="0">
              <a:latin typeface="Calibri" panose="020F0502020204030204" pitchFamily="34" charset="0"/>
              <a:ea typeface="Ebrima" panose="02000000000000000000" pitchFamily="2" charset="0"/>
              <a:cs typeface="Ebrima" panose="02000000000000000000" pitchFamily="2" charset="0"/>
            </a:endParaRPr>
          </a:p>
          <a:p>
            <a:r>
              <a:rPr lang="en-US" sz="2400" dirty="0" err="1">
                <a:latin typeface="Calibri" panose="020F0502020204030204" pitchFamily="34" charset="0"/>
                <a:ea typeface="Ebrima" panose="02000000000000000000" pitchFamily="2" charset="0"/>
                <a:cs typeface="Ebrima" panose="02000000000000000000" pitchFamily="2" charset="0"/>
              </a:rPr>
              <a:t>Salimans</a:t>
            </a:r>
            <a:r>
              <a:rPr lang="en-US" sz="2400" dirty="0">
                <a:latin typeface="Calibri" panose="020F0502020204030204" pitchFamily="34" charset="0"/>
                <a:ea typeface="Ebrima" panose="02000000000000000000" pitchFamily="2" charset="0"/>
                <a:cs typeface="Ebrima" panose="02000000000000000000" pitchFamily="2" charset="0"/>
              </a:rPr>
              <a:t>, Tim, and Ian Goodfellow. “Improved Techniques for Training GANs.” ArXiv.org, 10 June 2016, arxiv.org/abs/1606.03498.</a:t>
            </a:r>
          </a:p>
          <a:p>
            <a:pPr>
              <a:lnSpc>
                <a:spcPts val="2200"/>
              </a:lnSpc>
            </a:pPr>
            <a:endParaRPr lang="en-GB" altLang="en-US" sz="1800" dirty="0">
              <a:latin typeface="Calibri" panose="020F0502020204030204" pitchFamily="34" charset="0"/>
              <a:ea typeface="Ebrima" panose="02000000000000000000" pitchFamily="2" charset="0"/>
              <a:cs typeface="Ebrima" panose="02000000000000000000" pitchFamily="2" charset="0"/>
            </a:endParaRPr>
          </a:p>
        </p:txBody>
      </p:sp>
      <p:grpSp>
        <p:nvGrpSpPr>
          <p:cNvPr id="7" name="Group 6">
            <a:extLst>
              <a:ext uri="{FF2B5EF4-FFF2-40B4-BE49-F238E27FC236}">
                <a16:creationId xmlns:a16="http://schemas.microsoft.com/office/drawing/2014/main" id="{2E2A573A-3A0D-4A57-82E5-1B20F0A0387F}"/>
              </a:ext>
            </a:extLst>
          </p:cNvPr>
          <p:cNvGrpSpPr/>
          <p:nvPr/>
        </p:nvGrpSpPr>
        <p:grpSpPr>
          <a:xfrm>
            <a:off x="738189" y="26185009"/>
            <a:ext cx="14020799" cy="17746477"/>
            <a:chOff x="738189" y="28013809"/>
            <a:chExt cx="14020799" cy="17746477"/>
          </a:xfrm>
        </p:grpSpPr>
        <p:sp>
          <p:nvSpPr>
            <p:cNvPr id="14346" name="Rectangle 4"/>
            <p:cNvSpPr>
              <a:spLocks noChangeArrowheads="1"/>
            </p:cNvSpPr>
            <p:nvPr/>
          </p:nvSpPr>
          <p:spPr bwMode="auto">
            <a:xfrm>
              <a:off x="738189" y="29318734"/>
              <a:ext cx="14020799" cy="1644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marL="742950" indent="-742950" eaLnBrk="1" hangingPunct="1">
                <a:lnSpc>
                  <a:spcPts val="5000"/>
                </a:lnSpc>
                <a:spcBef>
                  <a:spcPts val="1800"/>
                </a:spcBef>
                <a:buFont typeface="+mj-lt"/>
                <a:buAutoNum type="arabicPeriod"/>
              </a:pPr>
              <a:r>
                <a:rPr lang="en-US" altLang="en-US" sz="2800" dirty="0">
                  <a:latin typeface="Calibri" panose="020F0502020204030204" pitchFamily="34" charset="0"/>
                  <a:ea typeface="Ebrima" panose="02000000000000000000" pitchFamily="2" charset="0"/>
                  <a:cs typeface="Ebrima" panose="02000000000000000000" pitchFamily="2" charset="0"/>
                </a:rPr>
                <a:t>Generation</a:t>
              </a:r>
            </a:p>
            <a:p>
              <a:pPr marL="1600200" lvl="1" indent="-857250" eaLnBrk="1" hangingPunct="1">
                <a:lnSpc>
                  <a:spcPts val="5000"/>
                </a:lnSpc>
                <a:spcBef>
                  <a:spcPts val="1800"/>
                </a:spcBef>
                <a:buFont typeface="+mj-lt"/>
                <a:buAutoNum type="romanUcPeriod"/>
              </a:pPr>
              <a:r>
                <a:rPr lang="en-US" altLang="en-US" sz="2800" dirty="0">
                  <a:latin typeface="Calibri" panose="020F0502020204030204" pitchFamily="34" charset="0"/>
                  <a:ea typeface="Ebrima" panose="02000000000000000000" pitchFamily="2" charset="0"/>
                  <a:cs typeface="Ebrima" panose="02000000000000000000" pitchFamily="2" charset="0"/>
                </a:rPr>
                <a:t>Constructed classical music archive of MIDI files.</a:t>
              </a:r>
            </a:p>
            <a:p>
              <a:pPr marL="1600200" lvl="1" indent="-857250" eaLnBrk="1" hangingPunct="1">
                <a:lnSpc>
                  <a:spcPts val="5000"/>
                </a:lnSpc>
                <a:spcBef>
                  <a:spcPts val="1800"/>
                </a:spcBef>
                <a:buFont typeface="+mj-lt"/>
                <a:buAutoNum type="romanUcPeriod"/>
              </a:pPr>
              <a:r>
                <a:rPr lang="en-US" altLang="en-US" sz="2800" dirty="0">
                  <a:latin typeface="Calibri" panose="020F0502020204030204" pitchFamily="34" charset="0"/>
                  <a:ea typeface="Ebrima" panose="02000000000000000000" pitchFamily="2" charset="0"/>
                  <a:cs typeface="Ebrima" panose="02000000000000000000" pitchFamily="2" charset="0"/>
                </a:rPr>
                <a:t>Preprocessed Music (MIDI) to tensors where the dimensions of the tensors are represented by number of tracks, number of timesteps in a beat, and number of bars we are generating.</a:t>
              </a:r>
            </a:p>
            <a:p>
              <a:pPr marL="1600200" lvl="1" indent="-857250" eaLnBrk="1" hangingPunct="1">
                <a:lnSpc>
                  <a:spcPts val="5000"/>
                </a:lnSpc>
                <a:spcBef>
                  <a:spcPts val="1800"/>
                </a:spcBef>
                <a:buFont typeface="+mj-lt"/>
                <a:buAutoNum type="romanUcPeriod"/>
              </a:pPr>
              <a:r>
                <a:rPr lang="en-US" altLang="en-US" sz="2800" dirty="0">
                  <a:latin typeface="Calibri" panose="020F0502020204030204" pitchFamily="34" charset="0"/>
                  <a:ea typeface="Ebrima" panose="02000000000000000000" pitchFamily="2" charset="0"/>
                  <a:cs typeface="Ebrima" panose="02000000000000000000" pitchFamily="2" charset="0"/>
                </a:rPr>
                <a:t>Instead of the original author’s approach to define the resolution of music by the number of timesteps in a beat where the size of each timestep was dependent on the ratio of timesteps per beat, we fixed size of timesteps and format of each bar to enhance the musical flow by “tricking” the generator.</a:t>
              </a:r>
            </a:p>
            <a:p>
              <a:pPr marL="742950" indent="-742950" eaLnBrk="1" hangingPunct="1">
                <a:lnSpc>
                  <a:spcPts val="5000"/>
                </a:lnSpc>
                <a:spcBef>
                  <a:spcPts val="1800"/>
                </a:spcBef>
                <a:buFont typeface="+mj-lt"/>
                <a:buAutoNum type="arabicPeriod"/>
              </a:pPr>
              <a:r>
                <a:rPr lang="en-US" altLang="en-US" sz="2800" dirty="0">
                  <a:latin typeface="Calibri" panose="020F0502020204030204" pitchFamily="34" charset="0"/>
                  <a:ea typeface="Ebrima" panose="02000000000000000000" pitchFamily="2" charset="0"/>
                  <a:cs typeface="Ebrima" panose="02000000000000000000" pitchFamily="2" charset="0"/>
                </a:rPr>
                <a:t>Evaluation</a:t>
              </a:r>
            </a:p>
            <a:p>
              <a:pPr marL="1600200" lvl="1" indent="-857250" eaLnBrk="1" hangingPunct="1">
                <a:lnSpc>
                  <a:spcPts val="5000"/>
                </a:lnSpc>
                <a:spcBef>
                  <a:spcPts val="1800"/>
                </a:spcBef>
                <a:buFont typeface="+mj-lt"/>
                <a:buAutoNum type="romanUcPeriod"/>
              </a:pPr>
              <a:r>
                <a:rPr lang="en-US" altLang="en-US" sz="2800" dirty="0">
                  <a:latin typeface="Calibri" panose="020F0502020204030204" pitchFamily="34" charset="0"/>
                  <a:ea typeface="Ebrima" panose="02000000000000000000" pitchFamily="2" charset="0"/>
                  <a:cs typeface="Ebrima" panose="02000000000000000000" pitchFamily="2" charset="0"/>
                </a:rPr>
                <a:t>Trained classifiers with real music pieces from classical composers by taking n-grams of chord sequences then using </a:t>
              </a:r>
              <a:r>
                <a:rPr lang="en-US" altLang="en-US" sz="2800" dirty="0" err="1">
                  <a:latin typeface="Calibri" panose="020F0502020204030204" pitchFamily="34" charset="0"/>
                  <a:ea typeface="Ebrima" panose="02000000000000000000" pitchFamily="2" charset="0"/>
                  <a:cs typeface="Ebrima" panose="02000000000000000000" pitchFamily="2" charset="0"/>
                </a:rPr>
                <a:t>tf-idf</a:t>
              </a:r>
              <a:r>
                <a:rPr lang="en-US" altLang="en-US" sz="2800" dirty="0">
                  <a:latin typeface="Calibri" panose="020F0502020204030204" pitchFamily="34" charset="0"/>
                  <a:ea typeface="Ebrima" panose="02000000000000000000" pitchFamily="2" charset="0"/>
                  <a:cs typeface="Ebrima" panose="02000000000000000000" pitchFamily="2" charset="0"/>
                </a:rPr>
                <a:t> vectorizer to assess whether the generated samples replicates the style of the original composer.</a:t>
              </a:r>
            </a:p>
            <a:p>
              <a:pPr marL="1600200" lvl="1" indent="-857250" eaLnBrk="1" hangingPunct="1">
                <a:lnSpc>
                  <a:spcPts val="5000"/>
                </a:lnSpc>
                <a:spcBef>
                  <a:spcPts val="1800"/>
                </a:spcBef>
                <a:buFont typeface="+mj-lt"/>
                <a:buAutoNum type="romanUcPeriod"/>
              </a:pPr>
              <a:r>
                <a:rPr lang="en-US" altLang="en-US" sz="2800" dirty="0">
                  <a:latin typeface="Calibri" panose="020F0502020204030204" pitchFamily="34" charset="0"/>
                  <a:ea typeface="Ebrima" panose="02000000000000000000" pitchFamily="2" charset="0"/>
                  <a:cs typeface="Ebrima" panose="02000000000000000000" pitchFamily="2" charset="0"/>
                </a:rPr>
                <a:t>Designed a LSTM-RNN classifier based on the duration of notes and the distribution of notes using n-hot encoding as an enhanced approach to tackle multi-composer classifications.</a:t>
              </a:r>
            </a:p>
            <a:p>
              <a:pPr marL="1600200" lvl="1" indent="-857250" eaLnBrk="1" hangingPunct="1">
                <a:lnSpc>
                  <a:spcPts val="5000"/>
                </a:lnSpc>
                <a:spcBef>
                  <a:spcPts val="1800"/>
                </a:spcBef>
                <a:buFont typeface="+mj-lt"/>
                <a:buAutoNum type="romanUcPeriod"/>
              </a:pPr>
              <a:r>
                <a:rPr lang="en-US" altLang="en-US" sz="2800" dirty="0">
                  <a:latin typeface="Calibri" panose="020F0502020204030204" pitchFamily="34" charset="0"/>
                  <a:ea typeface="Ebrima" panose="02000000000000000000" pitchFamily="2" charset="0"/>
                  <a:cs typeface="Ebrima" panose="02000000000000000000" pitchFamily="2" charset="0"/>
                </a:rPr>
                <a:t>Aimed to create a music-version of Inception Score, a scoring metric based on KL-Divergence to evaluate the quality of the generated samples and the performance of the model.</a:t>
              </a:r>
            </a:p>
            <a:p>
              <a:pPr marL="1600200" lvl="1" indent="-857250" eaLnBrk="1" hangingPunct="1">
                <a:lnSpc>
                  <a:spcPts val="5000"/>
                </a:lnSpc>
                <a:spcBef>
                  <a:spcPts val="1800"/>
                </a:spcBef>
                <a:buFont typeface="+mj-lt"/>
                <a:buAutoNum type="romanUcPeriod"/>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marL="1600200" lvl="1" indent="-857250" eaLnBrk="1" hangingPunct="1">
                <a:lnSpc>
                  <a:spcPts val="5000"/>
                </a:lnSpc>
                <a:spcBef>
                  <a:spcPts val="1800"/>
                </a:spcBef>
                <a:buFont typeface="+mj-lt"/>
                <a:buAutoNum type="romanUcPeriod"/>
              </a:pPr>
              <a:endParaRPr lang="en-US" altLang="en-US" sz="2800" dirty="0">
                <a:latin typeface="Calibri" panose="020F0502020204030204" pitchFamily="34" charset="0"/>
                <a:ea typeface="Ebrima" panose="02000000000000000000" pitchFamily="2" charset="0"/>
                <a:cs typeface="Ebrima" panose="02000000000000000000" pitchFamily="2" charset="0"/>
              </a:endParaRPr>
            </a:p>
            <a:p>
              <a:pPr marL="1600200" lvl="1" indent="-857250" eaLnBrk="1" hangingPunct="1">
                <a:lnSpc>
                  <a:spcPts val="5000"/>
                </a:lnSpc>
                <a:spcBef>
                  <a:spcPts val="1800"/>
                </a:spcBef>
                <a:buFont typeface="+mj-lt"/>
                <a:buAutoNum type="romanUcPeriod"/>
              </a:pPr>
              <a:endParaRPr lang="en-US" altLang="en-US" sz="2800" dirty="0">
                <a:latin typeface="Calibri" panose="020F0502020204030204" pitchFamily="34" charset="0"/>
                <a:ea typeface="Ebrima" panose="02000000000000000000" pitchFamily="2" charset="0"/>
                <a:cs typeface="Ebrima" panose="02000000000000000000" pitchFamily="2" charset="0"/>
              </a:endParaRPr>
            </a:p>
          </p:txBody>
        </p:sp>
        <p:grpSp>
          <p:nvGrpSpPr>
            <p:cNvPr id="14378" name="Group 2"/>
            <p:cNvGrpSpPr>
              <a:grpSpLocks/>
            </p:cNvGrpSpPr>
            <p:nvPr/>
          </p:nvGrpSpPr>
          <p:grpSpPr bwMode="auto">
            <a:xfrm>
              <a:off x="750094" y="28013809"/>
              <a:ext cx="14008894" cy="1126022"/>
              <a:chOff x="750094" y="29758748"/>
              <a:chExt cx="14085094" cy="1126022"/>
            </a:xfrm>
          </p:grpSpPr>
          <p:sp>
            <p:nvSpPr>
              <p:cNvPr id="14401" name="Rectangle 245"/>
              <p:cNvSpPr>
                <a:spLocks noChangeArrowheads="1"/>
              </p:cNvSpPr>
              <p:nvPr/>
            </p:nvSpPr>
            <p:spPr bwMode="auto">
              <a:xfrm>
                <a:off x="750094" y="29776774"/>
                <a:ext cx="126049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Methods/approach</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2" name="Straight Connector 6"/>
              <p:cNvCxnSpPr>
                <a:cxnSpLocks noChangeShapeType="1"/>
              </p:cNvCxnSpPr>
              <p:nvPr/>
            </p:nvCxnSpPr>
            <p:spPr bwMode="auto">
              <a:xfrm>
                <a:off x="750094" y="29758748"/>
                <a:ext cx="14085094"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grpSp>
      <p:grpSp>
        <p:nvGrpSpPr>
          <p:cNvPr id="14379" name="Group 7"/>
          <p:cNvGrpSpPr>
            <a:grpSpLocks/>
          </p:cNvGrpSpPr>
          <p:nvPr/>
        </p:nvGrpSpPr>
        <p:grpSpPr bwMode="auto">
          <a:xfrm>
            <a:off x="15520988" y="28024570"/>
            <a:ext cx="13944600" cy="1107996"/>
            <a:chOff x="15142746" y="29376912"/>
            <a:chExt cx="14025397" cy="1107996"/>
          </a:xfrm>
        </p:grpSpPr>
        <p:sp>
          <p:nvSpPr>
            <p:cNvPr id="14399" name="Rectangle 266"/>
            <p:cNvSpPr>
              <a:spLocks noChangeArrowheads="1"/>
            </p:cNvSpPr>
            <p:nvPr/>
          </p:nvSpPr>
          <p:spPr bwMode="auto">
            <a:xfrm>
              <a:off x="15142746" y="29376912"/>
              <a:ext cx="138747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Conclusions/Discussion/Future work  </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400" name="Straight Connector 6"/>
            <p:cNvCxnSpPr>
              <a:cxnSpLocks noChangeShapeType="1"/>
            </p:cNvCxnSpPr>
            <p:nvPr/>
          </p:nvCxnSpPr>
          <p:spPr bwMode="auto">
            <a:xfrm>
              <a:off x="15147844" y="29386213"/>
              <a:ext cx="14020299" cy="29954"/>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81" name="Rectangle 8"/>
          <p:cNvSpPr>
            <a:spLocks noChangeArrowheads="1"/>
          </p:cNvSpPr>
          <p:nvPr/>
        </p:nvSpPr>
        <p:spPr bwMode="auto">
          <a:xfrm>
            <a:off x="738188" y="18340611"/>
            <a:ext cx="14020800" cy="6836682"/>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3" name="TextBox 3"/>
          <p:cNvSpPr txBox="1">
            <a:spLocks noChangeArrowheads="1"/>
          </p:cNvSpPr>
          <p:nvPr/>
        </p:nvSpPr>
        <p:spPr bwMode="auto">
          <a:xfrm>
            <a:off x="-36563300" y="13154025"/>
            <a:ext cx="1857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a:latin typeface="Calibri" panose="020F0502020204030204" pitchFamily="34" charset="0"/>
              <a:ea typeface="Ebrima" panose="02000000000000000000" pitchFamily="2" charset="0"/>
              <a:cs typeface="Ebrima" panose="02000000000000000000" pitchFamily="2" charset="0"/>
            </a:endParaRPr>
          </a:p>
        </p:txBody>
      </p:sp>
      <p:sp>
        <p:nvSpPr>
          <p:cNvPr id="14384" name="Rectangle 6"/>
          <p:cNvSpPr>
            <a:spLocks noChangeArrowheads="1"/>
          </p:cNvSpPr>
          <p:nvPr/>
        </p:nvSpPr>
        <p:spPr bwMode="auto">
          <a:xfrm>
            <a:off x="0" y="0"/>
            <a:ext cx="30279975" cy="4098925"/>
          </a:xfrm>
          <a:prstGeom prst="rect">
            <a:avLst/>
          </a:prstGeom>
          <a:noFill/>
          <a:ln>
            <a:noFill/>
          </a:ln>
          <a:effectLst/>
          <a:scene3d>
            <a:camera prst="orthographicFront">
              <a:rot lat="0" lon="0" rev="0"/>
            </a:camera>
            <a:lightRig rig="contrasting" dir="t">
              <a:rot lat="0" lon="0" rev="7800000"/>
            </a:lightRig>
          </a:scene3d>
          <a:sp3d>
            <a:bevelT w="139700" h="139700"/>
          </a:sp3d>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a:solidFill>
                <a:schemeClr val="bg1"/>
              </a:solidFill>
              <a:latin typeface="Calibri" panose="020F0502020204030204" pitchFamily="34" charset="0"/>
              <a:ea typeface="Ebrima" panose="02000000000000000000" pitchFamily="2" charset="0"/>
              <a:cs typeface="Ebrima" panose="02000000000000000000" pitchFamily="2" charset="0"/>
            </a:endParaRPr>
          </a:p>
        </p:txBody>
      </p:sp>
      <p:sp>
        <p:nvSpPr>
          <p:cNvPr id="14385" name="TextBox 26"/>
          <p:cNvSpPr txBox="1">
            <a:spLocks noChangeArrowheads="1"/>
          </p:cNvSpPr>
          <p:nvPr/>
        </p:nvSpPr>
        <p:spPr bwMode="auto">
          <a:xfrm>
            <a:off x="8059802" y="215801"/>
            <a:ext cx="2249011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7800"/>
              </a:lnSpc>
            </a:pPr>
            <a:r>
              <a:rPr lang="en-US" altLang="en-US" sz="6600" b="1" dirty="0">
                <a:latin typeface="Calibri" panose="020F0502020204030204" pitchFamily="34" charset="0"/>
                <a:ea typeface="Ebrima" panose="02000000000000000000" pitchFamily="2" charset="0"/>
                <a:cs typeface="Ebrima" panose="02000000000000000000" pitchFamily="2" charset="0"/>
              </a:rPr>
              <a:t>Deep Music Generation</a:t>
            </a:r>
          </a:p>
        </p:txBody>
      </p:sp>
      <p:sp>
        <p:nvSpPr>
          <p:cNvPr id="14386" name="Rectangle 6"/>
          <p:cNvSpPr>
            <a:spLocks noChangeArrowheads="1"/>
          </p:cNvSpPr>
          <p:nvPr/>
        </p:nvSpPr>
        <p:spPr bwMode="auto">
          <a:xfrm>
            <a:off x="8059802" y="2689427"/>
            <a:ext cx="19769137" cy="142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4000" b="1" dirty="0" err="1">
                <a:latin typeface="Calibri" panose="020F0502020204030204" pitchFamily="34" charset="0"/>
                <a:ea typeface="Ebrima" panose="02000000000000000000" pitchFamily="2" charset="0"/>
                <a:cs typeface="Ebrima" panose="02000000000000000000" pitchFamily="2" charset="0"/>
              </a:rPr>
              <a:t>Chanho</a:t>
            </a:r>
            <a:r>
              <a:rPr lang="en-GB" altLang="en-US" sz="4000" b="1" dirty="0">
                <a:latin typeface="Calibri" panose="020F0502020204030204" pitchFamily="34" charset="0"/>
                <a:ea typeface="Ebrima" panose="02000000000000000000" pitchFamily="2" charset="0"/>
                <a:cs typeface="Ebrima" panose="02000000000000000000" pitchFamily="2" charset="0"/>
              </a:rPr>
              <a:t> Lim – Mathematics and Computer Science</a:t>
            </a:r>
          </a:p>
          <a:p>
            <a:pPr eaLnBrk="1" hangingPunct="1">
              <a:lnSpc>
                <a:spcPts val="3400"/>
              </a:lnSpc>
            </a:pPr>
            <a:r>
              <a:rPr lang="en-GB" altLang="en-US" sz="4000" b="1" dirty="0">
                <a:latin typeface="Calibri" panose="020F0502020204030204" pitchFamily="34" charset="0"/>
                <a:ea typeface="Ebrima" panose="02000000000000000000" pitchFamily="2" charset="0"/>
                <a:cs typeface="Ebrima" panose="02000000000000000000" pitchFamily="2" charset="0"/>
              </a:rPr>
              <a:t>Roland Nguyen – Mathematics and Computer Science</a:t>
            </a:r>
          </a:p>
          <a:p>
            <a:pPr eaLnBrk="1" hangingPunct="1">
              <a:lnSpc>
                <a:spcPts val="3400"/>
              </a:lnSpc>
            </a:pPr>
            <a:r>
              <a:rPr lang="en-GB" altLang="en-US" sz="4000" b="1" dirty="0" err="1">
                <a:latin typeface="Calibri" panose="020F0502020204030204" pitchFamily="34" charset="0"/>
                <a:ea typeface="Ebrima" panose="02000000000000000000" pitchFamily="2" charset="0"/>
                <a:cs typeface="Ebrima" panose="02000000000000000000" pitchFamily="2" charset="0"/>
              </a:rPr>
              <a:t>Dr.</a:t>
            </a:r>
            <a:r>
              <a:rPr lang="en-GB" altLang="en-US" sz="4000" b="1" dirty="0">
                <a:latin typeface="Calibri" panose="020F0502020204030204" pitchFamily="34" charset="0"/>
                <a:ea typeface="Ebrima" panose="02000000000000000000" pitchFamily="2" charset="0"/>
                <a:cs typeface="Ebrima" panose="02000000000000000000" pitchFamily="2" charset="0"/>
              </a:rPr>
              <a:t> </a:t>
            </a:r>
            <a:r>
              <a:rPr lang="en-GB" altLang="en-US" sz="4000" b="1" dirty="0" err="1">
                <a:latin typeface="Calibri" panose="020F0502020204030204" pitchFamily="34" charset="0"/>
                <a:ea typeface="Ebrima" panose="02000000000000000000" pitchFamily="2" charset="0"/>
                <a:cs typeface="Ebrima" panose="02000000000000000000" pitchFamily="2" charset="0"/>
              </a:rPr>
              <a:t>Jihun</a:t>
            </a:r>
            <a:r>
              <a:rPr lang="en-GB" altLang="en-US" sz="4000" b="1" dirty="0">
                <a:latin typeface="Calibri" panose="020F0502020204030204" pitchFamily="34" charset="0"/>
                <a:ea typeface="Ebrima" panose="02000000000000000000" pitchFamily="2" charset="0"/>
                <a:cs typeface="Ebrima" panose="02000000000000000000" pitchFamily="2" charset="0"/>
              </a:rPr>
              <a:t> Hamm – Department of Computer Science</a:t>
            </a:r>
          </a:p>
        </p:txBody>
      </p:sp>
      <p:sp>
        <p:nvSpPr>
          <p:cNvPr id="14389" name="AutoShape 90"/>
          <p:cNvSpPr>
            <a:spLocks noChangeArrowheads="1"/>
          </p:cNvSpPr>
          <p:nvPr/>
        </p:nvSpPr>
        <p:spPr bwMode="auto">
          <a:xfrm>
            <a:off x="750095" y="5812402"/>
            <a:ext cx="14008894" cy="5379473"/>
          </a:xfrm>
          <a:prstGeom prst="roundRect">
            <a:avLst>
              <a:gd name="adj" fmla="val 8338"/>
            </a:avLst>
          </a:prstGeom>
          <a:solidFill>
            <a:schemeClr val="bg1"/>
          </a:solidFill>
          <a:ln w="76200">
            <a:solidFill>
              <a:schemeClr val="bg1"/>
            </a:solidFill>
            <a:round/>
            <a:headEnd/>
            <a:tailEnd/>
          </a:ln>
        </p:spPr>
        <p:txBody>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Deep Music Generation is a deep learning project with two sides. Firstly, to generate polyphonic music using deep learning models that replicate the style of composers such as Bach and Handel with variety.</a:t>
            </a:r>
          </a:p>
          <a:p>
            <a:pPr eaLnBrk="1" hangingPunct="1">
              <a:lnSpc>
                <a:spcPts val="5000"/>
              </a:lnSpc>
              <a:spcBef>
                <a:spcPts val="1800"/>
              </a:spcBef>
            </a:pPr>
            <a:r>
              <a:rPr lang="en-US" altLang="en-US" sz="2800" dirty="0">
                <a:latin typeface="Calibri" panose="020F0502020204030204" pitchFamily="34" charset="0"/>
                <a:ea typeface="Ebrima" panose="02000000000000000000" pitchFamily="2" charset="0"/>
                <a:cs typeface="Ebrima" panose="02000000000000000000" pitchFamily="2" charset="0"/>
              </a:rPr>
              <a:t>Secondly, to create metrics that evaluate the quality of generated samples and the performance of the model.</a:t>
            </a:r>
          </a:p>
        </p:txBody>
      </p:sp>
      <p:grpSp>
        <p:nvGrpSpPr>
          <p:cNvPr id="14391" name="Group 4"/>
          <p:cNvGrpSpPr>
            <a:grpSpLocks/>
          </p:cNvGrpSpPr>
          <p:nvPr/>
        </p:nvGrpSpPr>
        <p:grpSpPr bwMode="auto">
          <a:xfrm>
            <a:off x="738188" y="4564627"/>
            <a:ext cx="28727400" cy="1108075"/>
            <a:chOff x="738188" y="4310627"/>
            <a:chExt cx="28727400" cy="1108075"/>
          </a:xfrm>
        </p:grpSpPr>
        <p:sp>
          <p:nvSpPr>
            <p:cNvPr id="14395" name="Rectangle 241"/>
            <p:cNvSpPr>
              <a:spLocks noChangeArrowheads="1"/>
            </p:cNvSpPr>
            <p:nvPr/>
          </p:nvSpPr>
          <p:spPr bwMode="auto">
            <a:xfrm>
              <a:off x="750094" y="4310627"/>
              <a:ext cx="14236700" cy="1108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Introduction</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6" name="Straight Connector 6"/>
            <p:cNvCxnSpPr>
              <a:cxnSpLocks noChangeShapeType="1"/>
            </p:cNvCxnSpPr>
            <p:nvPr/>
          </p:nvCxnSpPr>
          <p:spPr bwMode="auto">
            <a:xfrm>
              <a:off x="738188" y="4310627"/>
              <a:ext cx="287274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sp>
        <p:nvSpPr>
          <p:cNvPr id="14393" name="Rectangle 249"/>
          <p:cNvSpPr>
            <a:spLocks noChangeArrowheads="1"/>
          </p:cNvSpPr>
          <p:nvPr/>
        </p:nvSpPr>
        <p:spPr bwMode="auto">
          <a:xfrm>
            <a:off x="15520988" y="4511366"/>
            <a:ext cx="66315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Results</a:t>
            </a:r>
            <a:endParaRPr lang="en-US" altLang="en-US" sz="6600" dirty="0">
              <a:solidFill>
                <a:srgbClr val="006684"/>
              </a:solidFill>
              <a:latin typeface="+mj-lt"/>
              <a:ea typeface="Ebrima" panose="02000000000000000000" pitchFamily="2" charset="0"/>
              <a:cs typeface="Ebrima" panose="02000000000000000000" pitchFamily="2"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925" y="435174"/>
            <a:ext cx="7063952" cy="2492260"/>
          </a:xfrm>
          <a:prstGeom prst="rect">
            <a:avLst/>
          </a:prstGeom>
          <a:noFill/>
          <a:ln>
            <a:noFill/>
          </a:ln>
        </p:spPr>
      </p:pic>
      <p:graphicFrame>
        <p:nvGraphicFramePr>
          <p:cNvPr id="6" name="Chart 5"/>
          <p:cNvGraphicFramePr/>
          <p:nvPr>
            <p:extLst>
              <p:ext uri="{D42A27DB-BD31-4B8C-83A1-F6EECF244321}">
                <p14:modId xmlns:p14="http://schemas.microsoft.com/office/powerpoint/2010/main" val="1593542907"/>
              </p:ext>
            </p:extLst>
          </p:nvPr>
        </p:nvGraphicFramePr>
        <p:xfrm>
          <a:off x="15520988" y="10177620"/>
          <a:ext cx="13944600" cy="6884208"/>
        </p:xfrm>
        <a:graphic>
          <a:graphicData uri="http://schemas.openxmlformats.org/drawingml/2006/chart">
            <c:chart xmlns:c="http://schemas.openxmlformats.org/drawingml/2006/chart" xmlns:r="http://schemas.openxmlformats.org/officeDocument/2006/relationships" r:id="rId4"/>
          </a:graphicData>
        </a:graphic>
      </p:graphicFrame>
      <p:sp>
        <p:nvSpPr>
          <p:cNvPr id="38" name="Rectangle 20"/>
          <p:cNvSpPr>
            <a:spLocks noChangeArrowheads="1"/>
          </p:cNvSpPr>
          <p:nvPr/>
        </p:nvSpPr>
        <p:spPr bwMode="auto">
          <a:xfrm>
            <a:off x="15520988" y="17349905"/>
            <a:ext cx="11925526" cy="50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2  </a:t>
            </a:r>
            <a:r>
              <a:rPr lang="en-GB" altLang="en-US" sz="2400" dirty="0">
                <a:latin typeface="Calibri" panose="020F0502020204030204" pitchFamily="34" charset="0"/>
                <a:ea typeface="Ebrima" panose="02000000000000000000" pitchFamily="2" charset="0"/>
                <a:cs typeface="Ebrima" panose="02000000000000000000" pitchFamily="2" charset="0"/>
              </a:rPr>
              <a:t>Training measures of LSTM-RNN model with 14 composers over 50 epochs</a:t>
            </a:r>
          </a:p>
        </p:txBody>
      </p:sp>
      <p:pic>
        <p:nvPicPr>
          <p:cNvPr id="4" name="Picture 3">
            <a:extLst>
              <a:ext uri="{FF2B5EF4-FFF2-40B4-BE49-F238E27FC236}">
                <a16:creationId xmlns:a16="http://schemas.microsoft.com/office/drawing/2014/main" id="{8928624A-E86B-429D-AA78-5544F22DF1F3}"/>
              </a:ext>
            </a:extLst>
          </p:cNvPr>
          <p:cNvPicPr>
            <a:picLocks noChangeAspect="1"/>
          </p:cNvPicPr>
          <p:nvPr/>
        </p:nvPicPr>
        <p:blipFill>
          <a:blip r:embed="rId5"/>
          <a:stretch>
            <a:fillRect/>
          </a:stretch>
        </p:blipFill>
        <p:spPr>
          <a:xfrm>
            <a:off x="15520987" y="10177620"/>
            <a:ext cx="14231938" cy="7192332"/>
          </a:xfrm>
          <a:prstGeom prst="rect">
            <a:avLst/>
          </a:prstGeom>
        </p:spPr>
      </p:pic>
      <p:grpSp>
        <p:nvGrpSpPr>
          <p:cNvPr id="5" name="Group 4">
            <a:extLst>
              <a:ext uri="{FF2B5EF4-FFF2-40B4-BE49-F238E27FC236}">
                <a16:creationId xmlns:a16="http://schemas.microsoft.com/office/drawing/2014/main" id="{D044C34A-85BF-4D6A-88A7-AAC4012C0EBF}"/>
              </a:ext>
            </a:extLst>
          </p:cNvPr>
          <p:cNvGrpSpPr/>
          <p:nvPr/>
        </p:nvGrpSpPr>
        <p:grpSpPr>
          <a:xfrm>
            <a:off x="684213" y="9815062"/>
            <a:ext cx="14074775" cy="16002523"/>
            <a:chOff x="684213" y="11368088"/>
            <a:chExt cx="14074775" cy="16002523"/>
          </a:xfrm>
        </p:grpSpPr>
        <p:sp>
          <p:nvSpPr>
            <p:cNvPr id="14343" name="AutoShape 90"/>
            <p:cNvSpPr>
              <a:spLocks noChangeArrowheads="1"/>
            </p:cNvSpPr>
            <p:nvPr/>
          </p:nvSpPr>
          <p:spPr bwMode="auto">
            <a:xfrm>
              <a:off x="793750" y="12320587"/>
              <a:ext cx="13965238" cy="4972407"/>
            </a:xfrm>
            <a:prstGeom prst="roundRect">
              <a:avLst>
                <a:gd name="adj" fmla="val 8338"/>
              </a:avLst>
            </a:prstGeom>
            <a:solidFill>
              <a:schemeClr val="bg1"/>
            </a:solidFill>
            <a:ln w="76200">
              <a:solidFill>
                <a:schemeClr val="bg1"/>
              </a:solidFill>
              <a:round/>
              <a:headEnd/>
              <a:tailEnd/>
            </a:ln>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2800" dirty="0">
                  <a:latin typeface="Calibri" panose="020F0502020204030204" pitchFamily="34" charset="0"/>
                  <a:ea typeface="Ebrima" panose="02000000000000000000" pitchFamily="2" charset="0"/>
                  <a:cs typeface="Ebrima" panose="02000000000000000000" pitchFamily="2" charset="0"/>
                </a:rPr>
                <a:t>Deep Music Generation has two main problems – generating with deep learning models and evaluating the generated samples and performance of the model.</a:t>
              </a:r>
            </a:p>
            <a:p>
              <a:pPr eaLnBrk="1" hangingPunct="1">
                <a:lnSpc>
                  <a:spcPts val="5000"/>
                </a:lnSpc>
                <a:spcBef>
                  <a:spcPts val="1800"/>
                </a:spcBef>
              </a:pPr>
              <a:r>
                <a:rPr lang="en-GB" altLang="en-US" sz="2800" dirty="0">
                  <a:latin typeface="Calibri" panose="020F0502020204030204" pitchFamily="34" charset="0"/>
                  <a:ea typeface="Ebrima" panose="02000000000000000000" pitchFamily="2" charset="0"/>
                  <a:cs typeface="Ebrima" panose="02000000000000000000" pitchFamily="2" charset="0"/>
                </a:rPr>
                <a:t>Various deep learning models do exist for generating music, but the quality of the generated are questionable. While the generated samples did have chord structures, the flow of the pieces was weak. Hence, we modified a famous deep generative model called </a:t>
              </a:r>
              <a:r>
                <a:rPr lang="en-GB" altLang="en-US" sz="2800" dirty="0" err="1">
                  <a:latin typeface="Calibri" panose="020F0502020204030204" pitchFamily="34" charset="0"/>
                  <a:ea typeface="Ebrima" panose="02000000000000000000" pitchFamily="2" charset="0"/>
                  <a:cs typeface="Ebrima" panose="02000000000000000000" pitchFamily="2" charset="0"/>
                </a:rPr>
                <a:t>MuseGAN</a:t>
              </a:r>
              <a:r>
                <a:rPr lang="en-GB" altLang="en-US" sz="2800" dirty="0">
                  <a:latin typeface="Calibri" panose="020F0502020204030204" pitchFamily="34" charset="0"/>
                  <a:ea typeface="Ebrima" panose="02000000000000000000" pitchFamily="2" charset="0"/>
                  <a:cs typeface="Ebrima" panose="02000000000000000000" pitchFamily="2" charset="0"/>
                </a:rPr>
                <a:t> to enhance the quality of generated samples.</a:t>
              </a:r>
            </a:p>
            <a:p>
              <a:pPr eaLnBrk="1" hangingPunct="1">
                <a:lnSpc>
                  <a:spcPts val="5000"/>
                </a:lnSpc>
                <a:spcBef>
                  <a:spcPts val="1800"/>
                </a:spcBef>
              </a:pPr>
              <a:r>
                <a:rPr lang="en-GB" altLang="en-US" sz="2800" dirty="0">
                  <a:latin typeface="Calibri" panose="020F0502020204030204" pitchFamily="34" charset="0"/>
                  <a:ea typeface="Ebrima" panose="02000000000000000000" pitchFamily="2" charset="0"/>
                  <a:cs typeface="Ebrima" panose="02000000000000000000" pitchFamily="2" charset="0"/>
                </a:rPr>
                <a:t>Various evaluation metrics do exist for deep image generation, but there is a lack of robust metric for deep music generation. While some samples did resemble structured music, we wanted to take a scientific approach in our judgement. Hence, we created a metric that evaluates the quality of generated music samples and performance of the model.</a:t>
              </a:r>
            </a:p>
          </p:txBody>
        </p:sp>
        <p:sp>
          <p:nvSpPr>
            <p:cNvPr id="14344" name="Rectangle 20"/>
            <p:cNvSpPr>
              <a:spLocks noChangeArrowheads="1"/>
            </p:cNvSpPr>
            <p:nvPr/>
          </p:nvSpPr>
          <p:spPr bwMode="auto">
            <a:xfrm>
              <a:off x="684213" y="26870025"/>
              <a:ext cx="10956244" cy="50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latin typeface="Calibri" panose="020F0502020204030204" pitchFamily="34" charset="0"/>
                  <a:ea typeface="Ebrima" panose="02000000000000000000" pitchFamily="2" charset="0"/>
                  <a:cs typeface="Ebrima" panose="02000000000000000000" pitchFamily="2" charset="0"/>
                </a:rPr>
                <a:t>Fig. 1  </a:t>
              </a:r>
              <a:r>
                <a:rPr lang="en-GB" altLang="en-US" sz="2400" dirty="0">
                  <a:latin typeface="Calibri" panose="020F0502020204030204" pitchFamily="34" charset="0"/>
                  <a:ea typeface="Ebrima" panose="02000000000000000000" pitchFamily="2" charset="0"/>
                  <a:cs typeface="Ebrima" panose="02000000000000000000" pitchFamily="2" charset="0"/>
                </a:rPr>
                <a:t>High-level diagram of the </a:t>
              </a:r>
              <a:r>
                <a:rPr lang="en-GB" altLang="en-US" sz="2400" dirty="0" err="1">
                  <a:latin typeface="Calibri" panose="020F0502020204030204" pitchFamily="34" charset="0"/>
                  <a:ea typeface="Ebrima" panose="02000000000000000000" pitchFamily="2" charset="0"/>
                  <a:cs typeface="Ebrima" panose="02000000000000000000" pitchFamily="2" charset="0"/>
                </a:rPr>
                <a:t>MuseGAN</a:t>
              </a:r>
              <a:r>
                <a:rPr lang="en-GB" altLang="en-US" sz="2400" dirty="0">
                  <a:latin typeface="Calibri" panose="020F0502020204030204" pitchFamily="34" charset="0"/>
                  <a:ea typeface="Ebrima" panose="02000000000000000000" pitchFamily="2" charset="0"/>
                  <a:cs typeface="Ebrima" panose="02000000000000000000" pitchFamily="2" charset="0"/>
                </a:rPr>
                <a:t> generator, Hao Wen Dong and David Foster</a:t>
              </a:r>
            </a:p>
          </p:txBody>
        </p:sp>
        <p:grpSp>
          <p:nvGrpSpPr>
            <p:cNvPr id="14380" name="Group 3"/>
            <p:cNvGrpSpPr>
              <a:grpSpLocks/>
            </p:cNvGrpSpPr>
            <p:nvPr/>
          </p:nvGrpSpPr>
          <p:grpSpPr bwMode="auto">
            <a:xfrm>
              <a:off x="738188" y="11368088"/>
              <a:ext cx="14020800" cy="1107996"/>
              <a:chOff x="738188" y="11367560"/>
              <a:chExt cx="14097000" cy="1107996"/>
            </a:xfrm>
          </p:grpSpPr>
          <p:sp>
            <p:nvSpPr>
              <p:cNvPr id="14397" name="Rectangle 249"/>
              <p:cNvSpPr>
                <a:spLocks noChangeArrowheads="1"/>
              </p:cNvSpPr>
              <p:nvPr/>
            </p:nvSpPr>
            <p:spPr bwMode="auto">
              <a:xfrm>
                <a:off x="758490" y="11367560"/>
                <a:ext cx="1132121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latin typeface="+mj-lt"/>
                    <a:ea typeface="Ebrima" panose="02000000000000000000" pitchFamily="2" charset="0"/>
                    <a:cs typeface="Ebrima" panose="02000000000000000000" pitchFamily="2" charset="0"/>
                  </a:rPr>
                  <a:t>Problem statement</a:t>
                </a:r>
                <a:endParaRPr lang="en-US" altLang="en-US" sz="6600" dirty="0">
                  <a:solidFill>
                    <a:srgbClr val="006684"/>
                  </a:solidFill>
                  <a:latin typeface="+mj-lt"/>
                  <a:ea typeface="Ebrima" panose="02000000000000000000" pitchFamily="2" charset="0"/>
                  <a:cs typeface="Ebrima" panose="02000000000000000000" pitchFamily="2" charset="0"/>
                </a:endParaRPr>
              </a:p>
            </p:txBody>
          </p:sp>
          <p:cxnSp>
            <p:nvCxnSpPr>
              <p:cNvPr id="14398" name="Straight Connector 6"/>
              <p:cNvCxnSpPr>
                <a:cxnSpLocks noChangeShapeType="1"/>
              </p:cNvCxnSpPr>
              <p:nvPr/>
            </p:nvCxnSpPr>
            <p:spPr bwMode="auto">
              <a:xfrm>
                <a:off x="738188" y="11367560"/>
                <a:ext cx="14097000" cy="0"/>
              </a:xfrm>
              <a:prstGeom prst="line">
                <a:avLst/>
              </a:prstGeom>
              <a:noFill/>
              <a:ln w="12700">
                <a:solidFill>
                  <a:srgbClr val="92D050"/>
                </a:solidFill>
                <a:round/>
                <a:headEnd/>
                <a:tailEnd/>
              </a:ln>
              <a:extLst>
                <a:ext uri="{909E8E84-426E-40DD-AFC4-6F175D3DCCD1}">
                  <a14:hiddenFill xmlns:a14="http://schemas.microsoft.com/office/drawing/2010/main">
                    <a:noFill/>
                  </a14:hiddenFill>
                </a:ext>
              </a:extLst>
            </p:spPr>
          </p:cxnSp>
        </p:grpSp>
        <p:pic>
          <p:nvPicPr>
            <p:cNvPr id="3" name="Picture 2">
              <a:extLst>
                <a:ext uri="{FF2B5EF4-FFF2-40B4-BE49-F238E27FC236}">
                  <a16:creationId xmlns:a16="http://schemas.microsoft.com/office/drawing/2014/main" id="{DCA3CF45-F054-46E4-9329-A1972E53E05D}"/>
                </a:ext>
              </a:extLst>
            </p:cNvPr>
            <p:cNvPicPr>
              <a:picLocks noChangeAspect="1"/>
            </p:cNvPicPr>
            <p:nvPr/>
          </p:nvPicPr>
          <p:blipFill>
            <a:blip r:embed="rId6"/>
            <a:stretch>
              <a:fillRect/>
            </a:stretch>
          </p:blipFill>
          <p:spPr>
            <a:xfrm>
              <a:off x="758379" y="19911560"/>
              <a:ext cx="14000609" cy="6818767"/>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22286</TotalTime>
  <Words>1077</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Hououin Kyouma</cp:lastModifiedBy>
  <cp:revision>601</cp:revision>
  <cp:lastPrinted>2014-07-25T14:09:17Z</cp:lastPrinted>
  <dcterms:created xsi:type="dcterms:W3CDTF">2000-02-09T12:19:10Z</dcterms:created>
  <dcterms:modified xsi:type="dcterms:W3CDTF">2020-04-15T02:22:17Z</dcterms:modified>
</cp:coreProperties>
</file>