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818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7110" autoAdjust="0"/>
  </p:normalViewPr>
  <p:slideViewPr>
    <p:cSldViewPr snapToGrid="0">
      <p:cViewPr>
        <p:scale>
          <a:sx n="50" d="100"/>
          <a:sy n="50" d="100"/>
        </p:scale>
        <p:origin x="-773" y="-1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1420B-E914-4E24-8178-BB10CB767C50}" type="datetimeFigureOut">
              <a:rPr lang="en-US" smtClean="0"/>
              <a:t>4/15/2014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7EB66-4642-44BA-AB68-9ABF3E09C8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486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 smtClean="0">
              <a:ln>
                <a:noFill/>
              </a:ln>
              <a:solidFill>
                <a:srgbClr val="967E96"/>
              </a:solidFill>
              <a:effectLst/>
              <a:uLnTx/>
              <a:uFillTx/>
              <a:latin typeface="Bookman Old Style" panose="0205060405050502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67E96"/>
                </a:solidFill>
                <a:effectLst/>
                <a:uLnTx/>
                <a:uFillTx/>
                <a:latin typeface="Bookman Old Style" panose="02050604050505020204"/>
              </a:rPr>
              <a:t>Image 1: Preferred Source Citation: DN-0008610, Chicago Daily News negatives collection, Chicago History Museum.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 smtClean="0">
              <a:ln>
                <a:noFill/>
              </a:ln>
              <a:solidFill>
                <a:srgbClr val="967E96"/>
              </a:solidFill>
              <a:effectLst/>
              <a:uLnTx/>
              <a:uFillTx/>
              <a:latin typeface="Bookman Old Style" panose="0205060405050502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67E96"/>
                </a:solidFill>
                <a:effectLst/>
                <a:uLnTx/>
                <a:uFillTx/>
                <a:latin typeface="Bookman Old Style" panose="02050604050505020204"/>
              </a:rPr>
              <a:t>Full Page Advertisement published on July 29th, 1888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67E96"/>
                </a:solidFill>
                <a:effectLst/>
                <a:uLnTx/>
                <a:uFillTx/>
                <a:latin typeface="Bookman Old Style" panose="02050604050505020204"/>
              </a:rPr>
              <a:t>Image 2: Source Citation: Eric W. Liguori. “Nell Nelson and The Chicago Times ‘City Slave Girls’ Series: Beginning a National Crusade for Labor Reform in the late 1800s.” </a:t>
            </a:r>
            <a:r>
              <a:rPr kumimoji="0" lang="en-US" sz="900" b="0" i="1" u="none" strike="noStrike" kern="1200" cap="none" spc="0" normalizeH="0" baseline="0" noProof="0" dirty="0" smtClean="0">
                <a:ln>
                  <a:noFill/>
                </a:ln>
                <a:solidFill>
                  <a:srgbClr val="967E96"/>
                </a:solidFill>
                <a:effectLst/>
                <a:uLnTx/>
                <a:uFillTx/>
                <a:latin typeface="Bookman Old Style" panose="02050604050505020204"/>
              </a:rPr>
              <a:t>Journal of Management History,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67E96"/>
                </a:solidFill>
                <a:effectLst/>
                <a:uLnTx/>
                <a:uFillTx/>
                <a:latin typeface="Bookman Old Style" panose="02050604050505020204"/>
              </a:rPr>
              <a:t> 18, no. 1 (2012):62. doi: 10.1108/17511341211188655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 smtClean="0">
              <a:ln>
                <a:noFill/>
              </a:ln>
              <a:solidFill>
                <a:srgbClr val="967E96"/>
              </a:solidFill>
              <a:effectLst/>
              <a:uLnTx/>
              <a:uFillTx/>
              <a:latin typeface="Bookman Old Style" panose="02050604050505020204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7EB66-4642-44BA-AB68-9ABF3E09C85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48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Images</a:t>
            </a:r>
            <a:r>
              <a:rPr lang="en-US" baseline="0" dirty="0" smtClean="0"/>
              <a:t> 1-4: 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54D74"/>
                </a:solidFill>
                <a:effectLst/>
                <a:uLnTx/>
                <a:uFillTx/>
                <a:latin typeface="Bookman Old Style" panose="02050604050505020204"/>
              </a:rPr>
              <a:t>Source Citation: Nell Nelson. “City Slave Girls.” </a:t>
            </a:r>
            <a:r>
              <a:rPr kumimoji="0" lang="en-US" sz="900" b="0" i="1" u="none" strike="noStrike" kern="1200" cap="none" spc="0" normalizeH="0" baseline="0" noProof="0" dirty="0" smtClean="0">
                <a:ln>
                  <a:noFill/>
                </a:ln>
                <a:solidFill>
                  <a:srgbClr val="A54D74"/>
                </a:solidFill>
                <a:effectLst/>
                <a:uLnTx/>
                <a:uFillTx/>
                <a:latin typeface="Bookman Old Style" panose="02050604050505020204"/>
              </a:rPr>
              <a:t>Chicago Daily Times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54D74"/>
                </a:solidFill>
                <a:effectLst/>
                <a:uLnTx/>
                <a:uFillTx/>
                <a:latin typeface="Bookman Old Style" panose="02050604050505020204"/>
              </a:rPr>
              <a:t> (Chicago, IL), 1888: July 30, August 5,  August 27, and September 3.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7EB66-4642-44BA-AB68-9ABF3E09C85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066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805F-FF0F-4BAA-A3A3-E4F945D687F8}" type="datetimeFigureOut">
              <a:rPr lang="en-US" dirty="0"/>
              <a:t>4/15/2014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5C51-60B3-48EF-AA78-DB950F30DBA2}" type="datetimeFigureOut">
              <a:rPr lang="en-US" dirty="0"/>
              <a:t>4/15/2014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676B-6E73-4E3B-A9B3-4966DB9B52A5}" type="datetimeFigureOut">
              <a:rPr lang="en-US" dirty="0"/>
              <a:t>4/15/2014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F3A6-CC5D-4649-8527-DB0C21FDDFD9}" type="datetimeFigureOut">
              <a:rPr lang="en-US" dirty="0"/>
              <a:t>4/15/2014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B6F927C-B73E-4F9D-ADFE-F6E23BD7CEE8}" type="datetimeFigureOut">
              <a:rPr lang="en-US" dirty="0"/>
              <a:t>4/15/2014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FFFF-984A-4EE5-9BF2-EC9310C878F1}" type="datetimeFigureOut">
              <a:rPr lang="en-US" dirty="0"/>
              <a:t>4/15/2014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71C1-B42E-4A60-A25F-0185B888604B}" type="datetimeFigureOut">
              <a:rPr lang="en-US" dirty="0"/>
              <a:t>4/15/2014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6292-3725-4763-8973-4C59F0403D99}" type="datetimeFigureOut">
              <a:rPr lang="en-US" dirty="0"/>
              <a:t>4/15/2014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996D1-8909-469F-911A-4C12C68BF5D9}" type="datetimeFigureOut">
              <a:rPr lang="en-US" dirty="0"/>
              <a:t>4/15/2014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73BC-5D11-4675-B334-102E1E8C9B50}" type="datetimeFigureOut">
              <a:rPr lang="en-US" dirty="0"/>
              <a:t>4/15/2014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27B8E45F-652B-4E89-8925-000B0AB8FD98}" type="datetimeFigureOut">
              <a:rPr lang="en-US" dirty="0"/>
              <a:t>4/15/2014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4A3462A-2D5B-48AF-A3D4-EF8A90A50A80}" type="datetimeFigureOut">
              <a:rPr lang="en-US" dirty="0"/>
              <a:t>4/15/2014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“City Slave Girls” of Chicago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9404" y="4468031"/>
            <a:ext cx="7891272" cy="1069848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The Fundamental and Forgotten Exposé of Nell Nelson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04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369" y="464754"/>
            <a:ext cx="10717961" cy="1249148"/>
          </a:xfrm>
        </p:spPr>
        <p:txBody>
          <a:bodyPr/>
          <a:lstStyle/>
          <a:p>
            <a:r>
              <a:rPr lang="en-US" dirty="0" smtClean="0"/>
              <a:t>Thesis: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490" y="1695450"/>
            <a:ext cx="10692345" cy="4143984"/>
          </a:xfrm>
          <a:ln w="57150" cap="rnd" cmpd="sng">
            <a:solidFill>
              <a:schemeClr val="accent2"/>
            </a:solidFill>
            <a:prstDash val="lgDashDotDot"/>
            <a:round/>
          </a:ln>
          <a:effectLst>
            <a:glow rad="152400">
              <a:schemeClr val="tx2"/>
            </a:glow>
            <a:softEdge rad="0"/>
          </a:effectLst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The purpose of this capstone is</a:t>
            </a:r>
            <a:r>
              <a:rPr lang="en-US" sz="2400" dirty="0" smtClean="0"/>
              <a:t> to restore </a:t>
            </a:r>
            <a:r>
              <a:rPr lang="en-US" sz="2400" dirty="0" smtClean="0"/>
              <a:t>Nell Nelson </a:t>
            </a:r>
            <a:r>
              <a:rPr lang="en-US" sz="2400" dirty="0"/>
              <a:t>as an </a:t>
            </a:r>
            <a:r>
              <a:rPr lang="en-US" sz="2400" dirty="0" smtClean="0"/>
              <a:t>	influential </a:t>
            </a:r>
            <a:r>
              <a:rPr lang="en-US" sz="2400" dirty="0"/>
              <a:t>female </a:t>
            </a:r>
            <a:r>
              <a:rPr lang="en-US" sz="2400" dirty="0" smtClean="0"/>
              <a:t>journalist</a:t>
            </a:r>
            <a:r>
              <a:rPr lang="en-US" sz="2400" dirty="0"/>
              <a:t> </a:t>
            </a:r>
            <a:r>
              <a:rPr lang="en-US" sz="2400" dirty="0" smtClean="0"/>
              <a:t>and </a:t>
            </a:r>
            <a:r>
              <a:rPr lang="en-US" sz="2400" dirty="0" smtClean="0"/>
              <a:t>pioneer of investigative 	reporting in the late nineteenth century. </a:t>
            </a:r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04151" y="3313202"/>
            <a:ext cx="9338555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lnSpc>
                <a:spcPct val="90000"/>
              </a:lnSpc>
              <a:spcBef>
                <a:spcPts val="1200"/>
              </a:spcBef>
              <a:buClr>
                <a:srgbClr val="967E96"/>
              </a:buClr>
              <a:buSzPct val="85000"/>
            </a:pPr>
            <a:r>
              <a:rPr lang="en-US" sz="2400" dirty="0">
                <a:solidFill>
                  <a:prstClr val="black"/>
                </a:solidFill>
              </a:rPr>
              <a:t>The illumination of Nelson’s “City Slave Girls”  series as a fundamental exposé of the cruel and unsanitary working conditions of industrialization highlight Nelson’s ability to overcome the gender restraints she faced as a middle-class woman exposing the most prominent men and successful corporations of Chicago. </a:t>
            </a:r>
          </a:p>
        </p:txBody>
      </p:sp>
    </p:spTree>
    <p:extLst>
      <p:ext uri="{BB962C8B-B14F-4D97-AF65-F5344CB8AC3E}">
        <p14:creationId xmlns:p14="http://schemas.microsoft.com/office/powerpoint/2010/main" val="68377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18052" y="149087"/>
            <a:ext cx="4917219" cy="53671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Nell Nelson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18052" y="556592"/>
            <a:ext cx="5058093" cy="233642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Helen Cusack Carvalho</a:t>
            </a:r>
          </a:p>
          <a:p>
            <a:r>
              <a:rPr lang="en-US" sz="1800" dirty="0" smtClean="0"/>
              <a:t>middle-class woman of the late 1800s</a:t>
            </a:r>
          </a:p>
          <a:p>
            <a:r>
              <a:rPr lang="en-US" sz="1800" dirty="0" smtClean="0"/>
              <a:t>undercover investigative reporter </a:t>
            </a:r>
          </a:p>
          <a:p>
            <a:r>
              <a:rPr lang="en-US" sz="1800" dirty="0"/>
              <a:t>e</a:t>
            </a:r>
            <a:r>
              <a:rPr lang="en-US" sz="1800" dirty="0" smtClean="0"/>
              <a:t>mployed by </a:t>
            </a:r>
            <a:r>
              <a:rPr lang="en-US" sz="1800" i="1" dirty="0" smtClean="0"/>
              <a:t>Chicago Daily Times </a:t>
            </a:r>
            <a:r>
              <a:rPr lang="en-US" sz="1800" dirty="0" smtClean="0"/>
              <a:t>and then </a:t>
            </a:r>
            <a:r>
              <a:rPr lang="en-US" sz="1800" smtClean="0"/>
              <a:t>New </a:t>
            </a:r>
            <a:r>
              <a:rPr lang="en-US" sz="1800" smtClean="0"/>
              <a:t>York’s, </a:t>
            </a:r>
            <a:r>
              <a:rPr lang="en-US" sz="1800" i="1" dirty="0" smtClean="0"/>
              <a:t>The World </a:t>
            </a:r>
          </a:p>
          <a:p>
            <a:r>
              <a:rPr lang="en-US" sz="1800" dirty="0" smtClean="0"/>
              <a:t>no complete biography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278494" y="2878372"/>
            <a:ext cx="4754880" cy="6400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“City Slave Girls” Exposé </a:t>
            </a:r>
            <a:endParaRPr lang="en-US" sz="24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278494" y="3427012"/>
            <a:ext cx="4754880" cy="3291840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/>
              <a:t>front-page series of </a:t>
            </a:r>
            <a:r>
              <a:rPr lang="en-US" sz="1800" i="1" dirty="0" smtClean="0"/>
              <a:t>The Chicago Daily Times</a:t>
            </a:r>
          </a:p>
          <a:p>
            <a:r>
              <a:rPr lang="en-US" sz="1800" dirty="0"/>
              <a:t>d</a:t>
            </a:r>
            <a:r>
              <a:rPr lang="en-US" sz="1800" dirty="0" smtClean="0"/>
              <a:t>aily coverage (twenty-one part series)</a:t>
            </a:r>
          </a:p>
          <a:p>
            <a:r>
              <a:rPr lang="en-US" sz="1800" dirty="0"/>
              <a:t>f</a:t>
            </a:r>
            <a:r>
              <a:rPr lang="en-US" sz="1800" dirty="0" smtClean="0"/>
              <a:t>irst </a:t>
            </a:r>
            <a:r>
              <a:rPr lang="en-US" sz="1800" dirty="0"/>
              <a:t>report published on July 30th, 1888 </a:t>
            </a:r>
          </a:p>
          <a:p>
            <a:r>
              <a:rPr lang="en-US" sz="1800" dirty="0"/>
              <a:t>full-page ad preceded series </a:t>
            </a:r>
            <a:endParaRPr lang="en-US" sz="1800" dirty="0" smtClean="0"/>
          </a:p>
          <a:p>
            <a:r>
              <a:rPr lang="en-US" sz="1800" dirty="0" smtClean="0"/>
              <a:t>in-depth reports of conditions, wages, and working girls (complete exposure)</a:t>
            </a:r>
            <a:endParaRPr lang="en-US" sz="1800" dirty="0" smtClean="0"/>
          </a:p>
          <a:p>
            <a:r>
              <a:rPr lang="en-US" sz="1800" dirty="0"/>
              <a:t>p</a:t>
            </a:r>
            <a:r>
              <a:rPr lang="en-US" sz="1800" dirty="0" smtClean="0"/>
              <a:t>ublished response letters to the </a:t>
            </a:r>
            <a:r>
              <a:rPr lang="en-US" sz="1800" dirty="0" smtClean="0"/>
              <a:t>editor and interviews with public officials</a:t>
            </a:r>
            <a:endParaRPr lang="en-US" sz="18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016262" y="3543257"/>
            <a:ext cx="3044176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2"/>
                </a:solidFill>
              </a:rPr>
              <a:t>A Photonegative of “Miss Nellie Nelson” taken </a:t>
            </a:r>
            <a:r>
              <a:rPr lang="en-US" sz="1600" b="1" dirty="0">
                <a:solidFill>
                  <a:schemeClr val="tx2"/>
                </a:solidFill>
              </a:rPr>
              <a:t>by </a:t>
            </a:r>
            <a:r>
              <a:rPr lang="en-US" sz="1600" b="1" dirty="0" smtClean="0">
                <a:solidFill>
                  <a:schemeClr val="tx2"/>
                </a:solidFill>
              </a:rPr>
              <a:t>an unnamed </a:t>
            </a:r>
            <a:r>
              <a:rPr lang="en-US" sz="1600" b="1" i="1" dirty="0">
                <a:solidFill>
                  <a:schemeClr val="tx2"/>
                </a:solidFill>
              </a:rPr>
              <a:t>Chicago Daily News </a:t>
            </a:r>
            <a:r>
              <a:rPr lang="en-US" sz="1600" b="1" dirty="0" smtClean="0">
                <a:solidFill>
                  <a:schemeClr val="tx2"/>
                </a:solidFill>
              </a:rPr>
              <a:t>photographer in 1910. This image is courtesy of  the online database of the Chicago History </a:t>
            </a:r>
            <a:r>
              <a:rPr lang="en-US" sz="1600" b="1" dirty="0">
                <a:solidFill>
                  <a:schemeClr val="tx2"/>
                </a:solidFill>
              </a:rPr>
              <a:t>Museum</a:t>
            </a:r>
            <a:r>
              <a:rPr lang="en-US" sz="1600" b="1" dirty="0" smtClean="0">
                <a:solidFill>
                  <a:schemeClr val="tx2"/>
                </a:solidFill>
              </a:rPr>
              <a:t>.</a:t>
            </a:r>
            <a:endParaRPr lang="en-US" sz="1600" b="1" dirty="0" smtClean="0">
              <a:solidFill>
                <a:schemeClr val="tx2"/>
              </a:solidFill>
            </a:endParaRPr>
          </a:p>
          <a:p>
            <a:r>
              <a:rPr lang="en-US" sz="1100" dirty="0" smtClean="0">
                <a:solidFill>
                  <a:srgbClr val="B0547E"/>
                </a:solidFill>
              </a:rPr>
              <a:t> </a:t>
            </a:r>
            <a:endParaRPr lang="en-US" sz="1000" dirty="0" smtClean="0">
              <a:solidFill>
                <a:srgbClr val="B0547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262" y="149087"/>
            <a:ext cx="3417038" cy="2505819"/>
          </a:xfrm>
          <a:prstGeom prst="rect">
            <a:avLst/>
          </a:prstGeom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0438" y="1907971"/>
            <a:ext cx="3999435" cy="484202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82359" y="3806439"/>
            <a:ext cx="27373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2"/>
                </a:solidFill>
              </a:rPr>
              <a:t>Microform duplicate of the front </a:t>
            </a:r>
            <a:r>
              <a:rPr lang="en-US" sz="1600" b="1" dirty="0">
                <a:solidFill>
                  <a:schemeClr val="tx2"/>
                </a:solidFill>
              </a:rPr>
              <a:t>p</a:t>
            </a:r>
            <a:r>
              <a:rPr lang="en-US" sz="1600" b="1" dirty="0" smtClean="0">
                <a:solidFill>
                  <a:schemeClr val="tx2"/>
                </a:solidFill>
              </a:rPr>
              <a:t>age from </a:t>
            </a:r>
            <a:r>
              <a:rPr lang="en-US" sz="1600" b="1" i="1" dirty="0" smtClean="0">
                <a:solidFill>
                  <a:schemeClr val="tx2"/>
                </a:solidFill>
              </a:rPr>
              <a:t>The Chicago Daily Times</a:t>
            </a:r>
            <a:r>
              <a:rPr lang="en-US" sz="1600" b="1" dirty="0" smtClean="0">
                <a:solidFill>
                  <a:schemeClr val="tx2"/>
                </a:solidFill>
              </a:rPr>
              <a:t> on July 29</a:t>
            </a:r>
            <a:r>
              <a:rPr lang="en-US" sz="1600" b="1" baseline="30000" dirty="0" smtClean="0">
                <a:solidFill>
                  <a:schemeClr val="tx2"/>
                </a:solidFill>
              </a:rPr>
              <a:t>th</a:t>
            </a:r>
            <a:r>
              <a:rPr lang="en-US" sz="1600" b="1" dirty="0" smtClean="0">
                <a:solidFill>
                  <a:schemeClr val="tx2"/>
                </a:solidFill>
              </a:rPr>
              <a:t>, 1888.  </a:t>
            </a:r>
          </a:p>
        </p:txBody>
      </p:sp>
    </p:spTree>
    <p:extLst>
      <p:ext uri="{BB962C8B-B14F-4D97-AF65-F5344CB8AC3E}">
        <p14:creationId xmlns:p14="http://schemas.microsoft.com/office/powerpoint/2010/main" val="720467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build="p"/>
      <p:bldP spid="8" grpId="0" build="p"/>
      <p:bldP spid="9" grpId="0"/>
      <p:bldP spid="9" grpId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35199" y="113370"/>
            <a:ext cx="11572991" cy="1156227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tx2"/>
                </a:solidFill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Historiography</a:t>
            </a:r>
            <a:endParaRPr lang="en-US" sz="4000" dirty="0">
              <a:solidFill>
                <a:schemeClr val="tx2"/>
              </a:solidFill>
              <a:uFill>
                <a:solidFill>
                  <a:schemeClr val="accent4">
                    <a:lumMod val="75000"/>
                  </a:schemeClr>
                </a:solidFill>
              </a:u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10415" cy="5346655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idx="1"/>
          </p:nvPr>
        </p:nvSpPr>
        <p:spPr>
          <a:xfrm>
            <a:off x="85060" y="1182084"/>
            <a:ext cx="5465136" cy="1134798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/>
              <a:t>*Women in Journalism and Investigative Reporting of the Late Nineteenth Century*</a:t>
            </a:r>
            <a:endParaRPr lang="en-US" sz="2400" dirty="0"/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85060" y="2528632"/>
            <a:ext cx="5677786" cy="4000107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accent2"/>
                </a:solidFill>
              </a:rPr>
              <a:t>Alice Fahs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chemeClr val="accent2"/>
                </a:solidFill>
              </a:rPr>
              <a:t>Out on Assignment: Newspaper Women and the Making of Modern Public Space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accent2"/>
                </a:solidFill>
              </a:rPr>
              <a:t>Jean Marie Lutes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chemeClr val="accent2"/>
                </a:solidFill>
              </a:rPr>
              <a:t>Front Page Girls: Women Journalists in America Culture and Fiction, 1880-1930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accent2"/>
                </a:solidFill>
              </a:rPr>
              <a:t>Maurine </a:t>
            </a:r>
            <a:r>
              <a:rPr lang="en-US" dirty="0" smtClean="0">
                <a:solidFill>
                  <a:schemeClr val="accent2"/>
                </a:solidFill>
              </a:rPr>
              <a:t>H. Beasley and Sheila J. Gibbons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chemeClr val="accent2"/>
                </a:solidFill>
              </a:rPr>
              <a:t>Taking Their Place: A Documentary History of Women and </a:t>
            </a:r>
            <a:r>
              <a:rPr lang="en-US" i="1" dirty="0" smtClean="0">
                <a:solidFill>
                  <a:schemeClr val="accent2"/>
                </a:solidFill>
              </a:rPr>
              <a:t>Journalism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/>
                </a:solidFill>
              </a:rPr>
              <a:t>David Paul Nord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2"/>
                </a:solidFill>
              </a:rPr>
              <a:t>Communities of Journalism: A History of American Newspapers and Their Readers</a:t>
            </a:r>
          </a:p>
          <a:p>
            <a:pPr marL="274320" lvl="1" indent="0">
              <a:buNone/>
            </a:pP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"/>
          </p:nvPr>
        </p:nvSpPr>
        <p:spPr>
          <a:xfrm>
            <a:off x="6358269" y="1407974"/>
            <a:ext cx="5691811" cy="683017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/>
              <a:t>*Industrialization, Labor Reform, and Working Women*</a:t>
            </a:r>
            <a:endParaRPr lang="en-US" sz="240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4"/>
          </p:nvPr>
        </p:nvSpPr>
        <p:spPr>
          <a:xfrm>
            <a:off x="6481873" y="2528631"/>
            <a:ext cx="5691810" cy="4000107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/>
                </a:solidFill>
              </a:rPr>
              <a:t>Eric W. </a:t>
            </a:r>
            <a:r>
              <a:rPr lang="en-US" dirty="0" smtClean="0">
                <a:solidFill>
                  <a:schemeClr val="accent2"/>
                </a:solidFill>
              </a:rPr>
              <a:t>Liguori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“</a:t>
            </a:r>
            <a:r>
              <a:rPr lang="en-US" dirty="0">
                <a:solidFill>
                  <a:schemeClr val="accent2"/>
                </a:solidFill>
              </a:rPr>
              <a:t>Nell Nelson and The Chicago Times ‘City Slave Girls’ Series: Beginning a National Crusade for Labor Reform in the late 1800s.” </a:t>
            </a:r>
          </a:p>
          <a:p>
            <a:pPr lvl="0">
              <a:buClr>
                <a:srgbClr val="967E96"/>
              </a:buClr>
              <a:buFont typeface="Wingdings" pitchFamily="2" charset="2"/>
              <a:buChar char="v"/>
            </a:pPr>
            <a:r>
              <a:rPr lang="en-US" dirty="0" smtClean="0">
                <a:solidFill>
                  <a:srgbClr val="967E96"/>
                </a:solidFill>
              </a:rPr>
              <a:t>Lara Vapnek </a:t>
            </a:r>
          </a:p>
          <a:p>
            <a:pPr lvl="1">
              <a:buClr>
                <a:srgbClr val="967E96"/>
              </a:buClr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rgbClr val="967E96"/>
                </a:solidFill>
              </a:rPr>
              <a:t>Breadwinners: Working Women and Economic Independence, 1865-1920</a:t>
            </a:r>
          </a:p>
          <a:p>
            <a:pPr lvl="0">
              <a:buClr>
                <a:srgbClr val="967E96"/>
              </a:buClr>
              <a:buFont typeface="Wingdings" pitchFamily="2" charset="2"/>
              <a:buChar char="v"/>
            </a:pPr>
            <a:r>
              <a:rPr lang="en-US" dirty="0" smtClean="0">
                <a:solidFill>
                  <a:srgbClr val="967E96"/>
                </a:solidFill>
              </a:rPr>
              <a:t>Ruth Milkman</a:t>
            </a:r>
          </a:p>
          <a:p>
            <a:pPr lvl="1">
              <a:buClr>
                <a:srgbClr val="967E96"/>
              </a:buClr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rgbClr val="967E96"/>
                </a:solidFill>
              </a:rPr>
              <a:t>Women, Work &amp; Protest: A Century of U.S. Women’s Labor History</a:t>
            </a:r>
          </a:p>
          <a:p>
            <a:pPr lvl="0">
              <a:buClr>
                <a:srgbClr val="967E96"/>
              </a:buClr>
              <a:buFont typeface="Wingdings" pitchFamily="2" charset="2"/>
              <a:buChar char="v"/>
            </a:pPr>
            <a:r>
              <a:rPr lang="en-US" dirty="0" smtClean="0">
                <a:solidFill>
                  <a:srgbClr val="967E96"/>
                </a:solidFill>
              </a:rPr>
              <a:t>Meredith Tax</a:t>
            </a:r>
          </a:p>
          <a:p>
            <a:pPr lvl="1">
              <a:buClr>
                <a:srgbClr val="967E96"/>
              </a:buClr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rgbClr val="967E96"/>
                </a:solidFill>
              </a:rPr>
              <a:t>The Rising of the Women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6121695" y="1765005"/>
            <a:ext cx="1329" cy="4678325"/>
          </a:xfrm>
          <a:prstGeom prst="line">
            <a:avLst/>
          </a:prstGeom>
          <a:ln w="38100">
            <a:solidFill>
              <a:schemeClr val="tx2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77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  <p:bldP spid="20" grpId="0" build="p"/>
      <p:bldP spid="2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272374" y="3185198"/>
            <a:ext cx="11692648" cy="10949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chemeClr val="accent5"/>
                </a:solidFill>
              </a:rPr>
              <a:t>Nell Nelson [pseud.]. </a:t>
            </a:r>
            <a:r>
              <a:rPr lang="en-US" sz="2400" b="1" i="1" dirty="0" smtClean="0">
                <a:solidFill>
                  <a:schemeClr val="accent5"/>
                </a:solidFill>
              </a:rPr>
              <a:t>The White Slave Girls of Chicago.</a:t>
            </a:r>
            <a:r>
              <a:rPr lang="en-US" sz="2400" b="1" dirty="0" smtClean="0">
                <a:solidFill>
                  <a:schemeClr val="accent5"/>
                </a:solidFill>
              </a:rPr>
              <a:t> (Chicago, IL: Berkley Publishing Co., 1888). Also available on microfilm at </a:t>
            </a:r>
            <a:r>
              <a:rPr lang="en-US" sz="2400" b="1" i="1" dirty="0" smtClean="0">
                <a:solidFill>
                  <a:schemeClr val="accent5"/>
                </a:solidFill>
              </a:rPr>
              <a:t>History of Women: No. 3519</a:t>
            </a:r>
            <a:r>
              <a:rPr lang="en-US" sz="2400" b="1" dirty="0" smtClean="0">
                <a:solidFill>
                  <a:schemeClr val="accent5"/>
                </a:solidFill>
              </a:rPr>
              <a:t>. (New Haven, CT: Research Publications Inc., 1976).</a:t>
            </a:r>
            <a:endParaRPr lang="en-US" sz="2400" b="1" dirty="0">
              <a:solidFill>
                <a:schemeClr val="accent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2374" y="238942"/>
            <a:ext cx="3754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accent2">
                    <a:lumMod val="75000"/>
                  </a:schemeClr>
                </a:solidFill>
              </a:rPr>
              <a:t>Evidence</a:t>
            </a: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: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2374" y="4919908"/>
            <a:ext cx="116926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John T. McEnnis. </a:t>
            </a:r>
            <a:r>
              <a:rPr lang="en-US" sz="2400" b="1" i="1" dirty="0" smtClean="0">
                <a:solidFill>
                  <a:schemeClr val="tx2"/>
                </a:solidFill>
              </a:rPr>
              <a:t>The White Slaves of Free America. </a:t>
            </a:r>
            <a:r>
              <a:rPr lang="en-US" sz="2400" b="1" dirty="0">
                <a:solidFill>
                  <a:schemeClr val="tx2"/>
                </a:solidFill>
              </a:rPr>
              <a:t>(Chicago, IL</a:t>
            </a:r>
            <a:r>
              <a:rPr lang="en-US" sz="2400" b="1" dirty="0" smtClean="0">
                <a:solidFill>
                  <a:schemeClr val="tx2"/>
                </a:solidFill>
              </a:rPr>
              <a:t>: R.S</a:t>
            </a:r>
            <a:r>
              <a:rPr lang="en-US" sz="2400" b="1" dirty="0">
                <a:solidFill>
                  <a:schemeClr val="tx2"/>
                </a:solidFill>
              </a:rPr>
              <a:t>. Peale &amp; </a:t>
            </a:r>
            <a:r>
              <a:rPr lang="en-US" sz="2400" b="1" dirty="0" smtClean="0">
                <a:solidFill>
                  <a:schemeClr val="tx2"/>
                </a:solidFill>
              </a:rPr>
              <a:t>Company, 1888). Also available online courtesy of Harvard University’s digital </a:t>
            </a:r>
            <a:r>
              <a:rPr lang="en-US" sz="2400" b="1" dirty="0" smtClean="0">
                <a:solidFill>
                  <a:schemeClr val="tx2"/>
                </a:solidFill>
              </a:rPr>
              <a:t>library.</a:t>
            </a:r>
            <a:endParaRPr lang="en-US" sz="2400" b="1" dirty="0" smtClean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2374" y="1564932"/>
            <a:ext cx="116926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4"/>
                </a:solidFill>
              </a:rPr>
              <a:t>Nell Nelson. “City Slave Girls.” </a:t>
            </a:r>
            <a:r>
              <a:rPr lang="en-US" sz="2400" b="1" i="1" dirty="0" smtClean="0">
                <a:solidFill>
                  <a:schemeClr val="accent4"/>
                </a:solidFill>
              </a:rPr>
              <a:t>Chicago Daily Times</a:t>
            </a:r>
            <a:r>
              <a:rPr lang="en-US" sz="2400" b="1" dirty="0" smtClean="0">
                <a:solidFill>
                  <a:schemeClr val="accent4"/>
                </a:solidFill>
              </a:rPr>
              <a:t> (Chicago, IL), July 30-August19, 1888 and August 26-27, 1888. Accessed via the NYU digital </a:t>
            </a:r>
            <a:r>
              <a:rPr lang="en-US" sz="2400" b="1" dirty="0" smtClean="0">
                <a:solidFill>
                  <a:schemeClr val="accent4"/>
                </a:solidFill>
              </a:rPr>
              <a:t>library.</a:t>
            </a:r>
            <a:endParaRPr lang="en-US" sz="2400" b="1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07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6458"/>
            <a:ext cx="12192000" cy="886968"/>
          </a:xfrm>
        </p:spPr>
        <p:txBody>
          <a:bodyPr/>
          <a:lstStyle/>
          <a:p>
            <a:r>
              <a:rPr lang="en-US" sz="4000" dirty="0" smtClean="0"/>
              <a:t>Methodology</a:t>
            </a:r>
            <a:r>
              <a:rPr lang="en-US" sz="3200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8366"/>
            <a:ext cx="12192000" cy="19493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chemeClr val="accent4"/>
                </a:solidFill>
              </a:rPr>
              <a:t>NYU Digital Library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“City Slave Girls” newspaper articles as they appeared in the </a:t>
            </a:r>
            <a:r>
              <a:rPr lang="en-US" sz="1800" i="1" dirty="0" smtClean="0"/>
              <a:t>Chicago Daily Times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Included all twenty-one articles as well as published letters received by the editor in response to the series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Commentary of unnamed, digital library guide author provided basics regarding the publication and Nell Nelson</a:t>
            </a:r>
          </a:p>
          <a:p>
            <a:pPr lvl="2"/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2973873"/>
            <a:ext cx="12192000" cy="16914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400" b="1" i="1" dirty="0">
                <a:solidFill>
                  <a:srgbClr val="949C6B"/>
                </a:solidFill>
              </a:rPr>
              <a:t>The White Slave Girls of </a:t>
            </a:r>
            <a:r>
              <a:rPr lang="en-US" sz="2400" b="1" i="1" dirty="0" smtClean="0">
                <a:solidFill>
                  <a:srgbClr val="949C6B"/>
                </a:solidFill>
              </a:rPr>
              <a:t>Chicago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Included majority of the series (excluded published series’ responses) </a:t>
            </a:r>
            <a:endParaRPr lang="en-US" sz="18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Written </a:t>
            </a:r>
            <a:r>
              <a:rPr lang="en-US" sz="1800" dirty="0" smtClean="0"/>
              <a:t>out in plain text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Truncated company titles and abbreviated names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Articles and subtitles were abridged</a:t>
            </a:r>
          </a:p>
          <a:p>
            <a:pPr lvl="1">
              <a:buFont typeface="Wingdings" pitchFamily="2" charset="2"/>
              <a:buChar char="v"/>
            </a:pPr>
            <a:endParaRPr lang="en-US" b="1" dirty="0" smtClean="0"/>
          </a:p>
          <a:p>
            <a:pPr lvl="2"/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4711061"/>
            <a:ext cx="12192000" cy="19329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400" b="1" i="1" dirty="0">
                <a:solidFill>
                  <a:srgbClr val="84ACB6"/>
                </a:solidFill>
              </a:rPr>
              <a:t>The White Slaves of Free </a:t>
            </a:r>
            <a:r>
              <a:rPr lang="en-US" sz="2400" b="1" i="1" dirty="0" smtClean="0">
                <a:solidFill>
                  <a:srgbClr val="84ACB6"/>
                </a:solidFill>
              </a:rPr>
              <a:t>America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Included abridged portions of Nelson’s series </a:t>
            </a:r>
            <a:endParaRPr lang="en-US" sz="18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Written </a:t>
            </a:r>
            <a:r>
              <a:rPr lang="en-US" sz="1800" dirty="0" smtClean="0"/>
              <a:t>out in plain text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McEnnis incorporated the “City Slave Girls” series in his </a:t>
            </a:r>
            <a:r>
              <a:rPr lang="en-US" sz="1800" dirty="0"/>
              <a:t>broadened exposé </a:t>
            </a:r>
            <a:r>
              <a:rPr lang="en-US" sz="1800" dirty="0" smtClean="0"/>
              <a:t>of the labor conditions across America’s largest nineteenth-century </a:t>
            </a:r>
            <a:r>
              <a:rPr lang="en-US" sz="1800" dirty="0" smtClean="0"/>
              <a:t>cities.</a:t>
            </a:r>
            <a:endParaRPr lang="en-US" sz="18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Excluded company names/addresses and abbreviated names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197855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0"/>
            <a:ext cx="12192000" cy="1360488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2"/>
                </a:solidFill>
              </a:rPr>
              <a:t>Conclusions</a:t>
            </a:r>
            <a:r>
              <a:rPr lang="en-US" sz="4000" dirty="0" smtClean="0">
                <a:solidFill>
                  <a:schemeClr val="accent2"/>
                </a:solidFill>
              </a:rPr>
              <a:t>: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2742" y="1776909"/>
            <a:ext cx="1002650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2"/>
                </a:solidFill>
              </a:rPr>
              <a:t>The restoration of Nell Nelson’s “City Slave Girls” series would prove valuable to the following three </a:t>
            </a:r>
            <a:r>
              <a:rPr lang="en-US" sz="2000" b="1" dirty="0" smtClean="0">
                <a:solidFill>
                  <a:schemeClr val="tx2"/>
                </a:solidFill>
              </a:rPr>
              <a:t>fields </a:t>
            </a:r>
            <a:r>
              <a:rPr lang="en-US" sz="2000" b="1" dirty="0" smtClean="0">
                <a:solidFill>
                  <a:schemeClr val="tx2"/>
                </a:solidFill>
              </a:rPr>
              <a:t>of history: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sz="2000" b="1" dirty="0">
                <a:solidFill>
                  <a:schemeClr val="tx2"/>
                </a:solidFill>
              </a:rPr>
              <a:t>	women’s </a:t>
            </a:r>
            <a:r>
              <a:rPr lang="en-US" sz="2000" b="1" dirty="0" smtClean="0">
                <a:solidFill>
                  <a:schemeClr val="tx2"/>
                </a:solidFill>
              </a:rPr>
              <a:t>history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sz="2000" b="1" dirty="0">
                <a:solidFill>
                  <a:schemeClr val="tx2"/>
                </a:solidFill>
              </a:rPr>
              <a:t>	</a:t>
            </a:r>
            <a:r>
              <a:rPr lang="en-US" sz="2000" b="1" dirty="0" smtClean="0">
                <a:solidFill>
                  <a:schemeClr val="tx2"/>
                </a:solidFill>
              </a:rPr>
              <a:t>labor history (regarding industrialization and labor reform)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sz="2000" b="1" dirty="0" smtClean="0">
                <a:solidFill>
                  <a:schemeClr val="tx2"/>
                </a:solidFill>
              </a:rPr>
              <a:t>	the </a:t>
            </a:r>
            <a:r>
              <a:rPr lang="en-US" sz="2000" b="1" dirty="0">
                <a:solidFill>
                  <a:schemeClr val="tx2"/>
                </a:solidFill>
              </a:rPr>
              <a:t>history of undercover </a:t>
            </a:r>
            <a:r>
              <a:rPr lang="en-US" sz="2000" b="1" dirty="0" smtClean="0">
                <a:solidFill>
                  <a:schemeClr val="tx2"/>
                </a:solidFill>
              </a:rPr>
              <a:t>journalism / investigative reporting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8995" y="1069023"/>
            <a:ext cx="100265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5"/>
                </a:solidFill>
              </a:rPr>
              <a:t>There is a lack of substantial information regarding Nell Nelson and the impact of her “City Slave Girls” series.</a:t>
            </a:r>
            <a:endParaRPr lang="en-US" sz="2000" b="1" dirty="0">
              <a:solidFill>
                <a:schemeClr val="accent5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414" y="3682249"/>
            <a:ext cx="1888482" cy="29925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121" y="3685859"/>
            <a:ext cx="2053530" cy="29323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0090" y="3742462"/>
            <a:ext cx="2026241" cy="29323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572931" y="4058772"/>
            <a:ext cx="24382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4"/>
                </a:solidFill>
              </a:rPr>
              <a:t>Snapshots of </a:t>
            </a:r>
            <a:r>
              <a:rPr lang="en-US" sz="2000" dirty="0" smtClean="0">
                <a:solidFill>
                  <a:schemeClr val="accent4"/>
                </a:solidFill>
              </a:rPr>
              <a:t>Headlines </a:t>
            </a:r>
            <a:r>
              <a:rPr lang="en-US" sz="2000" dirty="0" smtClean="0">
                <a:solidFill>
                  <a:schemeClr val="accent4"/>
                </a:solidFill>
              </a:rPr>
              <a:t> </a:t>
            </a:r>
            <a:r>
              <a:rPr lang="en-US" sz="2000" dirty="0" smtClean="0">
                <a:solidFill>
                  <a:schemeClr val="accent4"/>
                </a:solidFill>
              </a:rPr>
              <a:t>courtesy of the </a:t>
            </a:r>
            <a:r>
              <a:rPr lang="en-US" sz="2000" dirty="0" smtClean="0">
                <a:solidFill>
                  <a:schemeClr val="accent4"/>
                </a:solidFill>
              </a:rPr>
              <a:t>NYU </a:t>
            </a:r>
            <a:r>
              <a:rPr lang="en-US" sz="2000" dirty="0" smtClean="0">
                <a:solidFill>
                  <a:schemeClr val="accent4"/>
                </a:solidFill>
              </a:rPr>
              <a:t>Digital Library. </a:t>
            </a:r>
          </a:p>
          <a:p>
            <a:pPr algn="ctr"/>
            <a:endParaRPr lang="en-US" sz="2000" dirty="0" smtClean="0">
              <a:solidFill>
                <a:schemeClr val="accent4"/>
              </a:solidFill>
            </a:endParaRPr>
          </a:p>
          <a:p>
            <a:pPr algn="ctr"/>
            <a:r>
              <a:rPr lang="en-US" sz="2000" dirty="0" smtClean="0">
                <a:solidFill>
                  <a:schemeClr val="accent4"/>
                </a:solidFill>
              </a:rPr>
              <a:t>. </a:t>
            </a:r>
            <a:endParaRPr lang="en-US" sz="2000" dirty="0">
              <a:solidFill>
                <a:schemeClr val="accent4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9728792" y="5709684"/>
            <a:ext cx="212651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sysDot"/>
            <a:headEnd type="oval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61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8E89CD47-BF55-4DDE-B823-2283AA7E7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TC103090434[[fn=Wood Type]]</Template>
  <TotalTime>2962</TotalTime>
  <Words>787</Words>
  <Application>Microsoft Office PowerPoint</Application>
  <PresentationFormat>Custom</PresentationFormat>
  <Paragraphs>77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Wood Type</vt:lpstr>
      <vt:lpstr>“City Slave Girls” of Chicago</vt:lpstr>
      <vt:lpstr>Thesis:</vt:lpstr>
      <vt:lpstr>PowerPoint Presentation</vt:lpstr>
      <vt:lpstr>Historiography</vt:lpstr>
      <vt:lpstr>PowerPoint Presentation</vt:lpstr>
      <vt:lpstr>Methodology:</vt:lpstr>
      <vt:lpstr>Conclusions: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“City Slave Girls” of Chicago</dc:title>
  <dc:creator>Rebecca Parker</dc:creator>
  <cp:lastModifiedBy>RParker</cp:lastModifiedBy>
  <cp:revision>65</cp:revision>
  <dcterms:created xsi:type="dcterms:W3CDTF">2014-03-28T00:46:32Z</dcterms:created>
  <dcterms:modified xsi:type="dcterms:W3CDTF">2014-04-15T12:23:38Z</dcterms:modified>
</cp:coreProperties>
</file>