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5" r:id="rId3"/>
    <p:sldId id="258" r:id="rId4"/>
    <p:sldId id="262" r:id="rId5"/>
    <p:sldId id="259" r:id="rId6"/>
    <p:sldId id="257" r:id="rId7"/>
    <p:sldId id="260" r:id="rId8"/>
    <p:sldId id="264" r:id="rId9"/>
    <p:sldId id="263"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57482" autoAdjust="0"/>
  </p:normalViewPr>
  <p:slideViewPr>
    <p:cSldViewPr snapToGrid="0">
      <p:cViewPr varScale="1">
        <p:scale>
          <a:sx n="42" d="100"/>
          <a:sy n="42" d="100"/>
        </p:scale>
        <p:origin x="1998" y="54"/>
      </p:cViewPr>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7E735-777C-4B83-9AF4-48D8BE80078B}" type="datetimeFigureOut">
              <a:rPr lang="en-US" smtClean="0"/>
              <a:t>3/2/2018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E5FC8-2075-474A-A349-9D1CC37CE0D0}" type="slidenum">
              <a:rPr lang="en-US" smtClean="0"/>
              <a:t>‹#›</a:t>
            </a:fld>
            <a:endParaRPr lang="en-US"/>
          </a:p>
        </p:txBody>
      </p:sp>
    </p:spTree>
    <p:extLst>
      <p:ext uri="{BB962C8B-B14F-4D97-AF65-F5344CB8AC3E}">
        <p14:creationId xmlns:p14="http://schemas.microsoft.com/office/powerpoint/2010/main" val="151845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Rebecca Parker co-authored with Dr.</a:t>
            </a:r>
            <a:r>
              <a:rPr lang="en-US" baseline="0" dirty="0" smtClean="0"/>
              <a:t> Elisa </a:t>
            </a:r>
            <a:r>
              <a:rPr lang="en-US" baseline="0" dirty="0" err="1" smtClean="0"/>
              <a:t>Beshero-Bondar</a:t>
            </a:r>
            <a:r>
              <a:rPr lang="en-US" dirty="0" smtClean="0"/>
              <a:t> a</a:t>
            </a:r>
            <a:r>
              <a:rPr lang="en-US" baseline="0" dirty="0" smtClean="0"/>
              <a:t> recently published c</a:t>
            </a:r>
            <a:r>
              <a:rPr lang="en-US" dirty="0" smtClean="0"/>
              <a:t>hapter </a:t>
            </a:r>
            <a:r>
              <a:rPr lang="en-US" baseline="0" dirty="0" smtClean="0"/>
              <a:t>in </a:t>
            </a:r>
            <a:r>
              <a:rPr lang="en-US" sz="1200" i="1" kern="1200" dirty="0" smtClean="0">
                <a:solidFill>
                  <a:schemeClr val="tx1"/>
                </a:solidFill>
                <a:effectLst/>
                <a:latin typeface="+mn-lt"/>
                <a:ea typeface="+mn-ea"/>
                <a:cs typeface="+mn-cs"/>
              </a:rPr>
              <a:t>New Directions for Computing Education: Embedding Computing Across Disciplines</a:t>
            </a:r>
            <a:r>
              <a:rPr lang="en-US" baseline="0" dirty="0" smtClean="0"/>
              <a:t>, </a:t>
            </a:r>
            <a:r>
              <a:rPr lang="en-US" baseline="0" dirty="0" smtClean="0"/>
              <a:t>titled </a:t>
            </a:r>
            <a:r>
              <a:rPr lang="en-US" sz="1200" b="1" kern="1200" dirty="0" smtClean="0">
                <a:solidFill>
                  <a:schemeClr val="tx1"/>
                </a:solidFill>
                <a:effectLst/>
                <a:latin typeface="+mn-lt"/>
                <a:ea typeface="+mn-ea"/>
                <a:cs typeface="+mn-cs"/>
              </a:rPr>
              <a:t>A GitHub ‘Garage’ for a Digital Humanities </a:t>
            </a:r>
            <a:r>
              <a:rPr lang="en-US" sz="1200" b="1" kern="1200" dirty="0" smtClean="0">
                <a:solidFill>
                  <a:schemeClr val="tx1"/>
                </a:solidFill>
                <a:effectLst/>
                <a:latin typeface="+mn-lt"/>
                <a:ea typeface="+mn-ea"/>
                <a:cs typeface="+mn-cs"/>
              </a:rPr>
              <a:t>Course</a:t>
            </a:r>
            <a:r>
              <a:rPr lang="en-US" sz="1200" b="1" kern="1200" baseline="0" dirty="0" smtClean="0">
                <a:solidFill>
                  <a:schemeClr val="tx1"/>
                </a:solidFill>
                <a:effectLst/>
                <a:latin typeface="+mn-lt"/>
                <a:ea typeface="+mn-ea"/>
                <a:cs typeface="+mn-cs"/>
              </a:rPr>
              <a:t> -</a:t>
            </a:r>
            <a:r>
              <a:rPr lang="en-US" dirty="0" smtClean="0"/>
              <a:t> http://bit.ly/GitHubGarage.</a:t>
            </a: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1</a:t>
            </a:fld>
            <a:endParaRPr lang="en-US"/>
          </a:p>
        </p:txBody>
      </p:sp>
    </p:spTree>
    <p:extLst>
      <p:ext uri="{BB962C8B-B14F-4D97-AF65-F5344CB8AC3E}">
        <p14:creationId xmlns:p14="http://schemas.microsoft.com/office/powerpoint/2010/main" val="2502364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11</a:t>
            </a:fld>
            <a:endParaRPr lang="en-US"/>
          </a:p>
        </p:txBody>
      </p:sp>
    </p:spTree>
    <p:extLst>
      <p:ext uri="{BB962C8B-B14F-4D97-AF65-F5344CB8AC3E}">
        <p14:creationId xmlns:p14="http://schemas.microsoft.com/office/powerpoint/2010/main" val="200358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means that instead of doing a "checkout" of the current tip of the source code, you do a "clone" of the entire repository.</a:t>
            </a:r>
          </a:p>
          <a:p>
            <a:r>
              <a:rPr lang="en-US" sz="1200" b="0" i="0" kern="1200" dirty="0" smtClean="0">
                <a:solidFill>
                  <a:schemeClr val="tx1"/>
                </a:solidFill>
                <a:effectLst/>
                <a:latin typeface="+mn-lt"/>
                <a:ea typeface="+mn-ea"/>
                <a:cs typeface="+mn-cs"/>
              </a:rPr>
              <a:t>This means that even if you're using a centralized workflow, every user essentially has a full backup of the main server. Each of these copies could be pushed up to replace the main server in the event of a crash or corruption. In effect, there is no single point of failure with </a:t>
            </a:r>
            <a:r>
              <a:rPr lang="en-US" sz="1200" b="0" i="0" kern="1200" dirty="0" smtClean="0">
                <a:solidFill>
                  <a:schemeClr val="tx1"/>
                </a:solidFill>
                <a:effectLst/>
                <a:latin typeface="+mn-lt"/>
                <a:ea typeface="+mn-ea"/>
                <a:cs typeface="+mn-cs"/>
              </a:rPr>
              <a:t>Git (less </a:t>
            </a:r>
            <a:r>
              <a:rPr lang="en-US" sz="1200" b="0" i="0" kern="1200" dirty="0" smtClean="0">
                <a:solidFill>
                  <a:schemeClr val="tx1"/>
                </a:solidFill>
                <a:effectLst/>
                <a:latin typeface="+mn-lt"/>
                <a:ea typeface="+mn-ea"/>
                <a:cs typeface="+mn-cs"/>
              </a:rPr>
              <a:t>there is only a single copy of the </a:t>
            </a:r>
            <a:r>
              <a:rPr lang="en-US" sz="1200" b="0" i="0" kern="1200" dirty="0" smtClean="0">
                <a:solidFill>
                  <a:schemeClr val="tx1"/>
                </a:solidFill>
                <a:effectLst/>
                <a:latin typeface="+mn-lt"/>
                <a:ea typeface="+mn-ea"/>
                <a:cs typeface="+mn-cs"/>
              </a:rPr>
              <a:t>repository).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Allows</a:t>
            </a:r>
            <a:r>
              <a:rPr lang="en-US" sz="1200" b="0" i="0" kern="1200" baseline="0" dirty="0" smtClean="0">
                <a:solidFill>
                  <a:schemeClr val="tx1"/>
                </a:solidFill>
                <a:effectLst/>
                <a:latin typeface="+mn-lt"/>
                <a:ea typeface="+mn-ea"/>
                <a:cs typeface="+mn-cs"/>
              </a:rPr>
              <a:t> for many options of workflows. </a:t>
            </a:r>
            <a:endParaRPr lang="en-US" sz="1800" dirty="0"/>
          </a:p>
        </p:txBody>
      </p:sp>
      <p:sp>
        <p:nvSpPr>
          <p:cNvPr id="4" name="Slide Number Placeholder 3"/>
          <p:cNvSpPr>
            <a:spLocks noGrp="1"/>
          </p:cNvSpPr>
          <p:nvPr>
            <p:ph type="sldNum" sz="quarter" idx="10"/>
          </p:nvPr>
        </p:nvSpPr>
        <p:spPr/>
        <p:txBody>
          <a:bodyPr/>
          <a:lstStyle/>
          <a:p>
            <a:fld id="{114E5FC8-2075-474A-A349-9D1CC37CE0D0}" type="slidenum">
              <a:rPr lang="en-US" smtClean="0"/>
              <a:t>3</a:t>
            </a:fld>
            <a:endParaRPr lang="en-US"/>
          </a:p>
        </p:txBody>
      </p:sp>
    </p:spTree>
    <p:extLst>
      <p:ext uri="{BB962C8B-B14F-4D97-AF65-F5344CB8AC3E}">
        <p14:creationId xmlns:p14="http://schemas.microsoft.com/office/powerpoint/2010/main" val="3831156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think the best source for documentation is the source itself so here is the </a:t>
            </a:r>
            <a:r>
              <a:rPr lang="en-US" baseline="0" dirty="0" smtClean="0"/>
              <a:t>link </a:t>
            </a:r>
            <a:r>
              <a:rPr lang="en-US" baseline="0" dirty="0" smtClean="0"/>
              <a:t>for all of the </a:t>
            </a:r>
            <a:r>
              <a:rPr lang="en-US" baseline="0" dirty="0" smtClean="0"/>
              <a:t>documentation you </a:t>
            </a:r>
            <a:r>
              <a:rPr lang="en-US" baseline="0" dirty="0" smtClean="0"/>
              <a:t>will need to get Git installed and begin working with Git and GitHub. </a:t>
            </a:r>
            <a:r>
              <a:rPr lang="en-US" baseline="0" dirty="0" smtClean="0"/>
              <a:t>Note: There is </a:t>
            </a:r>
            <a:r>
              <a:rPr lang="en-US" baseline="0" dirty="0" smtClean="0"/>
              <a:t>a plethora of resources about Git and GitHub available via </a:t>
            </a:r>
            <a:r>
              <a:rPr lang="en-US" baseline="0" dirty="0" smtClean="0"/>
              <a:t>YouTube, </a:t>
            </a:r>
            <a:r>
              <a:rPr lang="en-US" baseline="0" dirty="0" smtClean="0"/>
              <a:t>stack exchange, etc. since it is so well known among developers worldwide. </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14E5FC8-2075-474A-A349-9D1CC37CE0D0}" type="slidenum">
              <a:rPr lang="en-US" smtClean="0"/>
              <a:t>4</a:t>
            </a:fld>
            <a:endParaRPr lang="en-US"/>
          </a:p>
        </p:txBody>
      </p:sp>
    </p:spTree>
    <p:extLst>
      <p:ext uri="{BB962C8B-B14F-4D97-AF65-F5344CB8AC3E}">
        <p14:creationId xmlns:p14="http://schemas.microsoft.com/office/powerpoint/2010/main" val="117431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smtClean="0"/>
              <a:t>set these two in contrast with one another because of my personal experience and the experience of our Pitt Greensburg course with Git and GitHub.  Let me explain… the GUI client is a tool that incorporates a “user-friendly” interface outside of shell or command line accessibility. My initial personal experience with Git was using one of the many GUIs </a:t>
            </a:r>
            <a:r>
              <a:rPr lang="en-US" baseline="0" dirty="0" smtClean="0"/>
              <a:t>available, in particular GitHub </a:t>
            </a:r>
            <a:r>
              <a:rPr lang="en-US" baseline="0" dirty="0" smtClean="0"/>
              <a:t>Desktop.  What I found was even though the GUI allowed for an </a:t>
            </a:r>
            <a:r>
              <a:rPr lang="en-US" baseline="0" dirty="0" smtClean="0"/>
              <a:t>easy step-by-step, plug and play </a:t>
            </a:r>
            <a:r>
              <a:rPr lang="en-US" baseline="0" dirty="0" smtClean="0"/>
              <a:t>understanding of </a:t>
            </a:r>
            <a:r>
              <a:rPr lang="en-US" baseline="0" dirty="0" smtClean="0"/>
              <a:t>Git, the  GUI failed to offer a way of conceptually understanding the user’s interaction with </a:t>
            </a:r>
            <a:r>
              <a:rPr lang="en-US" baseline="0" dirty="0" smtClean="0"/>
              <a:t>Git </a:t>
            </a:r>
            <a:r>
              <a:rPr lang="en-US" baseline="0" dirty="0" smtClean="0"/>
              <a:t>not just of </a:t>
            </a:r>
            <a:r>
              <a:rPr lang="en-US" baseline="0" dirty="0" smtClean="0"/>
              <a:t>adding and modifying files, committing repository changes, and syncing remote changes </a:t>
            </a:r>
            <a:r>
              <a:rPr lang="en-US" baseline="0" dirty="0" smtClean="0"/>
              <a:t>but especially when incorporating other Git </a:t>
            </a:r>
            <a:r>
              <a:rPr lang="en-US" baseline="0" dirty="0" smtClean="0"/>
              <a:t>Workflows that include branching and </a:t>
            </a:r>
            <a:r>
              <a:rPr lang="en-US" baseline="0" dirty="0" smtClean="0"/>
              <a:t>forking . The kinds of workflows </a:t>
            </a:r>
            <a:r>
              <a:rPr lang="en-US" baseline="0" dirty="0" smtClean="0"/>
              <a:t>that help to ensure the quality and security of any single repository. What the GUI lacks the command line or shell interface more than compensates. And what we found out in implementing an increased use of Git and GitHub in our DH </a:t>
            </a:r>
            <a:r>
              <a:rPr lang="en-US" baseline="0" dirty="0" smtClean="0"/>
              <a:t>course was that </a:t>
            </a:r>
            <a:r>
              <a:rPr lang="en-US" baseline="0" dirty="0" smtClean="0"/>
              <a:t>the command line allows users to come to an equal understanding of the basic and complex concepts that are a critical to the use of Git. </a:t>
            </a:r>
            <a:endParaRPr lang="en-US" baseline="0" dirty="0" smtClean="0"/>
          </a:p>
          <a:p>
            <a:endParaRPr lang="en-US" baseline="0" dirty="0" smtClean="0"/>
          </a:p>
          <a:p>
            <a:endParaRPr lang="en-US" baseline="0" dirty="0" smtClean="0"/>
          </a:p>
          <a:p>
            <a:r>
              <a:rPr lang="en-US" baseline="0" dirty="0" smtClean="0"/>
              <a:t>Some people might prefer to still download </a:t>
            </a:r>
            <a:r>
              <a:rPr lang="en-US" baseline="0" dirty="0" smtClean="0"/>
              <a:t>the GUI use it for configuration and setup and access points, but then perform the daily tasks of Git use through command line. </a:t>
            </a:r>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5</a:t>
            </a:fld>
            <a:endParaRPr lang="en-US"/>
          </a:p>
        </p:txBody>
      </p:sp>
    </p:spTree>
    <p:extLst>
      <p:ext uri="{BB962C8B-B14F-4D97-AF65-F5344CB8AC3E}">
        <p14:creationId xmlns:p14="http://schemas.microsoft.com/office/powerpoint/2010/main" val="425370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that</a:t>
            </a:r>
            <a:r>
              <a:rPr lang="en-US" baseline="0" dirty="0" smtClean="0"/>
              <a:t> the queen cloud is a central meeting space for the repo that can be cloned and added too, but also that each local version of the repo has a workspace and ability to contribute to what is available remotely.  This representation was a part of tutorials I created to explain the concepts of Git and GitHub to our Digital Humanities undergrads at UPG. </a:t>
            </a:r>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6</a:t>
            </a:fld>
            <a:endParaRPr lang="en-US"/>
          </a:p>
        </p:txBody>
      </p:sp>
    </p:spTree>
    <p:extLst>
      <p:ext uri="{BB962C8B-B14F-4D97-AF65-F5344CB8AC3E}">
        <p14:creationId xmlns:p14="http://schemas.microsoft.com/office/powerpoint/2010/main" val="3041196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Collaboration</a:t>
            </a:r>
            <a:r>
              <a:rPr lang="en-US" baseline="0" dirty="0" smtClean="0"/>
              <a:t> – respectful interactions in a mutually accessible workspace with clear expectations and goals</a:t>
            </a:r>
          </a:p>
          <a:p>
            <a:r>
              <a:rPr lang="en-US" baseline="0" dirty="0" smtClean="0"/>
              <a:t>Contribution – logical and organized system of sharing and development (emphasis on organization --- file management)</a:t>
            </a:r>
          </a:p>
          <a:p>
            <a:r>
              <a:rPr lang="en-US" baseline="0" dirty="0" smtClean="0"/>
              <a:t>Accountability – EVERY PARTY INVOLVED completing tasks and maintaining expectations with an available log of participation to collaborators as well as the public (which for students could mean future employers and/or educators. </a:t>
            </a:r>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7</a:t>
            </a:fld>
            <a:endParaRPr lang="en-US"/>
          </a:p>
        </p:txBody>
      </p:sp>
    </p:spTree>
    <p:extLst>
      <p:ext uri="{BB962C8B-B14F-4D97-AF65-F5344CB8AC3E}">
        <p14:creationId xmlns:p14="http://schemas.microsoft.com/office/powerpoint/2010/main" val="3771696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explore!</a:t>
            </a:r>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8</a:t>
            </a:fld>
            <a:endParaRPr lang="en-US"/>
          </a:p>
        </p:txBody>
      </p:sp>
    </p:spTree>
    <p:extLst>
      <p:ext uri="{BB962C8B-B14F-4D97-AF65-F5344CB8AC3E}">
        <p14:creationId xmlns:p14="http://schemas.microsoft.com/office/powerpoint/2010/main" val="138364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9</a:t>
            </a:fld>
            <a:endParaRPr lang="en-US"/>
          </a:p>
        </p:txBody>
      </p:sp>
    </p:spTree>
    <p:extLst>
      <p:ext uri="{BB962C8B-B14F-4D97-AF65-F5344CB8AC3E}">
        <p14:creationId xmlns:p14="http://schemas.microsoft.com/office/powerpoint/2010/main" val="1911338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explore!</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4E5FC8-2075-474A-A349-9D1CC37CE0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4357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webdesignerdepot.com/2011/11/a-collection-of-creative-beautiful-app-icon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guides.github.com/features/mastering-markdow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dh.newtfire.org/explainGitShell.html" TargetMode="External"/><Relationship Id="rId4" Type="http://schemas.openxmlformats.org/officeDocument/2006/relationships/hyperlink" Target="https://github.com/featur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asoncostello"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beshero/DHClass-Hub"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s://github.com/RJP43/GitCtrl" TargetMode="External"/><Relationship Id="rId5" Type="http://schemas.openxmlformats.org/officeDocument/2006/relationships/hyperlink" Target="https://github.com/RJP43/PlainTextPodcast" TargetMode="External"/><Relationship Id="rId4" Type="http://schemas.openxmlformats.org/officeDocument/2006/relationships/hyperlink" Target="https://github.com/RJP43/CitySlaveGirl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754946"/>
          </a:xfrm>
        </p:spPr>
        <p:txBody>
          <a:bodyPr>
            <a:noAutofit/>
          </a:bodyPr>
          <a:lstStyle/>
          <a:p>
            <a:pPr algn="l"/>
            <a:r>
              <a:rPr lang="en-US" sz="13200" dirty="0">
                <a:solidFill>
                  <a:schemeClr val="tx1"/>
                </a:solidFill>
                <a:ea typeface="Tahoma" panose="020B0604030504040204" pitchFamily="34" charset="0"/>
                <a:cs typeface="Tahoma" panose="020B0604030504040204" pitchFamily="34" charset="0"/>
              </a:rPr>
              <a:t>	</a:t>
            </a:r>
            <a:r>
              <a:rPr lang="en-US" sz="13200" dirty="0" smtClean="0">
                <a:solidFill>
                  <a:schemeClr val="tx1"/>
                </a:solidFill>
                <a:ea typeface="Tahoma" panose="020B0604030504040204" pitchFamily="34" charset="0"/>
                <a:cs typeface="Tahoma" panose="020B0604030504040204" pitchFamily="34" charset="0"/>
              </a:rPr>
              <a:t>	</a:t>
            </a:r>
            <a:r>
              <a:rPr lang="en-US" sz="13200" u="sng" dirty="0" smtClean="0">
                <a:solidFill>
                  <a:schemeClr val="tx1"/>
                </a:solidFill>
                <a:ea typeface="Tahoma" panose="020B0604030504040204" pitchFamily="34" charset="0"/>
                <a:cs typeface="Tahoma" panose="020B0604030504040204" pitchFamily="34" charset="0"/>
              </a:rPr>
              <a:t>Git CTRL! </a:t>
            </a:r>
            <a:r>
              <a:rPr lang="en-US" sz="13200" dirty="0" smtClean="0">
                <a:solidFill>
                  <a:schemeClr val="accent4"/>
                </a:solidFill>
                <a:ea typeface="Tahoma" panose="020B0604030504040204" pitchFamily="34" charset="0"/>
                <a:cs typeface="Tahoma" panose="020B0604030504040204" pitchFamily="34" charset="0"/>
              </a:rPr>
              <a:t/>
            </a:r>
            <a:br>
              <a:rPr lang="en-US" sz="13200" dirty="0" smtClean="0">
                <a:solidFill>
                  <a:schemeClr val="accent4"/>
                </a:solidFill>
                <a:ea typeface="Tahoma" panose="020B0604030504040204" pitchFamily="34" charset="0"/>
                <a:cs typeface="Tahoma" panose="020B0604030504040204" pitchFamily="34" charset="0"/>
              </a:rPr>
            </a:br>
            <a:r>
              <a:rPr lang="en-US" dirty="0" smtClean="0">
                <a:solidFill>
                  <a:schemeClr val="accent4"/>
                </a:solidFill>
                <a:ea typeface="Tahoma" panose="020B0604030504040204" pitchFamily="34" charset="0"/>
                <a:cs typeface="Tahoma" panose="020B0604030504040204" pitchFamily="34" charset="0"/>
              </a:rPr>
              <a:t>			</a:t>
            </a:r>
            <a:r>
              <a:rPr lang="en-US" cap="all" dirty="0" smtClean="0">
                <a:solidFill>
                  <a:schemeClr val="accent4"/>
                </a:solidFill>
              </a:rPr>
              <a:t>COMMAND </a:t>
            </a:r>
            <a:r>
              <a:rPr lang="en-US" cap="all" dirty="0">
                <a:solidFill>
                  <a:schemeClr val="accent4"/>
                </a:solidFill>
              </a:rPr>
              <a:t>LINE, </a:t>
            </a:r>
            <a:r>
              <a:rPr lang="en-US" cap="all" dirty="0" smtClean="0">
                <a:solidFill>
                  <a:schemeClr val="accent4"/>
                </a:solidFill>
              </a:rPr>
              <a:t>GIT</a:t>
            </a:r>
            <a:r>
              <a:rPr lang="en-US" cap="all" dirty="0">
                <a:solidFill>
                  <a:schemeClr val="accent4"/>
                </a:solidFill>
              </a:rPr>
              <a:t>, </a:t>
            </a:r>
            <a:r>
              <a:rPr lang="en-US" cap="all" dirty="0" smtClean="0">
                <a:solidFill>
                  <a:schemeClr val="accent4"/>
                </a:solidFill>
              </a:rPr>
              <a:t/>
            </a:r>
            <a:br>
              <a:rPr lang="en-US" cap="all" dirty="0" smtClean="0">
                <a:solidFill>
                  <a:schemeClr val="accent4"/>
                </a:solidFill>
              </a:rPr>
            </a:br>
            <a:r>
              <a:rPr lang="en-US" cap="all" dirty="0">
                <a:solidFill>
                  <a:schemeClr val="accent4"/>
                </a:solidFill>
              </a:rPr>
              <a:t>	</a:t>
            </a:r>
            <a:r>
              <a:rPr lang="en-US" cap="all" dirty="0" smtClean="0">
                <a:solidFill>
                  <a:schemeClr val="accent4"/>
                </a:solidFill>
              </a:rPr>
              <a:t>					</a:t>
            </a:r>
            <a:r>
              <a:rPr lang="en-US" cap="all" dirty="0" smtClean="0">
                <a:solidFill>
                  <a:schemeClr val="accent4"/>
                </a:solidFill>
                <a:latin typeface="Arial" panose="020B0604020202020204" pitchFamily="34" charset="0"/>
                <a:cs typeface="Arial" panose="020B0604020202020204" pitchFamily="34" charset="0"/>
              </a:rPr>
              <a:t>&amp; </a:t>
            </a:r>
            <a:r>
              <a:rPr lang="en-US" cap="all" dirty="0" smtClean="0">
                <a:solidFill>
                  <a:schemeClr val="accent4"/>
                </a:solidFill>
              </a:rPr>
              <a:t>GITHUB</a:t>
            </a:r>
            <a:endParaRPr lang="en-US" sz="13200" dirty="0">
              <a:solidFill>
                <a:schemeClr val="accent4"/>
              </a:solidFill>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355600" y="4078795"/>
            <a:ext cx="12192000" cy="2424512"/>
          </a:xfrm>
        </p:spPr>
        <p:txBody>
          <a:bodyPr>
            <a:noAutofit/>
          </a:bodyPr>
          <a:lstStyle/>
          <a:p>
            <a:pPr algn="l"/>
            <a:r>
              <a:rPr lang="en-US" sz="3200" b="1" dirty="0" smtClean="0">
                <a:solidFill>
                  <a:schemeClr val="tx1"/>
                </a:solidFill>
              </a:rPr>
              <a:t>Rebecca Parker</a:t>
            </a:r>
          </a:p>
          <a:p>
            <a:pPr algn="l"/>
            <a:r>
              <a:rPr lang="en-US" sz="3200" b="1" dirty="0" smtClean="0">
                <a:solidFill>
                  <a:schemeClr val="tx1"/>
                </a:solidFill>
              </a:rPr>
              <a:t>Twitter</a:t>
            </a:r>
            <a:r>
              <a:rPr lang="en-US" sz="3200" b="1" dirty="0" smtClean="0">
                <a:solidFill>
                  <a:schemeClr val="accent2"/>
                </a:solidFill>
              </a:rPr>
              <a:t>:</a:t>
            </a:r>
            <a:r>
              <a:rPr lang="en-US" sz="3200" b="1" dirty="0" smtClean="0"/>
              <a:t> </a:t>
            </a:r>
            <a:r>
              <a:rPr lang="en-US" sz="3200" b="1" dirty="0" smtClean="0">
                <a:solidFill>
                  <a:schemeClr val="accent4"/>
                </a:solidFill>
              </a:rPr>
              <a:t>@</a:t>
            </a:r>
            <a:r>
              <a:rPr lang="en-US" sz="3200" b="1" dirty="0" smtClean="0">
                <a:solidFill>
                  <a:schemeClr val="tx1"/>
                </a:solidFill>
              </a:rPr>
              <a:t>bcpkr396</a:t>
            </a:r>
          </a:p>
          <a:p>
            <a:pPr algn="l"/>
            <a:r>
              <a:rPr lang="en-US" sz="3200" b="1" dirty="0" smtClean="0">
                <a:solidFill>
                  <a:schemeClr val="tx1"/>
                </a:solidFill>
              </a:rPr>
              <a:t>Email</a:t>
            </a:r>
            <a:r>
              <a:rPr lang="en-US" sz="3200" b="1" dirty="0" smtClean="0">
                <a:solidFill>
                  <a:schemeClr val="accent2"/>
                </a:solidFill>
              </a:rPr>
              <a:t>:</a:t>
            </a:r>
            <a:r>
              <a:rPr lang="en-US" sz="3200" b="1" dirty="0" smtClean="0"/>
              <a:t> </a:t>
            </a:r>
            <a:r>
              <a:rPr lang="en-US" sz="3200" b="1" dirty="0" smtClean="0">
                <a:solidFill>
                  <a:schemeClr val="tx1"/>
                </a:solidFill>
              </a:rPr>
              <a:t>rparker3</a:t>
            </a:r>
            <a:r>
              <a:rPr lang="en-US" sz="3200" b="1" dirty="0" smtClean="0">
                <a:solidFill>
                  <a:schemeClr val="accent4"/>
                </a:solidFill>
              </a:rPr>
              <a:t>@</a:t>
            </a:r>
            <a:r>
              <a:rPr lang="en-US" sz="3200" b="1" dirty="0" smtClean="0">
                <a:solidFill>
                  <a:schemeClr val="tx1"/>
                </a:solidFill>
              </a:rPr>
              <a:t>luc</a:t>
            </a:r>
            <a:r>
              <a:rPr lang="en-US" sz="3200" b="1" dirty="0" smtClean="0">
                <a:solidFill>
                  <a:schemeClr val="tx1"/>
                </a:solidFill>
              </a:rPr>
              <a:t>.edu</a:t>
            </a:r>
          </a:p>
          <a:p>
            <a:pPr algn="l"/>
            <a:r>
              <a:rPr lang="en-US" sz="3200" b="1" dirty="0" smtClean="0">
                <a:solidFill>
                  <a:schemeClr val="accent4"/>
                </a:solidFill>
              </a:rPr>
              <a:t>https://github.com/RJP4</a:t>
            </a:r>
            <a:r>
              <a:rPr lang="en-US" sz="3200" b="1" dirty="0" smtClean="0">
                <a:solidFill>
                  <a:schemeClr val="accent4"/>
                </a:solidFill>
              </a:rPr>
              <a:t>3</a:t>
            </a:r>
            <a:endParaRPr lang="en-US" sz="3200" b="1" dirty="0" smtClean="0">
              <a:solidFill>
                <a:schemeClr val="accent4"/>
              </a:solidFill>
            </a:endParaRPr>
          </a:p>
          <a:p>
            <a:pPr algn="l"/>
            <a:endParaRPr lang="en-US" dirty="0" smtClean="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12043">
            <a:off x="5446341" y="3279275"/>
            <a:ext cx="3250494" cy="2658534"/>
          </a:xfrm>
          <a:prstGeom prst="rect">
            <a:avLst/>
          </a:prstGeom>
        </p:spPr>
      </p:pic>
    </p:spTree>
    <p:extLst>
      <p:ext uri="{BB962C8B-B14F-4D97-AF65-F5344CB8AC3E}">
        <p14:creationId xmlns:p14="http://schemas.microsoft.com/office/powerpoint/2010/main" val="2592756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42F1A"/>
                </a:solidFill>
                <a:effectLst/>
                <a:uLnTx/>
                <a:uFillTx/>
                <a:latin typeface="Trebuchet MS" panose="020B0603020202020204"/>
                <a:ea typeface="+mn-ea"/>
                <a:cs typeface="+mn-cs"/>
              </a:rPr>
              <a:t>@</a:t>
            </a:r>
            <a:r>
              <a:rPr kumimoji="0" lang="en-US" sz="2400" b="1" i="0" u="none" strike="noStrike" kern="1200" cap="none" spc="0" normalizeH="0" baseline="0" noProof="0" dirty="0">
                <a:ln>
                  <a:noFill/>
                </a:ln>
                <a:solidFill>
                  <a:srgbClr val="2C3C43"/>
                </a:solidFill>
                <a:effectLst/>
                <a:uLnTx/>
                <a:uFillTx/>
                <a:latin typeface="Trebuchet MS" panose="020B0603020202020204"/>
                <a:ea typeface="+mn-ea"/>
                <a:cs typeface="+mn-cs"/>
              </a:rPr>
              <a:t>bcpkr396</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TextBox 2"/>
          <p:cNvSpPr txBox="1"/>
          <p:nvPr/>
        </p:nvSpPr>
        <p:spPr>
          <a:xfrm>
            <a:off x="152400" y="283257"/>
            <a:ext cx="9383486"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prstClr val="black"/>
                </a:solidFill>
                <a:effectLst/>
                <a:uLnTx/>
                <a:uFillTx/>
                <a:latin typeface="Trebuchet MS" panose="020B0603020202020204"/>
                <a:ea typeface="+mn-ea"/>
                <a:cs typeface="+mn-cs"/>
              </a:rPr>
              <a:t>Resources</a:t>
            </a:r>
            <a:endParaRPr kumimoji="0" lang="en-US" sz="4000" b="1"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2" name="TextBox 1"/>
          <p:cNvSpPr txBox="1"/>
          <p:nvPr/>
        </p:nvSpPr>
        <p:spPr>
          <a:xfrm>
            <a:off x="502920" y="991143"/>
            <a:ext cx="9486900" cy="5509200"/>
          </a:xfrm>
          <a:prstGeom prst="rect">
            <a:avLst/>
          </a:prstGeom>
          <a:noFill/>
        </p:spPr>
        <p:txBody>
          <a:bodyPr wrap="square" rtlCol="0">
            <a:spAutoFit/>
          </a:bodyPr>
          <a:lstStyle/>
          <a:p>
            <a:pPr lvl="0"/>
            <a:r>
              <a:rPr kumimoji="0" lang="en-US" sz="3200" b="0" i="0" u="none" strike="noStrike" kern="1200" cap="none" spc="0" normalizeH="0" baseline="0" noProof="0" dirty="0" smtClean="0">
                <a:ln>
                  <a:noFill/>
                </a:ln>
                <a:solidFill>
                  <a:schemeClr val="accent4"/>
                </a:solidFill>
                <a:effectLst/>
                <a:uLnTx/>
                <a:uFillTx/>
              </a:rPr>
              <a:t>GitHub’s Markdown</a:t>
            </a:r>
            <a:r>
              <a:rPr kumimoji="0" lang="en-US" sz="3200" b="0" i="0" u="none" strike="noStrike" kern="1200" cap="none" spc="0" normalizeH="0" noProof="0" dirty="0" smtClean="0">
                <a:ln>
                  <a:noFill/>
                </a:ln>
                <a:solidFill>
                  <a:schemeClr val="accent4"/>
                </a:solidFill>
                <a:effectLst/>
                <a:uLnTx/>
                <a:uFillTx/>
              </a:rPr>
              <a:t> Tutorial:</a:t>
            </a:r>
            <a:endParaRPr lang="en-US" sz="3200" noProof="0" dirty="0" smtClean="0">
              <a:solidFill>
                <a:schemeClr val="accent4"/>
              </a:solidFill>
            </a:endParaRPr>
          </a:p>
          <a:p>
            <a:pPr lvl="0"/>
            <a:r>
              <a:rPr lang="en-US" sz="3200" dirty="0" smtClean="0">
                <a:solidFill>
                  <a:schemeClr val="accent4"/>
                </a:solidFill>
              </a:rPr>
              <a:t>(</a:t>
            </a:r>
            <a:r>
              <a:rPr lang="en-US" sz="3200" dirty="0">
                <a:solidFill>
                  <a:schemeClr val="accent4"/>
                </a:solidFill>
                <a:hlinkClick r:id="rId3"/>
              </a:rPr>
              <a:t>https://</a:t>
            </a:r>
            <a:r>
              <a:rPr lang="en-US" sz="3200" u="sng" dirty="0" smtClean="0">
                <a:solidFill>
                  <a:schemeClr val="accent4"/>
                </a:solidFill>
                <a:hlinkClick r:id="rId3"/>
              </a:rPr>
              <a:t>guides.github.com/features/mastering-markdown</a:t>
            </a:r>
            <a:r>
              <a:rPr lang="en-US" sz="3200" dirty="0" smtClean="0">
                <a:solidFill>
                  <a:schemeClr val="accent4"/>
                </a:solidFill>
                <a:hlinkClick r:id="rId3"/>
              </a:rPr>
              <a:t>/</a:t>
            </a:r>
            <a:r>
              <a:rPr lang="en-US" sz="3200" dirty="0" smtClean="0">
                <a:solidFill>
                  <a:schemeClr val="accent4"/>
                </a:solidFill>
              </a:rPr>
              <a:t>)</a:t>
            </a:r>
          </a:p>
          <a:p>
            <a:endParaRPr lang="en-US" sz="3200" dirty="0">
              <a:solidFill>
                <a:schemeClr val="accent4"/>
              </a:solidFill>
            </a:endParaRPr>
          </a:p>
          <a:p>
            <a:r>
              <a:rPr lang="en-US" sz="3200" dirty="0" smtClean="0">
                <a:solidFill>
                  <a:schemeClr val="accent4"/>
                </a:solidFill>
              </a:rPr>
              <a:t>GitHub Features Documentation:</a:t>
            </a:r>
          </a:p>
          <a:p>
            <a:r>
              <a:rPr lang="en-US" sz="3200" dirty="0">
                <a:solidFill>
                  <a:schemeClr val="accent4"/>
                </a:solidFill>
              </a:rPr>
              <a:t>(</a:t>
            </a:r>
            <a:r>
              <a:rPr lang="en-US" sz="3200" dirty="0">
                <a:solidFill>
                  <a:schemeClr val="accent4"/>
                </a:solidFill>
                <a:hlinkClick r:id="rId4"/>
              </a:rPr>
              <a:t>https://</a:t>
            </a:r>
            <a:r>
              <a:rPr lang="en-US" sz="3200" dirty="0" smtClean="0">
                <a:solidFill>
                  <a:schemeClr val="accent4"/>
                </a:solidFill>
                <a:hlinkClick r:id="rId4"/>
              </a:rPr>
              <a:t>github.com/features</a:t>
            </a:r>
            <a:r>
              <a:rPr lang="en-US" sz="3200" dirty="0" smtClean="0">
                <a:solidFill>
                  <a:schemeClr val="accent4"/>
                </a:solidFill>
              </a:rPr>
              <a:t>) </a:t>
            </a:r>
          </a:p>
          <a:p>
            <a:endParaRPr lang="en-US" sz="3200" dirty="0">
              <a:solidFill>
                <a:schemeClr val="accent4"/>
              </a:solidFill>
            </a:endParaRPr>
          </a:p>
          <a:p>
            <a:r>
              <a:rPr lang="en-US" sz="3200" dirty="0">
                <a:solidFill>
                  <a:schemeClr val="accent4"/>
                </a:solidFill>
              </a:rPr>
              <a:t>Univ. of Pittsburgh Git Command Line Tutorial : (</a:t>
            </a:r>
            <a:r>
              <a:rPr lang="en-US" sz="3200" dirty="0">
                <a:solidFill>
                  <a:schemeClr val="accent4"/>
                </a:solidFill>
                <a:hlinkClick r:id="rId5"/>
              </a:rPr>
              <a:t>http://dh.newtfire.org/explainGitShell.html</a:t>
            </a:r>
            <a:r>
              <a:rPr lang="en-US" sz="3200" dirty="0">
                <a:solidFill>
                  <a:schemeClr val="accent4"/>
                </a:solidFill>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E76618"/>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E76618"/>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216724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6824" y="4936360"/>
            <a:ext cx="4527200" cy="1815882"/>
          </a:xfrm>
          <a:prstGeom prst="rect">
            <a:avLst/>
          </a:prstGeom>
          <a:noFill/>
        </p:spPr>
        <p:txBody>
          <a:bodyPr wrap="none" rtlCol="0">
            <a:spAutoFit/>
          </a:bodyPr>
          <a:lstStyle/>
          <a:p>
            <a:pPr algn="ctr"/>
            <a:r>
              <a:rPr lang="en-US" sz="2800" b="1" dirty="0"/>
              <a:t>Rebecca Parker</a:t>
            </a:r>
          </a:p>
          <a:p>
            <a:pPr algn="ctr"/>
            <a:r>
              <a:rPr lang="en-US" sz="2800" b="1" dirty="0"/>
              <a:t>Twitter</a:t>
            </a:r>
            <a:r>
              <a:rPr lang="en-US" sz="2800" b="1" dirty="0">
                <a:solidFill>
                  <a:schemeClr val="accent2"/>
                </a:solidFill>
              </a:rPr>
              <a:t>:</a:t>
            </a:r>
            <a:r>
              <a:rPr lang="en-US" sz="2800" b="1" dirty="0"/>
              <a:t> </a:t>
            </a:r>
            <a:r>
              <a:rPr lang="en-US" sz="2800" b="1" dirty="0">
                <a:solidFill>
                  <a:schemeClr val="accent4"/>
                </a:solidFill>
              </a:rPr>
              <a:t>@</a:t>
            </a:r>
            <a:r>
              <a:rPr lang="en-US" sz="2800" b="1" dirty="0"/>
              <a:t>bcpkr396</a:t>
            </a:r>
          </a:p>
          <a:p>
            <a:pPr algn="ctr"/>
            <a:r>
              <a:rPr lang="en-US" sz="2800" b="1" dirty="0"/>
              <a:t>Email</a:t>
            </a:r>
            <a:r>
              <a:rPr lang="en-US" sz="2800" b="1" dirty="0">
                <a:solidFill>
                  <a:schemeClr val="accent2"/>
                </a:solidFill>
              </a:rPr>
              <a:t>:</a:t>
            </a:r>
            <a:r>
              <a:rPr lang="en-US" sz="2800" b="1" dirty="0"/>
              <a:t> rparker3</a:t>
            </a:r>
            <a:r>
              <a:rPr lang="en-US" sz="2800" b="1" dirty="0">
                <a:solidFill>
                  <a:schemeClr val="accent4"/>
                </a:solidFill>
              </a:rPr>
              <a:t>@</a:t>
            </a:r>
            <a:r>
              <a:rPr lang="en-US" sz="2800" b="1" dirty="0"/>
              <a:t>luc.edu</a:t>
            </a:r>
          </a:p>
          <a:p>
            <a:pPr algn="ctr"/>
            <a:r>
              <a:rPr lang="en-US" sz="2800" b="1" dirty="0">
                <a:solidFill>
                  <a:schemeClr val="accent4"/>
                </a:solidFill>
              </a:rPr>
              <a:t>https://</a:t>
            </a:r>
            <a:r>
              <a:rPr lang="en-US" sz="2800" b="1" dirty="0" smtClean="0">
                <a:solidFill>
                  <a:schemeClr val="accent4"/>
                </a:solidFill>
              </a:rPr>
              <a:t>github.com/RJP43</a:t>
            </a:r>
            <a:endParaRPr lang="en-US" sz="2800" b="1" dirty="0">
              <a:solidFill>
                <a:schemeClr val="accent4"/>
              </a:solidFill>
            </a:endParaRPr>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331" y="1294726"/>
            <a:ext cx="7382586" cy="3641634"/>
          </a:xfrm>
          <a:prstGeom prst="rect">
            <a:avLst/>
          </a:prstGeom>
        </p:spPr>
      </p:pic>
      <p:sp>
        <p:nvSpPr>
          <p:cNvPr id="2" name="TextBox 1"/>
          <p:cNvSpPr txBox="1"/>
          <p:nvPr/>
        </p:nvSpPr>
        <p:spPr>
          <a:xfrm>
            <a:off x="794657" y="-206602"/>
            <a:ext cx="9391650" cy="1862048"/>
          </a:xfrm>
          <a:prstGeom prst="rect">
            <a:avLst/>
          </a:prstGeom>
          <a:noFill/>
        </p:spPr>
        <p:txBody>
          <a:bodyPr wrap="square" rtlCol="0">
            <a:spAutoFit/>
          </a:bodyPr>
          <a:lstStyle/>
          <a:p>
            <a:r>
              <a:rPr lang="en-US" sz="115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THANK YOU!</a:t>
            </a:r>
            <a:endParaRPr lang="en-US" sz="115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26911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52" y="1131391"/>
            <a:ext cx="9085048" cy="4282621"/>
          </a:xfrm>
          <a:prstGeom prst="rect">
            <a:avLst/>
          </a:prstGeom>
        </p:spPr>
      </p:pic>
      <p:sp>
        <p:nvSpPr>
          <p:cNvPr id="5" name="TextBox 4"/>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Tree>
    <p:extLst>
      <p:ext uri="{BB962C8B-B14F-4D97-AF65-F5344CB8AC3E}">
        <p14:creationId xmlns:p14="http://schemas.microsoft.com/office/powerpoint/2010/main" val="48491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3" name="TextBox 2"/>
          <p:cNvSpPr txBox="1"/>
          <p:nvPr/>
        </p:nvSpPr>
        <p:spPr>
          <a:xfrm>
            <a:off x="152400" y="361950"/>
            <a:ext cx="11906250" cy="769441"/>
          </a:xfrm>
          <a:prstGeom prst="rect">
            <a:avLst/>
          </a:prstGeom>
          <a:noFill/>
        </p:spPr>
        <p:txBody>
          <a:bodyPr wrap="square" rtlCol="0">
            <a:spAutoFit/>
          </a:bodyPr>
          <a:lstStyle/>
          <a:p>
            <a:r>
              <a:rPr lang="en-US" sz="4400" dirty="0" smtClean="0">
                <a:latin typeface="+mj-lt"/>
              </a:rPr>
              <a:t>What is Git?</a:t>
            </a:r>
            <a:endParaRPr lang="en-US" sz="4400" dirty="0">
              <a:latin typeface="+mj-lt"/>
            </a:endParaRPr>
          </a:p>
        </p:txBody>
      </p:sp>
      <p:sp>
        <p:nvSpPr>
          <p:cNvPr id="5" name="TextBox 4"/>
          <p:cNvSpPr txBox="1"/>
          <p:nvPr/>
        </p:nvSpPr>
        <p:spPr>
          <a:xfrm>
            <a:off x="152400" y="3371850"/>
            <a:ext cx="11906250" cy="769441"/>
          </a:xfrm>
          <a:prstGeom prst="rect">
            <a:avLst/>
          </a:prstGeom>
          <a:noFill/>
        </p:spPr>
        <p:txBody>
          <a:bodyPr wrap="square" rtlCol="0">
            <a:spAutoFit/>
          </a:bodyPr>
          <a:lstStyle/>
          <a:p>
            <a:r>
              <a:rPr lang="en-US" sz="4400" dirty="0" smtClean="0">
                <a:latin typeface="+mj-lt"/>
              </a:rPr>
              <a:t>What is GitHub?</a:t>
            </a:r>
            <a:endParaRPr lang="en-US" sz="4400" dirty="0">
              <a:latin typeface="+mj-lt"/>
            </a:endParaRPr>
          </a:p>
        </p:txBody>
      </p:sp>
      <p:sp>
        <p:nvSpPr>
          <p:cNvPr id="4" name="TextBox 3"/>
          <p:cNvSpPr txBox="1"/>
          <p:nvPr/>
        </p:nvSpPr>
        <p:spPr>
          <a:xfrm>
            <a:off x="152400" y="1512956"/>
            <a:ext cx="11906249" cy="2246769"/>
          </a:xfrm>
          <a:prstGeom prst="rect">
            <a:avLst/>
          </a:prstGeom>
          <a:noFill/>
        </p:spPr>
        <p:txBody>
          <a:bodyPr wrap="square" rtlCol="0">
            <a:spAutoFit/>
          </a:bodyPr>
          <a:lstStyle/>
          <a:p>
            <a:pPr marL="1828800" lvl="3" indent="-457200">
              <a:buFont typeface="Wingdings" panose="05000000000000000000" pitchFamily="2" charset="2"/>
              <a:buChar char="Ø"/>
            </a:pPr>
            <a:r>
              <a:rPr lang="en-US" sz="2800" dirty="0" smtClean="0"/>
              <a:t>Software Downloaded Locally</a:t>
            </a:r>
          </a:p>
          <a:p>
            <a:endParaRPr lang="en-US" sz="2800" dirty="0" smtClean="0"/>
          </a:p>
          <a:p>
            <a:pPr marL="1828800" lvl="3" indent="-457200">
              <a:buFont typeface="Wingdings" panose="05000000000000000000" pitchFamily="2" charset="2"/>
              <a:buChar char="Ø"/>
            </a:pPr>
            <a:r>
              <a:rPr lang="en-US" sz="2800" dirty="0" smtClean="0"/>
              <a:t>Distributed </a:t>
            </a:r>
            <a:r>
              <a:rPr lang="en-US" sz="2800" dirty="0"/>
              <a:t>Version Control </a:t>
            </a:r>
            <a:r>
              <a:rPr lang="en-US" sz="2800" dirty="0" smtClean="0"/>
              <a:t>System</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p:txBody>
      </p:sp>
      <p:sp>
        <p:nvSpPr>
          <p:cNvPr id="7" name="TextBox 6"/>
          <p:cNvSpPr txBox="1"/>
          <p:nvPr/>
        </p:nvSpPr>
        <p:spPr>
          <a:xfrm>
            <a:off x="152399" y="4522052"/>
            <a:ext cx="11906249" cy="2246769"/>
          </a:xfrm>
          <a:prstGeom prst="rect">
            <a:avLst/>
          </a:prstGeom>
          <a:noFill/>
        </p:spPr>
        <p:txBody>
          <a:bodyPr wrap="square" rtlCol="0">
            <a:spAutoFit/>
          </a:bodyPr>
          <a:lstStyle/>
          <a:p>
            <a:pPr marL="1828800" lvl="3" indent="-457200">
              <a:buFont typeface="Wingdings" panose="05000000000000000000" pitchFamily="2" charset="2"/>
              <a:buChar char="Ø"/>
            </a:pPr>
            <a:r>
              <a:rPr lang="en-US" sz="2800" dirty="0" smtClean="0"/>
              <a:t>Remote Storage of Git Repos</a:t>
            </a:r>
          </a:p>
          <a:p>
            <a:endParaRPr lang="en-US" sz="2800" dirty="0" smtClean="0"/>
          </a:p>
          <a:p>
            <a:pPr marL="1828800" lvl="3" indent="-457200">
              <a:buFont typeface="Wingdings" panose="05000000000000000000" pitchFamily="2" charset="2"/>
              <a:buChar char="Ø"/>
            </a:pPr>
            <a:r>
              <a:rPr lang="en-US" sz="2800" dirty="0" smtClean="0"/>
              <a:t>Social Network Access / Collaboration</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1739494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2" name="Rectangle 1">
            <a:hlinkClick r:id="rId3"/>
          </p:cNvPr>
          <p:cNvSpPr/>
          <p:nvPr/>
        </p:nvSpPr>
        <p:spPr>
          <a:xfrm>
            <a:off x="432708" y="2641598"/>
            <a:ext cx="9753600" cy="1938992"/>
          </a:xfrm>
          <a:prstGeom prst="rect">
            <a:avLst/>
          </a:prstGeom>
        </p:spPr>
        <p:txBody>
          <a:bodyPr wrap="square">
            <a:spAutoFit/>
          </a:bodyPr>
          <a:lstStyle/>
          <a:p>
            <a:pPr algn="ctr"/>
            <a:r>
              <a:rPr lang="en-US" sz="6000" dirty="0">
                <a:solidFill>
                  <a:schemeClr val="accent4"/>
                </a:solidFill>
                <a:hlinkClick r:id="rId3"/>
              </a:rPr>
              <a:t>https://</a:t>
            </a:r>
            <a:r>
              <a:rPr lang="en-US" sz="6000" dirty="0" smtClean="0">
                <a:solidFill>
                  <a:schemeClr val="accent4"/>
                </a:solidFill>
                <a:hlinkClick r:id="rId3"/>
              </a:rPr>
              <a:t>git-scm.com/</a:t>
            </a:r>
            <a:endParaRPr lang="en-US" sz="6000" dirty="0" smtClean="0">
              <a:solidFill>
                <a:schemeClr val="accent4"/>
              </a:solidFill>
            </a:endParaRPr>
          </a:p>
          <a:p>
            <a:pPr algn="ctr"/>
            <a:endParaRPr lang="en-US" sz="6000" dirty="0"/>
          </a:p>
        </p:txBody>
      </p:sp>
    </p:spTree>
    <p:extLst>
      <p:ext uri="{BB962C8B-B14F-4D97-AF65-F5344CB8AC3E}">
        <p14:creationId xmlns:p14="http://schemas.microsoft.com/office/powerpoint/2010/main" val="854807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3" name="TextBox 2"/>
          <p:cNvSpPr txBox="1"/>
          <p:nvPr/>
        </p:nvSpPr>
        <p:spPr>
          <a:xfrm>
            <a:off x="152400" y="361950"/>
            <a:ext cx="11906250" cy="769441"/>
          </a:xfrm>
          <a:prstGeom prst="rect">
            <a:avLst/>
          </a:prstGeom>
          <a:noFill/>
        </p:spPr>
        <p:txBody>
          <a:bodyPr wrap="square" rtlCol="0">
            <a:spAutoFit/>
          </a:bodyPr>
          <a:lstStyle/>
          <a:p>
            <a:r>
              <a:rPr lang="en-US" sz="4400" dirty="0" smtClean="0">
                <a:latin typeface="+mj-lt"/>
              </a:rPr>
              <a:t>Controlling</a:t>
            </a:r>
            <a:r>
              <a:rPr lang="en-US" sz="4400" dirty="0" smtClean="0">
                <a:latin typeface="+mj-lt"/>
              </a:rPr>
              <a:t> Git?</a:t>
            </a:r>
            <a:endParaRPr lang="en-US" sz="4400" dirty="0">
              <a:latin typeface="+mj-lt"/>
            </a:endParaRPr>
          </a:p>
        </p:txBody>
      </p:sp>
      <p:sp>
        <p:nvSpPr>
          <p:cNvPr id="2" name="TextBox 1"/>
          <p:cNvSpPr txBox="1"/>
          <p:nvPr/>
        </p:nvSpPr>
        <p:spPr>
          <a:xfrm>
            <a:off x="406400" y="1820183"/>
            <a:ext cx="9383486" cy="3477875"/>
          </a:xfrm>
          <a:prstGeom prst="rect">
            <a:avLst/>
          </a:prstGeom>
          <a:noFill/>
        </p:spPr>
        <p:txBody>
          <a:bodyPr wrap="square" rtlCol="0">
            <a:spAutoFit/>
          </a:bodyPr>
          <a:lstStyle/>
          <a:p>
            <a:pPr algn="ctr"/>
            <a:r>
              <a:rPr lang="en-US" sz="4400" dirty="0" smtClean="0">
                <a:solidFill>
                  <a:schemeClr val="accent4"/>
                </a:solidFill>
              </a:rPr>
              <a:t>GUI </a:t>
            </a:r>
            <a:r>
              <a:rPr lang="en-US" sz="4400" dirty="0" smtClean="0">
                <a:solidFill>
                  <a:schemeClr val="accent4"/>
                </a:solidFill>
              </a:rPr>
              <a:t>Client</a:t>
            </a:r>
          </a:p>
          <a:p>
            <a:pPr algn="ctr"/>
            <a:endParaRPr lang="en-US" sz="4400" dirty="0" smtClean="0">
              <a:solidFill>
                <a:schemeClr val="accent4"/>
              </a:solidFill>
            </a:endParaRPr>
          </a:p>
          <a:p>
            <a:pPr algn="ctr"/>
            <a:r>
              <a:rPr lang="en-US" sz="4400" dirty="0" smtClean="0"/>
              <a:t>VS</a:t>
            </a:r>
          </a:p>
          <a:p>
            <a:pPr algn="ctr"/>
            <a:endParaRPr lang="en-US" sz="4400" dirty="0" smtClean="0"/>
          </a:p>
          <a:p>
            <a:pPr algn="ctr"/>
            <a:r>
              <a:rPr lang="en-US" sz="4400" dirty="0" smtClean="0"/>
              <a:t> </a:t>
            </a:r>
            <a:r>
              <a:rPr lang="en-US" sz="4400" dirty="0" smtClean="0">
                <a:solidFill>
                  <a:schemeClr val="accent5"/>
                </a:solidFill>
              </a:rPr>
              <a:t>Command </a:t>
            </a:r>
            <a:r>
              <a:rPr lang="en-US" sz="4400" dirty="0" smtClean="0">
                <a:solidFill>
                  <a:schemeClr val="accent5"/>
                </a:solidFill>
              </a:rPr>
              <a:t>Line</a:t>
            </a:r>
            <a:endParaRPr lang="en-US" sz="4400" dirty="0" smtClean="0">
              <a:solidFill>
                <a:schemeClr val="accent5"/>
              </a:solidFill>
            </a:endParaRPr>
          </a:p>
        </p:txBody>
      </p:sp>
    </p:spTree>
    <p:extLst>
      <p:ext uri="{BB962C8B-B14F-4D97-AF65-F5344CB8AC3E}">
        <p14:creationId xmlns:p14="http://schemas.microsoft.com/office/powerpoint/2010/main" val="986749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414484" cy="6858000"/>
          </a:xfrm>
          <a:prstGeom prst="rect">
            <a:avLst/>
          </a:prstGeom>
        </p:spPr>
      </p:pic>
    </p:spTree>
    <p:extLst>
      <p:ext uri="{BB962C8B-B14F-4D97-AF65-F5344CB8AC3E}">
        <p14:creationId xmlns:p14="http://schemas.microsoft.com/office/powerpoint/2010/main" val="676617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3" name="TextBox 2"/>
          <p:cNvSpPr txBox="1"/>
          <p:nvPr/>
        </p:nvSpPr>
        <p:spPr>
          <a:xfrm>
            <a:off x="666750" y="2510746"/>
            <a:ext cx="3638550" cy="769441"/>
          </a:xfrm>
          <a:prstGeom prst="rect">
            <a:avLst/>
          </a:prstGeom>
          <a:noFill/>
        </p:spPr>
        <p:txBody>
          <a:bodyPr wrap="square" rtlCol="0">
            <a:spAutoFit/>
          </a:bodyPr>
          <a:lstStyle/>
          <a:p>
            <a:pPr algn="ctr"/>
            <a:r>
              <a:rPr lang="en-US" sz="4400" dirty="0" smtClean="0">
                <a:solidFill>
                  <a:schemeClr val="accent3"/>
                </a:solidFill>
                <a:latin typeface="+mj-lt"/>
              </a:rPr>
              <a:t>Collaboration</a:t>
            </a:r>
            <a:endParaRPr lang="en-US" sz="4400" dirty="0">
              <a:solidFill>
                <a:schemeClr val="accent3"/>
              </a:solidFill>
              <a:latin typeface="+mj-lt"/>
            </a:endParaRPr>
          </a:p>
        </p:txBody>
      </p:sp>
      <p:sp>
        <p:nvSpPr>
          <p:cNvPr id="4" name="TextBox 3"/>
          <p:cNvSpPr txBox="1"/>
          <p:nvPr/>
        </p:nvSpPr>
        <p:spPr>
          <a:xfrm>
            <a:off x="2590800" y="3884154"/>
            <a:ext cx="3429000" cy="769441"/>
          </a:xfrm>
          <a:prstGeom prst="rect">
            <a:avLst/>
          </a:prstGeom>
          <a:noFill/>
        </p:spPr>
        <p:txBody>
          <a:bodyPr wrap="square" rtlCol="0">
            <a:spAutoFit/>
          </a:bodyPr>
          <a:lstStyle/>
          <a:p>
            <a:pPr algn="ctr"/>
            <a:r>
              <a:rPr lang="en-US" sz="4400" dirty="0" smtClean="0">
                <a:solidFill>
                  <a:schemeClr val="accent3"/>
                </a:solidFill>
                <a:latin typeface="+mj-lt"/>
              </a:rPr>
              <a:t>Contribution</a:t>
            </a:r>
            <a:endParaRPr lang="en-US" sz="4400" dirty="0">
              <a:solidFill>
                <a:schemeClr val="accent3"/>
              </a:solidFill>
              <a:latin typeface="+mj-lt"/>
            </a:endParaRPr>
          </a:p>
        </p:txBody>
      </p:sp>
      <p:sp>
        <p:nvSpPr>
          <p:cNvPr id="5" name="TextBox 4"/>
          <p:cNvSpPr txBox="1"/>
          <p:nvPr/>
        </p:nvSpPr>
        <p:spPr>
          <a:xfrm>
            <a:off x="4305300" y="5257562"/>
            <a:ext cx="3886200" cy="769441"/>
          </a:xfrm>
          <a:prstGeom prst="rect">
            <a:avLst/>
          </a:prstGeom>
          <a:noFill/>
        </p:spPr>
        <p:txBody>
          <a:bodyPr wrap="square" rtlCol="0">
            <a:spAutoFit/>
          </a:bodyPr>
          <a:lstStyle/>
          <a:p>
            <a:pPr algn="ctr"/>
            <a:r>
              <a:rPr lang="en-US" sz="4400" dirty="0" smtClean="0">
                <a:solidFill>
                  <a:schemeClr val="accent3"/>
                </a:solidFill>
                <a:latin typeface="+mj-lt"/>
              </a:rPr>
              <a:t>Accountability</a:t>
            </a:r>
            <a:endParaRPr lang="en-US" sz="4400" dirty="0">
              <a:solidFill>
                <a:schemeClr val="accent3"/>
              </a:solidFill>
              <a:latin typeface="+mj-lt"/>
            </a:endParaRPr>
          </a:p>
        </p:txBody>
      </p:sp>
      <p:sp>
        <p:nvSpPr>
          <p:cNvPr id="6" name="TextBox 5"/>
          <p:cNvSpPr txBox="1"/>
          <p:nvPr/>
        </p:nvSpPr>
        <p:spPr>
          <a:xfrm>
            <a:off x="108858" y="1137338"/>
            <a:ext cx="9653027" cy="769441"/>
          </a:xfrm>
          <a:prstGeom prst="rect">
            <a:avLst/>
          </a:prstGeom>
          <a:noFill/>
        </p:spPr>
        <p:txBody>
          <a:bodyPr wrap="none" rtlCol="0">
            <a:spAutoFit/>
          </a:bodyPr>
          <a:lstStyle/>
          <a:p>
            <a:r>
              <a:rPr lang="en-US" sz="4400" b="1" u="sng" dirty="0" smtClean="0">
                <a:latin typeface="+mj-lt"/>
              </a:rPr>
              <a:t>FUNDAMENTALS OF FUNCTIONALITY</a:t>
            </a:r>
            <a:endParaRPr lang="en-US" sz="4400" b="1" u="sng" dirty="0">
              <a:latin typeface="+mj-lt"/>
            </a:endParaRPr>
          </a:p>
        </p:txBody>
      </p:sp>
    </p:spTree>
    <p:extLst>
      <p:ext uri="{BB962C8B-B14F-4D97-AF65-F5344CB8AC3E}">
        <p14:creationId xmlns:p14="http://schemas.microsoft.com/office/powerpoint/2010/main" val="265365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3" name="TextBox 2"/>
          <p:cNvSpPr txBox="1"/>
          <p:nvPr/>
        </p:nvSpPr>
        <p:spPr>
          <a:xfrm>
            <a:off x="152400" y="283257"/>
            <a:ext cx="9383486" cy="707886"/>
          </a:xfrm>
          <a:prstGeom prst="rect">
            <a:avLst/>
          </a:prstGeom>
          <a:noFill/>
        </p:spPr>
        <p:txBody>
          <a:bodyPr wrap="square" rtlCol="0">
            <a:spAutoFit/>
          </a:bodyPr>
          <a:lstStyle/>
          <a:p>
            <a:pPr algn="ctr"/>
            <a:r>
              <a:rPr lang="en-US" sz="4000" b="1" dirty="0" smtClean="0">
                <a:latin typeface="+mj-lt"/>
              </a:rPr>
              <a:t>Sample Workflow </a:t>
            </a:r>
            <a:r>
              <a:rPr lang="en-US" sz="4000" b="1" dirty="0" smtClean="0">
                <a:latin typeface="+mj-lt"/>
              </a:rPr>
              <a:t>Models</a:t>
            </a:r>
            <a:endParaRPr lang="en-US" sz="4000" b="1" dirty="0">
              <a:latin typeface="+mj-lt"/>
            </a:endParaRPr>
          </a:p>
        </p:txBody>
      </p:sp>
      <p:sp>
        <p:nvSpPr>
          <p:cNvPr id="2" name="TextBox 1"/>
          <p:cNvSpPr txBox="1"/>
          <p:nvPr/>
        </p:nvSpPr>
        <p:spPr>
          <a:xfrm>
            <a:off x="152400" y="991143"/>
            <a:ext cx="9383486" cy="5509200"/>
          </a:xfrm>
          <a:prstGeom prst="rect">
            <a:avLst/>
          </a:prstGeom>
          <a:noFill/>
        </p:spPr>
        <p:txBody>
          <a:bodyPr wrap="square" rtlCol="0">
            <a:spAutoFit/>
          </a:bodyPr>
          <a:lstStyle/>
          <a:p>
            <a:r>
              <a:rPr lang="en-US" sz="3200" dirty="0" smtClean="0">
                <a:solidFill>
                  <a:schemeClr val="accent4"/>
                </a:solidFill>
              </a:rPr>
              <a:t>Git Garage: </a:t>
            </a:r>
            <a:r>
              <a:rPr lang="en-US" sz="3200" dirty="0" err="1" smtClean="0">
                <a:solidFill>
                  <a:schemeClr val="accent4"/>
                </a:solidFill>
              </a:rPr>
              <a:t>DHClass</a:t>
            </a:r>
            <a:r>
              <a:rPr lang="en-US" sz="3200" dirty="0" smtClean="0">
                <a:solidFill>
                  <a:schemeClr val="accent4"/>
                </a:solidFill>
              </a:rPr>
              <a:t>-Hub </a:t>
            </a:r>
          </a:p>
          <a:p>
            <a:r>
              <a:rPr lang="en-US" sz="3200" dirty="0" smtClean="0">
                <a:solidFill>
                  <a:schemeClr val="accent4"/>
                </a:solidFill>
              </a:rPr>
              <a:t>	(</a:t>
            </a:r>
            <a:r>
              <a:rPr lang="en-US" sz="3200" dirty="0">
                <a:solidFill>
                  <a:schemeClr val="accent4"/>
                </a:solidFill>
                <a:hlinkClick r:id="rId3"/>
              </a:rPr>
              <a:t>https://github.com/ebeshero/DHClass-Hub</a:t>
            </a:r>
            <a:r>
              <a:rPr lang="en-US" sz="3200" dirty="0" smtClean="0">
                <a:solidFill>
                  <a:schemeClr val="accent4"/>
                </a:solidFill>
              </a:rPr>
              <a:t>)</a:t>
            </a:r>
          </a:p>
          <a:p>
            <a:endParaRPr lang="en-US" sz="3200" dirty="0" smtClean="0">
              <a:solidFill>
                <a:schemeClr val="accent4"/>
              </a:solidFill>
            </a:endParaRPr>
          </a:p>
          <a:p>
            <a:r>
              <a:rPr lang="en-US" sz="3200" dirty="0" smtClean="0">
                <a:solidFill>
                  <a:schemeClr val="accent4"/>
                </a:solidFill>
              </a:rPr>
              <a:t> Project </a:t>
            </a:r>
            <a:r>
              <a:rPr lang="en-US" sz="3200" dirty="0" smtClean="0">
                <a:solidFill>
                  <a:schemeClr val="accent4"/>
                </a:solidFill>
              </a:rPr>
              <a:t>Repo: </a:t>
            </a:r>
            <a:r>
              <a:rPr lang="en-US" sz="3200" dirty="0" err="1" smtClean="0">
                <a:solidFill>
                  <a:schemeClr val="accent4"/>
                </a:solidFill>
              </a:rPr>
              <a:t>CitySlaveGirls</a:t>
            </a:r>
            <a:endParaRPr lang="en-US" sz="3200" dirty="0" smtClean="0">
              <a:solidFill>
                <a:schemeClr val="accent4"/>
              </a:solidFill>
            </a:endParaRPr>
          </a:p>
          <a:p>
            <a:r>
              <a:rPr lang="en-US" sz="3200" dirty="0" smtClean="0">
                <a:solidFill>
                  <a:schemeClr val="accent4"/>
                </a:solidFill>
              </a:rPr>
              <a:t>	(</a:t>
            </a:r>
            <a:r>
              <a:rPr lang="en-US" sz="3200" dirty="0">
                <a:solidFill>
                  <a:schemeClr val="accent4"/>
                </a:solidFill>
                <a:hlinkClick r:id="rId4"/>
              </a:rPr>
              <a:t>https://github.com/RJP43/CitySlaveGirls</a:t>
            </a:r>
            <a:r>
              <a:rPr lang="en-US" sz="3200" dirty="0" smtClean="0">
                <a:solidFill>
                  <a:schemeClr val="accent4"/>
                </a:solidFill>
              </a:rPr>
              <a:t>)</a:t>
            </a:r>
          </a:p>
          <a:p>
            <a:endParaRPr lang="en-US" sz="3200" dirty="0">
              <a:solidFill>
                <a:schemeClr val="accent4"/>
              </a:solidFill>
            </a:endParaRPr>
          </a:p>
          <a:p>
            <a:r>
              <a:rPr lang="en-US" sz="3200" dirty="0" smtClean="0">
                <a:solidFill>
                  <a:schemeClr val="accent4"/>
                </a:solidFill>
              </a:rPr>
              <a:t>Project Repo: </a:t>
            </a:r>
            <a:r>
              <a:rPr lang="en-US" sz="3200" dirty="0" err="1" smtClean="0">
                <a:solidFill>
                  <a:schemeClr val="accent4"/>
                </a:solidFill>
              </a:rPr>
              <a:t>PlainTextPodCast</a:t>
            </a:r>
            <a:endParaRPr lang="en-US" sz="3200" dirty="0" smtClean="0">
              <a:solidFill>
                <a:schemeClr val="accent4"/>
              </a:solidFill>
            </a:endParaRPr>
          </a:p>
          <a:p>
            <a:r>
              <a:rPr lang="en-US" sz="3200" dirty="0" smtClean="0">
                <a:solidFill>
                  <a:schemeClr val="accent4"/>
                </a:solidFill>
              </a:rPr>
              <a:t>	(</a:t>
            </a:r>
            <a:r>
              <a:rPr lang="en-US" sz="3200" dirty="0">
                <a:solidFill>
                  <a:schemeClr val="accent4"/>
                </a:solidFill>
                <a:hlinkClick r:id="rId5"/>
              </a:rPr>
              <a:t>https://</a:t>
            </a:r>
            <a:r>
              <a:rPr lang="en-US" sz="3200" dirty="0" smtClean="0">
                <a:solidFill>
                  <a:schemeClr val="accent4"/>
                </a:solidFill>
                <a:hlinkClick r:id="rId5"/>
              </a:rPr>
              <a:t>github.com/RJP43/PlainTextPodcast</a:t>
            </a:r>
            <a:r>
              <a:rPr lang="en-US" sz="3200" dirty="0" smtClean="0">
                <a:solidFill>
                  <a:schemeClr val="accent4"/>
                </a:solidFill>
              </a:rPr>
              <a:t>)</a:t>
            </a:r>
          </a:p>
          <a:p>
            <a:endParaRPr lang="en-US" sz="3200" dirty="0">
              <a:solidFill>
                <a:schemeClr val="accent4"/>
              </a:solidFill>
            </a:endParaRPr>
          </a:p>
          <a:p>
            <a:r>
              <a:rPr lang="en-US" sz="3200" dirty="0" smtClean="0">
                <a:solidFill>
                  <a:schemeClr val="accent4"/>
                </a:solidFill>
              </a:rPr>
              <a:t>Workshop Sandbox Repo: </a:t>
            </a:r>
            <a:r>
              <a:rPr lang="en-US" sz="3200" dirty="0" err="1" smtClean="0">
                <a:solidFill>
                  <a:schemeClr val="accent4"/>
                </a:solidFill>
              </a:rPr>
              <a:t>GitCtrl</a:t>
            </a:r>
            <a:endParaRPr lang="en-US" sz="3200" dirty="0" smtClean="0">
              <a:solidFill>
                <a:schemeClr val="accent4"/>
              </a:solidFill>
            </a:endParaRPr>
          </a:p>
          <a:p>
            <a:r>
              <a:rPr lang="en-US" sz="3200" dirty="0" smtClean="0">
                <a:solidFill>
                  <a:schemeClr val="accent4"/>
                </a:solidFill>
              </a:rPr>
              <a:t>	(</a:t>
            </a:r>
            <a:r>
              <a:rPr lang="en-US" sz="3200" dirty="0">
                <a:solidFill>
                  <a:schemeClr val="accent4"/>
                </a:solidFill>
                <a:hlinkClick r:id="rId6"/>
              </a:rPr>
              <a:t>https://</a:t>
            </a:r>
            <a:r>
              <a:rPr lang="en-US" sz="3200" dirty="0" smtClean="0">
                <a:solidFill>
                  <a:schemeClr val="accent4"/>
                </a:solidFill>
                <a:hlinkClick r:id="rId6"/>
              </a:rPr>
              <a:t>github.com/RJP43/GitCtrl</a:t>
            </a:r>
            <a:r>
              <a:rPr lang="en-US" sz="3200" dirty="0" smtClean="0">
                <a:solidFill>
                  <a:schemeClr val="accent4"/>
                </a:solidFill>
              </a:rPr>
              <a:t>) </a:t>
            </a:r>
            <a:endParaRPr lang="en-US" sz="3200" dirty="0">
              <a:solidFill>
                <a:schemeClr val="accent4"/>
              </a:solidFill>
            </a:endParaRPr>
          </a:p>
        </p:txBody>
      </p:sp>
    </p:spTree>
    <p:extLst>
      <p:ext uri="{BB962C8B-B14F-4D97-AF65-F5344CB8AC3E}">
        <p14:creationId xmlns:p14="http://schemas.microsoft.com/office/powerpoint/2010/main" val="3103025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414481" cy="6858000"/>
          </a:xfrm>
          <a:prstGeom prst="rect">
            <a:avLst/>
          </a:prstGeom>
        </p:spPr>
      </p:pic>
    </p:spTree>
    <p:extLst>
      <p:ext uri="{BB962C8B-B14F-4D97-AF65-F5344CB8AC3E}">
        <p14:creationId xmlns:p14="http://schemas.microsoft.com/office/powerpoint/2010/main" val="3783497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940</TotalTime>
  <Words>740</Words>
  <Application>Microsoft Office PowerPoint</Application>
  <PresentationFormat>Widescreen</PresentationFormat>
  <Paragraphs>83</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Tahoma</vt:lpstr>
      <vt:lpstr>Trebuchet MS</vt:lpstr>
      <vt:lpstr>Wingdings</vt:lpstr>
      <vt:lpstr>Wingdings 3</vt:lpstr>
      <vt:lpstr>Facet</vt:lpstr>
      <vt:lpstr>  Git CTRL!     COMMAND LINE, GIT,        &amp; 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Started!</dc:title>
  <dc:creator>Nas</dc:creator>
  <cp:lastModifiedBy>Windows User</cp:lastModifiedBy>
  <cp:revision>39</cp:revision>
  <dcterms:created xsi:type="dcterms:W3CDTF">2016-06-23T22:23:18Z</dcterms:created>
  <dcterms:modified xsi:type="dcterms:W3CDTF">2018-03-02T16:58:19Z</dcterms:modified>
</cp:coreProperties>
</file>