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83" r:id="rId1"/>
  </p:sldMasterIdLst>
  <p:notesMasterIdLst>
    <p:notesMasterId r:id="rId84"/>
  </p:notesMasterIdLst>
  <p:sldIdLst>
    <p:sldId id="256" r:id="rId2"/>
    <p:sldId id="322" r:id="rId3"/>
    <p:sldId id="258" r:id="rId4"/>
    <p:sldId id="316" r:id="rId5"/>
    <p:sldId id="404" r:id="rId6"/>
    <p:sldId id="317" r:id="rId7"/>
    <p:sldId id="405" r:id="rId8"/>
    <p:sldId id="325" r:id="rId9"/>
    <p:sldId id="326" r:id="rId10"/>
    <p:sldId id="328" r:id="rId11"/>
    <p:sldId id="330" r:id="rId12"/>
    <p:sldId id="331" r:id="rId13"/>
    <p:sldId id="332" r:id="rId14"/>
    <p:sldId id="333" r:id="rId15"/>
    <p:sldId id="334" r:id="rId16"/>
    <p:sldId id="335" r:id="rId17"/>
    <p:sldId id="336" r:id="rId18"/>
    <p:sldId id="337" r:id="rId19"/>
    <p:sldId id="406" r:id="rId20"/>
    <p:sldId id="338" r:id="rId21"/>
    <p:sldId id="339" r:id="rId22"/>
    <p:sldId id="341" r:id="rId23"/>
    <p:sldId id="345" r:id="rId24"/>
    <p:sldId id="346" r:id="rId25"/>
    <p:sldId id="347" r:id="rId26"/>
    <p:sldId id="348" r:id="rId27"/>
    <p:sldId id="349" r:id="rId28"/>
    <p:sldId id="350" r:id="rId29"/>
    <p:sldId id="352" r:id="rId30"/>
    <p:sldId id="353" r:id="rId31"/>
    <p:sldId id="354" r:id="rId32"/>
    <p:sldId id="355" r:id="rId33"/>
    <p:sldId id="356" r:id="rId34"/>
    <p:sldId id="357" r:id="rId35"/>
    <p:sldId id="358" r:id="rId36"/>
    <p:sldId id="359" r:id="rId37"/>
    <p:sldId id="360" r:id="rId38"/>
    <p:sldId id="361" r:id="rId39"/>
    <p:sldId id="362" r:id="rId40"/>
    <p:sldId id="363" r:id="rId41"/>
    <p:sldId id="364" r:id="rId42"/>
    <p:sldId id="365" r:id="rId43"/>
    <p:sldId id="367" r:id="rId44"/>
    <p:sldId id="368" r:id="rId45"/>
    <p:sldId id="369" r:id="rId46"/>
    <p:sldId id="370" r:id="rId47"/>
    <p:sldId id="407" r:id="rId48"/>
    <p:sldId id="371" r:id="rId49"/>
    <p:sldId id="372" r:id="rId50"/>
    <p:sldId id="408" r:id="rId51"/>
    <p:sldId id="373" r:id="rId52"/>
    <p:sldId id="374" r:id="rId53"/>
    <p:sldId id="409" r:id="rId54"/>
    <p:sldId id="375" r:id="rId55"/>
    <p:sldId id="376" r:id="rId56"/>
    <p:sldId id="377" r:id="rId57"/>
    <p:sldId id="378" r:id="rId58"/>
    <p:sldId id="379" r:id="rId59"/>
    <p:sldId id="380" r:id="rId60"/>
    <p:sldId id="381" r:id="rId61"/>
    <p:sldId id="382" r:id="rId62"/>
    <p:sldId id="383" r:id="rId63"/>
    <p:sldId id="384" r:id="rId64"/>
    <p:sldId id="385" r:id="rId65"/>
    <p:sldId id="386" r:id="rId66"/>
    <p:sldId id="387" r:id="rId67"/>
    <p:sldId id="388" r:id="rId68"/>
    <p:sldId id="389" r:id="rId69"/>
    <p:sldId id="390" r:id="rId70"/>
    <p:sldId id="391" r:id="rId71"/>
    <p:sldId id="395" r:id="rId72"/>
    <p:sldId id="366" r:id="rId73"/>
    <p:sldId id="392" r:id="rId74"/>
    <p:sldId id="393" r:id="rId75"/>
    <p:sldId id="397" r:id="rId76"/>
    <p:sldId id="398" r:id="rId77"/>
    <p:sldId id="399" r:id="rId78"/>
    <p:sldId id="400" r:id="rId79"/>
    <p:sldId id="401" r:id="rId80"/>
    <p:sldId id="402" r:id="rId81"/>
    <p:sldId id="403" r:id="rId82"/>
    <p:sldId id="410"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3735D7-804F-47F3-996D-09BC0690FF32}" v="1973" dt="2021-03-04T08:36:43.590"/>
    <p1510:client id="{9334600E-37D0-4DE2-B01A-573D67C2E7D4}" v="9" dt="2021-03-04T09:26:10.462"/>
    <p1510:client id="{C4C2C482-1E8F-43AA-A45F-74736BDF7B9F}" v="2448" dt="2021-01-02T18:32:57.8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1" d="100"/>
          <a:sy n="81" d="100"/>
        </p:scale>
        <p:origin x="523"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102"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EBAE59-7C0C-473A-8ABA-911470081A09}" type="datetimeFigureOut">
              <a:rPr lang="en-US" smtClean="0"/>
              <a:t>10/28/2021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454703-B196-4CF8-832D-CBA86DCAE7A5}" type="slidenum">
              <a:rPr lang="en-US" smtClean="0"/>
              <a:t>‹#›</a:t>
            </a:fld>
            <a:endParaRPr lang="en-US"/>
          </a:p>
        </p:txBody>
      </p:sp>
    </p:spTree>
    <p:extLst>
      <p:ext uri="{BB962C8B-B14F-4D97-AF65-F5344CB8AC3E}">
        <p14:creationId xmlns:p14="http://schemas.microsoft.com/office/powerpoint/2010/main" val="2420789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454703-B196-4CF8-832D-CBA86DCAE7A5}" type="slidenum">
              <a:rPr lang="en-US" smtClean="0"/>
              <a:t>1</a:t>
            </a:fld>
            <a:endParaRPr lang="en-US"/>
          </a:p>
        </p:txBody>
      </p:sp>
    </p:spTree>
    <p:extLst>
      <p:ext uri="{BB962C8B-B14F-4D97-AF65-F5344CB8AC3E}">
        <p14:creationId xmlns:p14="http://schemas.microsoft.com/office/powerpoint/2010/main" val="531094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036652A-F24F-46CF-AA86-FB4FB09393AD}" type="datetime1">
              <a:rPr lang="en-US" smtClean="0"/>
              <a:t>10/28/2021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5997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18AC0A3C-C32D-403A-83E7-7107A6230E9C}" type="datetime1">
              <a:rPr lang="en-US" smtClean="0"/>
              <a:t>10/28/2021</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32578237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AC0A3C-C32D-403A-83E7-7107A6230E9C}" type="datetime1">
              <a:rPr lang="en-US" smtClean="0"/>
              <a:t>10/28/2021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63711416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AC0A3C-C32D-403A-83E7-7107A6230E9C}" type="datetime1">
              <a:rPr lang="en-US" smtClean="0"/>
              <a:t>10/28/2021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6676703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AC0A3C-C32D-403A-83E7-7107A6230E9C}" type="datetime1">
              <a:rPr lang="en-US" smtClean="0"/>
              <a:t>10/28/2021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34298694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AC0A3C-C32D-403A-83E7-7107A6230E9C}" type="datetime1">
              <a:rPr lang="en-US" smtClean="0"/>
              <a:t>10/28/2021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306500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AC0A3C-C32D-403A-83E7-7107A6230E9C}" type="datetime1">
              <a:rPr lang="en-US" smtClean="0"/>
              <a:t>10/28/2021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55465370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EE60EA-89B8-4F8C-9E0D-5A787E2B803B}" type="datetime1">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2285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F45DE0-B030-4C11-83B9-817E359E2549}" type="datetime1">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32330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AF8E5B-1A25-4832-8A12-3295B4F3A0CD}" type="datetime1">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46572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B60B94-31FE-4E21-9E99-35F24E39B939}" type="datetime1">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1239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FBC8D1A-E935-4E76-9402-5AEFF2F03C36}" type="datetime1">
              <a:rPr lang="en-US" smtClean="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6488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E524008-2765-491A-A375-27177622C1C9}" type="datetime1">
              <a:rPr lang="en-US" smtClean="0"/>
              <a:t>10/28/2021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14320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802BE61-08CF-4964-8286-5A4DD1066288}" type="datetime1">
              <a:rPr lang="en-US" smtClean="0"/>
              <a:t>10/28/2021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20263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01B136-F0A2-4151-9D83-49165EFF16E0}" type="datetime1">
              <a:rPr lang="en-US" smtClean="0"/>
              <a:t>10/28/2021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60178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CF583B-7F21-4D0D-95F7-72A65A55DE4F}" type="datetime1">
              <a:rPr lang="en-US" smtClean="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12553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EC37EF-6244-4D81-8798-D74E18119F3C}" type="datetime1">
              <a:rPr lang="en-US" smtClean="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08180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8AC0A3C-C32D-403A-83E7-7107A6230E9C}" type="datetime1">
              <a:rPr lang="en-US" smtClean="0"/>
              <a:t>10/28/2021</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396234578"/>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7.xml"/><Relationship Id="rId4" Type="http://schemas.openxmlformats.org/officeDocument/2006/relationships/image" Target="../media/image7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95" y="1622723"/>
            <a:ext cx="8712679" cy="1520729"/>
          </a:xfrm>
        </p:spPr>
        <p:txBody>
          <a:bodyPr>
            <a:noAutofit/>
          </a:bodyPr>
          <a:lstStyle/>
          <a:p>
            <a:pPr algn="ctr"/>
            <a:r>
              <a:rPr lang="en-US" b="1" dirty="0" smtClean="0">
                <a:solidFill>
                  <a:schemeClr val="accent1">
                    <a:lumMod val="75000"/>
                  </a:schemeClr>
                </a:solidFill>
                <a:effectLst/>
                <a:latin typeface="Garamond" panose="02020404030301010803" pitchFamily="18" charset="0"/>
                <a:cs typeface="Arial" panose="020B0604020202020204" pitchFamily="34" charset="0"/>
              </a:rPr>
              <a:t>House Price Prediction  Project</a:t>
            </a:r>
            <a:endParaRPr lang="en-US" sz="6600" b="1" dirty="0">
              <a:solidFill>
                <a:schemeClr val="accent1">
                  <a:lumMod val="75000"/>
                </a:schemeClr>
              </a:solidFill>
              <a:effectLst/>
              <a:latin typeface="Garamond" panose="02020404030301010803" pitchFamily="18" charset="0"/>
              <a:cs typeface="Arial" panose="020B0604020202020204" pitchFamily="34" charset="0"/>
            </a:endParaRPr>
          </a:p>
        </p:txBody>
      </p:sp>
      <p:sp>
        <p:nvSpPr>
          <p:cNvPr id="3" name="Subtitle 2"/>
          <p:cNvSpPr>
            <a:spLocks noGrp="1"/>
          </p:cNvSpPr>
          <p:nvPr>
            <p:ph type="subTitle" idx="1"/>
          </p:nvPr>
        </p:nvSpPr>
        <p:spPr>
          <a:xfrm>
            <a:off x="6349525" y="3995250"/>
            <a:ext cx="3102949" cy="882557"/>
          </a:xfrm>
        </p:spPr>
        <p:txBody>
          <a:bodyPr vert="horz" lIns="91440" tIns="45720" rIns="91440" bIns="45720" rtlCol="0" anchor="t">
            <a:noAutofit/>
          </a:bodyPr>
          <a:lstStyle/>
          <a:p>
            <a:r>
              <a:rPr lang="en-US" sz="2400" b="1" dirty="0">
                <a:solidFill>
                  <a:srgbClr val="FFC000"/>
                </a:solidFill>
                <a:latin typeface="Arial" panose="020B0604020202020204" pitchFamily="34" charset="0"/>
                <a:cs typeface="Arial" panose="020B0604020202020204" pitchFamily="34" charset="0"/>
              </a:rPr>
              <a:t>Submitted by </a:t>
            </a:r>
            <a:r>
              <a:rPr lang="en-US" sz="2400" b="1" dirty="0" smtClean="0">
                <a:solidFill>
                  <a:srgbClr val="FFC000"/>
                </a:solidFill>
                <a:latin typeface="Arial" panose="020B0604020202020204" pitchFamily="34" charset="0"/>
                <a:cs typeface="Arial" panose="020B0604020202020204" pitchFamily="34" charset="0"/>
              </a:rPr>
              <a:t>:</a:t>
            </a:r>
            <a:endParaRPr lang="en-US" sz="2800" b="1" dirty="0">
              <a:solidFill>
                <a:srgbClr val="FFC000"/>
              </a:solidFill>
              <a:latin typeface="Arial" panose="020B0604020202020204" pitchFamily="34" charset="0"/>
              <a:cs typeface="Arial" panose="020B0604020202020204" pitchFamily="34" charset="0"/>
            </a:endParaRPr>
          </a:p>
          <a:p>
            <a:r>
              <a:rPr lang="en-US" sz="2800" b="1" dirty="0" smtClean="0">
                <a:solidFill>
                  <a:srgbClr val="FFC000"/>
                </a:solidFill>
                <a:latin typeface="Arial" panose="020B0604020202020204" pitchFamily="34" charset="0"/>
                <a:cs typeface="Arial" panose="020B0604020202020204" pitchFamily="34" charset="0"/>
              </a:rPr>
              <a:t>Rahul Jangra</a:t>
            </a:r>
            <a:endParaRPr lang="en-US" sz="2400" b="1" dirty="0">
              <a:solidFill>
                <a:srgbClr val="FFC000"/>
              </a:solidFill>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330EA680-D336-4FF7-8B7A-9848BB0A1C32}" type="slidenum">
              <a:rPr lang="en-US" smtClean="0"/>
              <a:t>1</a:t>
            </a:fld>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742398" y="511520"/>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rgbClr val="0070C0"/>
                </a:solidFill>
                <a:latin typeface="Garamond" panose="02020404030301010803" pitchFamily="18" charset="0"/>
                <a:cs typeface="Arial" panose="020B0604020202020204" pitchFamily="34" charset="0"/>
              </a:rPr>
              <a:t>DATA SOURCES AND THEIR FORMATS</a:t>
            </a:r>
            <a:endParaRPr lang="en-US" sz="3200" b="1" dirty="0">
              <a:solidFill>
                <a:srgbClr val="0070C0"/>
              </a:solidFill>
              <a:latin typeface="Garamond" panose="02020404030301010803" pitchFamily="18" charset="0"/>
              <a:cs typeface="Arial" panose="020B0604020202020204" pitchFamily="34" charset="0"/>
            </a:endParaRPr>
          </a:p>
        </p:txBody>
      </p:sp>
      <p:pic>
        <p:nvPicPr>
          <p:cNvPr id="5" name="Picture 4"/>
          <p:cNvPicPr/>
          <p:nvPr/>
        </p:nvPicPr>
        <p:blipFill>
          <a:blip r:embed="rId2"/>
          <a:stretch>
            <a:fillRect/>
          </a:stretch>
        </p:blipFill>
        <p:spPr>
          <a:xfrm>
            <a:off x="199579" y="1588769"/>
            <a:ext cx="4825347" cy="3982719"/>
          </a:xfrm>
          <a:prstGeom prst="rect">
            <a:avLst/>
          </a:prstGeom>
        </p:spPr>
      </p:pic>
      <p:pic>
        <p:nvPicPr>
          <p:cNvPr id="6" name="Picture 5"/>
          <p:cNvPicPr/>
          <p:nvPr/>
        </p:nvPicPr>
        <p:blipFill>
          <a:blip r:embed="rId3"/>
          <a:stretch>
            <a:fillRect/>
          </a:stretch>
        </p:blipFill>
        <p:spPr>
          <a:xfrm>
            <a:off x="4059252" y="1862982"/>
            <a:ext cx="5932705" cy="3708507"/>
          </a:xfrm>
          <a:prstGeom prst="rect">
            <a:avLst/>
          </a:prstGeom>
        </p:spPr>
      </p:pic>
      <p:sp>
        <p:nvSpPr>
          <p:cNvPr id="8" name="Slide Number Placeholder 7"/>
          <p:cNvSpPr>
            <a:spLocks noGrp="1"/>
          </p:cNvSpPr>
          <p:nvPr>
            <p:ph type="sldNum" sz="quarter" idx="12"/>
          </p:nvPr>
        </p:nvSpPr>
        <p:spPr/>
        <p:txBody>
          <a:bodyPr/>
          <a:lstStyle/>
          <a:p>
            <a:fld id="{330EA680-D336-4FF7-8B7A-9848BB0A1C32}" type="slidenum">
              <a:rPr lang="en-US" smtClean="0"/>
              <a:t>10</a:t>
            </a:fld>
            <a:endParaRPr lang="en-US"/>
          </a:p>
        </p:txBody>
      </p:sp>
    </p:spTree>
    <p:extLst>
      <p:ext uri="{BB962C8B-B14F-4D97-AF65-F5344CB8AC3E}">
        <p14:creationId xmlns:p14="http://schemas.microsoft.com/office/powerpoint/2010/main" val="1312975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rgbClr val="0070C0"/>
                </a:solidFill>
                <a:latin typeface="Garamond" panose="02020404030301010803" pitchFamily="18" charset="0"/>
                <a:cs typeface="Arial" panose="020B0604020202020204" pitchFamily="34" charset="0"/>
              </a:rPr>
              <a:t>DATA PREPROCESSING DONE</a:t>
            </a:r>
            <a:endParaRPr lang="en-US" sz="3200" b="1" dirty="0">
              <a:solidFill>
                <a:srgbClr val="0070C0"/>
              </a:solidFill>
              <a:latin typeface="Garamond" panose="02020404030301010803" pitchFamily="18" charset="0"/>
              <a:cs typeface="Arial" panose="020B0604020202020204" pitchFamily="34" charset="0"/>
            </a:endParaRPr>
          </a:p>
        </p:txBody>
      </p:sp>
      <p:sp>
        <p:nvSpPr>
          <p:cNvPr id="2" name="Rectangle 1"/>
          <p:cNvSpPr/>
          <p:nvPr/>
        </p:nvSpPr>
        <p:spPr>
          <a:xfrm>
            <a:off x="442820" y="1543735"/>
            <a:ext cx="5130575" cy="523220"/>
          </a:xfrm>
          <a:prstGeom prst="rect">
            <a:avLst/>
          </a:prstGeom>
        </p:spPr>
        <p:txBody>
          <a:bodyPr wrap="square">
            <a:spAutoFit/>
          </a:bodyPr>
          <a:lstStyle/>
          <a:p>
            <a:r>
              <a:rPr lang="en-IN" sz="1400" dirty="0">
                <a:latin typeface="Arial" panose="020B0604020202020204" pitchFamily="34" charset="0"/>
                <a:cs typeface="Arial" panose="020B0604020202020204" pitchFamily="34" charset="0"/>
              </a:rPr>
              <a:t>After loading all the required libraries we loaded the data into our jupyter notebook.</a:t>
            </a:r>
            <a:endParaRPr lang="en-US" sz="1400" dirty="0">
              <a:latin typeface="Arial" panose="020B0604020202020204" pitchFamily="34" charset="0"/>
              <a:cs typeface="Arial" panose="020B0604020202020204" pitchFamily="34" charset="0"/>
            </a:endParaRPr>
          </a:p>
        </p:txBody>
      </p:sp>
      <p:pic>
        <p:nvPicPr>
          <p:cNvPr id="6" name="Picture 5"/>
          <p:cNvPicPr/>
          <p:nvPr/>
        </p:nvPicPr>
        <p:blipFill>
          <a:blip r:embed="rId2"/>
          <a:stretch>
            <a:fillRect/>
          </a:stretch>
        </p:blipFill>
        <p:spPr>
          <a:xfrm>
            <a:off x="6009880" y="1277838"/>
            <a:ext cx="5731510" cy="4838700"/>
          </a:xfrm>
          <a:prstGeom prst="rect">
            <a:avLst/>
          </a:prstGeom>
        </p:spPr>
      </p:pic>
      <p:pic>
        <p:nvPicPr>
          <p:cNvPr id="9" name="Picture 8"/>
          <p:cNvPicPr/>
          <p:nvPr/>
        </p:nvPicPr>
        <p:blipFill>
          <a:blip r:embed="rId3"/>
          <a:stretch>
            <a:fillRect/>
          </a:stretch>
        </p:blipFill>
        <p:spPr>
          <a:xfrm>
            <a:off x="277735" y="3093720"/>
            <a:ext cx="5732145" cy="3451860"/>
          </a:xfrm>
          <a:prstGeom prst="rect">
            <a:avLst/>
          </a:prstGeom>
        </p:spPr>
      </p:pic>
      <p:sp>
        <p:nvSpPr>
          <p:cNvPr id="10" name="Slide Number Placeholder 9"/>
          <p:cNvSpPr>
            <a:spLocks noGrp="1"/>
          </p:cNvSpPr>
          <p:nvPr>
            <p:ph type="sldNum" sz="quarter" idx="12"/>
          </p:nvPr>
        </p:nvSpPr>
        <p:spPr/>
        <p:txBody>
          <a:bodyPr/>
          <a:lstStyle/>
          <a:p>
            <a:fld id="{330EA680-D336-4FF7-8B7A-9848BB0A1C32}" type="slidenum">
              <a:rPr lang="en-US" smtClean="0"/>
              <a:t>11</a:t>
            </a:fld>
            <a:endParaRPr lang="en-US"/>
          </a:p>
        </p:txBody>
      </p:sp>
    </p:spTree>
    <p:extLst>
      <p:ext uri="{BB962C8B-B14F-4D97-AF65-F5344CB8AC3E}">
        <p14:creationId xmlns:p14="http://schemas.microsoft.com/office/powerpoint/2010/main" val="10213626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820" y="1543735"/>
            <a:ext cx="11311030" cy="3323987"/>
          </a:xfrm>
          <a:prstGeom prst="rect">
            <a:avLst/>
          </a:prstGeom>
        </p:spPr>
        <p:txBody>
          <a:bodyPr wrap="square">
            <a:spAutoFit/>
          </a:bodyPr>
          <a:lstStyle/>
          <a:p>
            <a:pPr marL="457200" indent="-457200">
              <a:lnSpc>
                <a:spcPct val="150000"/>
              </a:lnSpc>
              <a:buFont typeface="Arial" panose="020B0604020202020204" pitchFamily="34" charset="0"/>
              <a:buChar char="•"/>
            </a:pPr>
            <a:r>
              <a:rPr lang="en-IN" sz="2800" dirty="0">
                <a:latin typeface="Arial" panose="020B0604020202020204" pitchFamily="34" charset="0"/>
                <a:cs typeface="Arial" panose="020B0604020202020204" pitchFamily="34" charset="0"/>
              </a:rPr>
              <a:t>Feature Engineering has been used for cleaning of the data. </a:t>
            </a:r>
            <a:endParaRPr lang="en-IN" sz="2800" dirty="0" smtClean="0">
              <a:latin typeface="Arial" panose="020B0604020202020204" pitchFamily="34" charset="0"/>
              <a:cs typeface="Arial" panose="020B0604020202020204" pitchFamily="34" charset="0"/>
            </a:endParaRPr>
          </a:p>
          <a:p>
            <a:pPr marL="457200" indent="-457200">
              <a:lnSpc>
                <a:spcPct val="150000"/>
              </a:lnSpc>
              <a:buFont typeface="Arial" panose="020B0604020202020204" pitchFamily="34" charset="0"/>
              <a:buChar char="•"/>
            </a:pPr>
            <a:r>
              <a:rPr lang="en-IN" sz="2800" dirty="0" smtClean="0">
                <a:latin typeface="Arial" panose="020B0604020202020204" pitchFamily="34" charset="0"/>
                <a:cs typeface="Arial" panose="020B0604020202020204" pitchFamily="34" charset="0"/>
              </a:rPr>
              <a:t>Some </a:t>
            </a:r>
            <a:r>
              <a:rPr lang="en-IN" sz="2800" dirty="0">
                <a:latin typeface="Arial" panose="020B0604020202020204" pitchFamily="34" charset="0"/>
                <a:cs typeface="Arial" panose="020B0604020202020204" pitchFamily="34" charset="0"/>
              </a:rPr>
              <a:t>unused columns have been deleted and even some columns have been bifurcated which was used in the prediction. </a:t>
            </a:r>
            <a:endParaRPr lang="en-IN" sz="2800" dirty="0" smtClean="0">
              <a:latin typeface="Arial" panose="020B0604020202020204" pitchFamily="34" charset="0"/>
              <a:cs typeface="Arial" panose="020B0604020202020204" pitchFamily="34" charset="0"/>
            </a:endParaRPr>
          </a:p>
          <a:p>
            <a:pPr marL="457200" indent="-457200">
              <a:lnSpc>
                <a:spcPct val="150000"/>
              </a:lnSpc>
              <a:buFont typeface="Arial" panose="020B0604020202020204" pitchFamily="34" charset="0"/>
              <a:buChar char="•"/>
            </a:pPr>
            <a:r>
              <a:rPr lang="en-IN" sz="2800" dirty="0" smtClean="0">
                <a:latin typeface="Arial" panose="020B0604020202020204" pitchFamily="34" charset="0"/>
                <a:cs typeface="Arial" panose="020B0604020202020204" pitchFamily="34" charset="0"/>
              </a:rPr>
              <a:t>We </a:t>
            </a:r>
            <a:r>
              <a:rPr lang="en-IN" sz="2800" dirty="0">
                <a:latin typeface="Arial" panose="020B0604020202020204" pitchFamily="34" charset="0"/>
                <a:cs typeface="Arial" panose="020B0604020202020204" pitchFamily="34" charset="0"/>
              </a:rPr>
              <a:t>first done data cleaning. We first looked percentage of values missing in columns then we imputed missing values.</a:t>
            </a:r>
            <a:endParaRPr lang="en-US" sz="2800" dirty="0">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330EA680-D336-4FF7-8B7A-9848BB0A1C32}" type="slidenum">
              <a:rPr lang="en-US" smtClean="0"/>
              <a:t>12</a:t>
            </a:fld>
            <a:endParaRPr lang="en-US"/>
          </a:p>
        </p:txBody>
      </p:sp>
    </p:spTree>
    <p:extLst>
      <p:ext uri="{BB962C8B-B14F-4D97-AF65-F5344CB8AC3E}">
        <p14:creationId xmlns:p14="http://schemas.microsoft.com/office/powerpoint/2010/main" val="22930423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2142490" y="1680210"/>
            <a:ext cx="7115810" cy="3729990"/>
          </a:xfrm>
          <a:prstGeom prst="rect">
            <a:avLst/>
          </a:prstGeom>
        </p:spPr>
      </p:pic>
      <p:sp>
        <p:nvSpPr>
          <p:cNvPr id="5" name="Title 4"/>
          <p:cNvSpPr>
            <a:spLocks noGrp="1"/>
          </p:cNvSpPr>
          <p:nvPr>
            <p:ph type="title"/>
          </p:nvPr>
        </p:nvSpPr>
        <p:spPr/>
        <p:txBody>
          <a:bodyPr/>
          <a:lstStyle/>
          <a:p>
            <a:r>
              <a:rPr lang="en-IN" b="1" dirty="0" smtClean="0">
                <a:solidFill>
                  <a:srgbClr val="0070C0"/>
                </a:solidFill>
              </a:rPr>
              <a:t>Null Values : </a:t>
            </a:r>
            <a:endParaRPr lang="en-IN" b="1" dirty="0">
              <a:solidFill>
                <a:srgbClr val="0070C0"/>
              </a:solidFill>
            </a:endParaRPr>
          </a:p>
        </p:txBody>
      </p:sp>
      <p:sp>
        <p:nvSpPr>
          <p:cNvPr id="7" name="Slide Number Placeholder 6"/>
          <p:cNvSpPr>
            <a:spLocks noGrp="1"/>
          </p:cNvSpPr>
          <p:nvPr>
            <p:ph type="sldNum" sz="quarter" idx="12"/>
          </p:nvPr>
        </p:nvSpPr>
        <p:spPr/>
        <p:txBody>
          <a:bodyPr/>
          <a:lstStyle/>
          <a:p>
            <a:fld id="{330EA680-D336-4FF7-8B7A-9848BB0A1C32}" type="slidenum">
              <a:rPr lang="en-US" smtClean="0"/>
              <a:pPr/>
              <a:t>13</a:t>
            </a:fld>
            <a:endParaRPr lang="en-US"/>
          </a:p>
        </p:txBody>
      </p:sp>
    </p:spTree>
    <p:extLst>
      <p:ext uri="{BB962C8B-B14F-4D97-AF65-F5344CB8AC3E}">
        <p14:creationId xmlns:p14="http://schemas.microsoft.com/office/powerpoint/2010/main" val="30573617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1034629" y="376902"/>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smtClean="0">
                <a:solidFill>
                  <a:srgbClr val="0070C0"/>
                </a:solidFill>
                <a:latin typeface="Garamond" panose="02020404030301010803" pitchFamily="18" charset="0"/>
                <a:cs typeface="Arial" panose="020B0604020202020204" pitchFamily="34" charset="0"/>
              </a:rPr>
              <a:t>Null value Visualization </a:t>
            </a:r>
            <a:endParaRPr lang="en-US" sz="3200" b="1" dirty="0">
              <a:solidFill>
                <a:srgbClr val="0070C0"/>
              </a:solidFill>
              <a:latin typeface="Garamond" panose="02020404030301010803" pitchFamily="18" charset="0"/>
              <a:cs typeface="Arial" panose="020B0604020202020204" pitchFamily="34" charset="0"/>
            </a:endParaRPr>
          </a:p>
        </p:txBody>
      </p:sp>
      <p:pic>
        <p:nvPicPr>
          <p:cNvPr id="5" name="Picture 4"/>
          <p:cNvPicPr/>
          <p:nvPr/>
        </p:nvPicPr>
        <p:blipFill>
          <a:blip r:embed="rId2"/>
          <a:stretch>
            <a:fillRect/>
          </a:stretch>
        </p:blipFill>
        <p:spPr>
          <a:xfrm>
            <a:off x="2011044" y="1463040"/>
            <a:ext cx="7513955" cy="4099560"/>
          </a:xfrm>
          <a:prstGeom prst="rect">
            <a:avLst/>
          </a:prstGeom>
        </p:spPr>
      </p:pic>
      <p:sp>
        <p:nvSpPr>
          <p:cNvPr id="7" name="Slide Number Placeholder 6"/>
          <p:cNvSpPr>
            <a:spLocks noGrp="1"/>
          </p:cNvSpPr>
          <p:nvPr>
            <p:ph type="sldNum" sz="quarter" idx="12"/>
          </p:nvPr>
        </p:nvSpPr>
        <p:spPr/>
        <p:txBody>
          <a:bodyPr/>
          <a:lstStyle/>
          <a:p>
            <a:fld id="{330EA680-D336-4FF7-8B7A-9848BB0A1C32}" type="slidenum">
              <a:rPr lang="en-US" smtClean="0"/>
              <a:t>14</a:t>
            </a:fld>
            <a:endParaRPr lang="en-US"/>
          </a:p>
        </p:txBody>
      </p:sp>
    </p:spTree>
    <p:extLst>
      <p:ext uri="{BB962C8B-B14F-4D97-AF65-F5344CB8AC3E}">
        <p14:creationId xmlns:p14="http://schemas.microsoft.com/office/powerpoint/2010/main" val="40713489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rgbClr val="0070C0"/>
                </a:solidFill>
                <a:latin typeface="Garamond" panose="02020404030301010803" pitchFamily="18" charset="0"/>
                <a:cs typeface="Arial" panose="020B0604020202020204" pitchFamily="34" charset="0"/>
              </a:rPr>
              <a:t>DATA </a:t>
            </a:r>
            <a:r>
              <a:rPr lang="en-IN" sz="3200" b="1" dirty="0" smtClean="0">
                <a:solidFill>
                  <a:srgbClr val="0070C0"/>
                </a:solidFill>
                <a:latin typeface="Garamond" panose="02020404030301010803" pitchFamily="18" charset="0"/>
                <a:cs typeface="Arial" panose="020B0604020202020204" pitchFamily="34" charset="0"/>
              </a:rPr>
              <a:t>PREPROCESSING</a:t>
            </a:r>
            <a:endParaRPr lang="en-US" sz="3200" b="1" dirty="0">
              <a:solidFill>
                <a:srgbClr val="0070C0"/>
              </a:solidFill>
              <a:latin typeface="Garamond" panose="02020404030301010803" pitchFamily="18" charset="0"/>
              <a:cs typeface="Arial" panose="020B0604020202020204" pitchFamily="34" charset="0"/>
            </a:endParaRPr>
          </a:p>
        </p:txBody>
      </p:sp>
      <p:pic>
        <p:nvPicPr>
          <p:cNvPr id="4" name="Picture 3"/>
          <p:cNvPicPr/>
          <p:nvPr/>
        </p:nvPicPr>
        <p:blipFill>
          <a:blip r:embed="rId2"/>
          <a:stretch>
            <a:fillRect/>
          </a:stretch>
        </p:blipFill>
        <p:spPr>
          <a:xfrm>
            <a:off x="2049780" y="1832610"/>
            <a:ext cx="7418070" cy="4069080"/>
          </a:xfrm>
          <a:prstGeom prst="rect">
            <a:avLst/>
          </a:prstGeom>
        </p:spPr>
      </p:pic>
      <p:sp>
        <p:nvSpPr>
          <p:cNvPr id="7" name="Slide Number Placeholder 6"/>
          <p:cNvSpPr>
            <a:spLocks noGrp="1"/>
          </p:cNvSpPr>
          <p:nvPr>
            <p:ph type="sldNum" sz="quarter" idx="12"/>
          </p:nvPr>
        </p:nvSpPr>
        <p:spPr/>
        <p:txBody>
          <a:bodyPr/>
          <a:lstStyle/>
          <a:p>
            <a:fld id="{330EA680-D336-4FF7-8B7A-9848BB0A1C32}" type="slidenum">
              <a:rPr lang="en-US" smtClean="0"/>
              <a:t>15</a:t>
            </a:fld>
            <a:endParaRPr lang="en-US"/>
          </a:p>
        </p:txBody>
      </p:sp>
    </p:spTree>
    <p:extLst>
      <p:ext uri="{BB962C8B-B14F-4D97-AF65-F5344CB8AC3E}">
        <p14:creationId xmlns:p14="http://schemas.microsoft.com/office/powerpoint/2010/main" val="19220959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rgbClr val="0070C0"/>
                </a:solidFill>
                <a:latin typeface="Garamond" panose="02020404030301010803" pitchFamily="18" charset="0"/>
                <a:cs typeface="Arial" panose="020B0604020202020204" pitchFamily="34" charset="0"/>
              </a:rPr>
              <a:t>DATA PREPROCESSING </a:t>
            </a:r>
            <a:endParaRPr lang="en-US" sz="3200" b="1" dirty="0">
              <a:solidFill>
                <a:srgbClr val="0070C0"/>
              </a:solidFill>
              <a:latin typeface="Garamond" panose="02020404030301010803" pitchFamily="18" charset="0"/>
              <a:cs typeface="Arial" panose="020B0604020202020204" pitchFamily="34" charset="0"/>
            </a:endParaRPr>
          </a:p>
        </p:txBody>
      </p:sp>
      <p:pic>
        <p:nvPicPr>
          <p:cNvPr id="5" name="Picture 4"/>
          <p:cNvPicPr/>
          <p:nvPr/>
        </p:nvPicPr>
        <p:blipFill>
          <a:blip r:embed="rId2"/>
          <a:stretch>
            <a:fillRect/>
          </a:stretch>
        </p:blipFill>
        <p:spPr>
          <a:xfrm>
            <a:off x="1920240" y="1283970"/>
            <a:ext cx="7776210" cy="4735830"/>
          </a:xfrm>
          <a:prstGeom prst="rect">
            <a:avLst/>
          </a:prstGeom>
        </p:spPr>
      </p:pic>
      <p:sp>
        <p:nvSpPr>
          <p:cNvPr id="7" name="Slide Number Placeholder 6"/>
          <p:cNvSpPr>
            <a:spLocks noGrp="1"/>
          </p:cNvSpPr>
          <p:nvPr>
            <p:ph type="sldNum" sz="quarter" idx="12"/>
          </p:nvPr>
        </p:nvSpPr>
        <p:spPr/>
        <p:txBody>
          <a:bodyPr/>
          <a:lstStyle/>
          <a:p>
            <a:fld id="{330EA680-D336-4FF7-8B7A-9848BB0A1C32}" type="slidenum">
              <a:rPr lang="en-US" smtClean="0"/>
              <a:t>16</a:t>
            </a:fld>
            <a:endParaRPr lang="en-US"/>
          </a:p>
        </p:txBody>
      </p:sp>
    </p:spTree>
    <p:extLst>
      <p:ext uri="{BB962C8B-B14F-4D97-AF65-F5344CB8AC3E}">
        <p14:creationId xmlns:p14="http://schemas.microsoft.com/office/powerpoint/2010/main" val="42511333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544434" y="1657350"/>
            <a:ext cx="5075315" cy="3714750"/>
          </a:xfrm>
          <a:prstGeom prst="rect">
            <a:avLst/>
          </a:prstGeom>
        </p:spPr>
      </p:pic>
      <p:pic>
        <p:nvPicPr>
          <p:cNvPr id="6" name="Picture 5"/>
          <p:cNvPicPr/>
          <p:nvPr/>
        </p:nvPicPr>
        <p:blipFill>
          <a:blip r:embed="rId3"/>
          <a:stretch>
            <a:fillRect/>
          </a:stretch>
        </p:blipFill>
        <p:spPr>
          <a:xfrm>
            <a:off x="5840095" y="1504950"/>
            <a:ext cx="5731510" cy="4300220"/>
          </a:xfrm>
          <a:prstGeom prst="rect">
            <a:avLst/>
          </a:prstGeom>
        </p:spPr>
      </p:pic>
      <p:sp>
        <p:nvSpPr>
          <p:cNvPr id="8" name="Slide Number Placeholder 7"/>
          <p:cNvSpPr>
            <a:spLocks noGrp="1"/>
          </p:cNvSpPr>
          <p:nvPr>
            <p:ph type="sldNum" sz="quarter" idx="12"/>
          </p:nvPr>
        </p:nvSpPr>
        <p:spPr/>
        <p:txBody>
          <a:bodyPr/>
          <a:lstStyle/>
          <a:p>
            <a:fld id="{330EA680-D336-4FF7-8B7A-9848BB0A1C32}" type="slidenum">
              <a:rPr lang="en-US" smtClean="0"/>
              <a:t>17</a:t>
            </a:fld>
            <a:endParaRPr lang="en-US"/>
          </a:p>
        </p:txBody>
      </p:sp>
    </p:spTree>
    <p:extLst>
      <p:ext uri="{BB962C8B-B14F-4D97-AF65-F5344CB8AC3E}">
        <p14:creationId xmlns:p14="http://schemas.microsoft.com/office/powerpoint/2010/main" val="26406992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smtClean="0">
                <a:solidFill>
                  <a:srgbClr val="0070C0"/>
                </a:solidFill>
                <a:latin typeface="Garamond" panose="02020404030301010803" pitchFamily="18" charset="0"/>
                <a:cs typeface="Arial" panose="020B0604020202020204" pitchFamily="34" charset="0"/>
              </a:rPr>
              <a:t>Correlation : </a:t>
            </a:r>
            <a:endParaRPr lang="en-US" sz="3200" b="1" dirty="0">
              <a:solidFill>
                <a:srgbClr val="0070C0"/>
              </a:solidFill>
              <a:latin typeface="Garamond" panose="02020404030301010803" pitchFamily="18" charset="0"/>
              <a:cs typeface="Arial" panose="020B0604020202020204" pitchFamily="34" charset="0"/>
            </a:endParaRPr>
          </a:p>
        </p:txBody>
      </p:sp>
      <p:sp>
        <p:nvSpPr>
          <p:cNvPr id="10" name="Slide Number Placeholder 9"/>
          <p:cNvSpPr>
            <a:spLocks noGrp="1"/>
          </p:cNvSpPr>
          <p:nvPr>
            <p:ph type="sldNum" sz="quarter" idx="12"/>
          </p:nvPr>
        </p:nvSpPr>
        <p:spPr/>
        <p:txBody>
          <a:bodyPr/>
          <a:lstStyle/>
          <a:p>
            <a:fld id="{330EA680-D336-4FF7-8B7A-9848BB0A1C32}" type="slidenum">
              <a:rPr lang="en-US" smtClean="0"/>
              <a:t>18</a:t>
            </a:fld>
            <a:endParaRPr lang="en-US"/>
          </a:p>
        </p:txBody>
      </p:sp>
      <p:pic>
        <p:nvPicPr>
          <p:cNvPr id="4" name="Picture 3"/>
          <p:cNvPicPr>
            <a:picLocks noChangeAspect="1"/>
          </p:cNvPicPr>
          <p:nvPr/>
        </p:nvPicPr>
        <p:blipFill>
          <a:blip r:embed="rId2"/>
          <a:stretch>
            <a:fillRect/>
          </a:stretch>
        </p:blipFill>
        <p:spPr>
          <a:xfrm>
            <a:off x="1726249" y="2997725"/>
            <a:ext cx="8185833" cy="1846984"/>
          </a:xfrm>
          <a:prstGeom prst="rect">
            <a:avLst/>
          </a:prstGeom>
        </p:spPr>
      </p:pic>
    </p:spTree>
    <p:extLst>
      <p:ext uri="{BB962C8B-B14F-4D97-AF65-F5344CB8AC3E}">
        <p14:creationId xmlns:p14="http://schemas.microsoft.com/office/powerpoint/2010/main" val="16341733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30EA680-D336-4FF7-8B7A-9848BB0A1C32}" type="slidenum">
              <a:rPr lang="en-US" smtClean="0"/>
              <a:t>19</a:t>
            </a:fld>
            <a:endParaRPr lang="en-US"/>
          </a:p>
        </p:txBody>
      </p:sp>
      <p:pic>
        <p:nvPicPr>
          <p:cNvPr id="3" name="Picture 2"/>
          <p:cNvPicPr>
            <a:picLocks noChangeAspect="1"/>
          </p:cNvPicPr>
          <p:nvPr/>
        </p:nvPicPr>
        <p:blipFill>
          <a:blip r:embed="rId2"/>
          <a:stretch>
            <a:fillRect/>
          </a:stretch>
        </p:blipFill>
        <p:spPr>
          <a:xfrm>
            <a:off x="1018288" y="290734"/>
            <a:ext cx="7572375" cy="6715125"/>
          </a:xfrm>
          <a:prstGeom prst="rect">
            <a:avLst/>
          </a:prstGeom>
        </p:spPr>
      </p:pic>
    </p:spTree>
    <p:extLst>
      <p:ext uri="{BB962C8B-B14F-4D97-AF65-F5344CB8AC3E}">
        <p14:creationId xmlns:p14="http://schemas.microsoft.com/office/powerpoint/2010/main" val="3549841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45425" y="2702916"/>
            <a:ext cx="6598025" cy="1015663"/>
          </a:xfrm>
          <a:prstGeom prst="rect">
            <a:avLst/>
          </a:prstGeom>
        </p:spPr>
        <p:txBody>
          <a:bodyPr wrap="none">
            <a:spAutoFit/>
          </a:bodyPr>
          <a:lstStyle/>
          <a:p>
            <a:pPr algn="ctr"/>
            <a:r>
              <a:rPr lang="en-IN" sz="6000" b="1" dirty="0" smtClean="0">
                <a:solidFill>
                  <a:srgbClr val="0070C0"/>
                </a:solidFill>
                <a:latin typeface="Garamond" panose="02020404030301010803" pitchFamily="18" charset="0"/>
                <a:cs typeface="Arial" panose="020B0604020202020204" pitchFamily="34" charset="0"/>
              </a:rPr>
              <a:t>INTRODUCTION</a:t>
            </a:r>
            <a:endParaRPr lang="en-US" sz="6000" b="1" dirty="0">
              <a:solidFill>
                <a:srgbClr val="0070C0"/>
              </a:solidFill>
              <a:latin typeface="Garamond" panose="02020404030301010803" pitchFamily="18"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330EA680-D336-4FF7-8B7A-9848BB0A1C32}" type="slidenum">
              <a:rPr lang="en-US" smtClean="0"/>
              <a:t>2</a:t>
            </a:fld>
            <a:endParaRPr lang="en-US"/>
          </a:p>
        </p:txBody>
      </p:sp>
    </p:spTree>
    <p:extLst>
      <p:ext uri="{BB962C8B-B14F-4D97-AF65-F5344CB8AC3E}">
        <p14:creationId xmlns:p14="http://schemas.microsoft.com/office/powerpoint/2010/main" val="12533146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smtClean="0">
                <a:solidFill>
                  <a:srgbClr val="0070C0"/>
                </a:solidFill>
                <a:latin typeface="Garamond" panose="02020404030301010803" pitchFamily="18" charset="0"/>
                <a:cs typeface="Arial" panose="020B0604020202020204" pitchFamily="34" charset="0"/>
              </a:rPr>
              <a:t>Correlation Observations : </a:t>
            </a:r>
            <a:endParaRPr lang="en-US" sz="3200" b="1" dirty="0">
              <a:solidFill>
                <a:srgbClr val="0070C0"/>
              </a:solidFill>
              <a:latin typeface="Garamond" panose="02020404030301010803" pitchFamily="18" charset="0"/>
              <a:cs typeface="Arial" panose="020B0604020202020204" pitchFamily="34" charset="0"/>
            </a:endParaRPr>
          </a:p>
        </p:txBody>
      </p:sp>
      <p:sp>
        <p:nvSpPr>
          <p:cNvPr id="2" name="Rectangle 1"/>
          <p:cNvSpPr/>
          <p:nvPr/>
        </p:nvSpPr>
        <p:spPr>
          <a:xfrm>
            <a:off x="544434" y="1505635"/>
            <a:ext cx="10352165" cy="4832092"/>
          </a:xfrm>
          <a:prstGeom prst="rect">
            <a:avLst/>
          </a:prstGeom>
        </p:spPr>
        <p:txBody>
          <a:bodyPr wrap="square">
            <a:spAutoFit/>
          </a:bodyPr>
          <a:lstStyle/>
          <a:p>
            <a:r>
              <a:rPr lang="en-IN" sz="2800" dirty="0">
                <a:latin typeface="Arial" panose="020B0604020202020204" pitchFamily="34" charset="0"/>
                <a:cs typeface="Arial" panose="020B0604020202020204" pitchFamily="34" charset="0"/>
              </a:rPr>
              <a:t>While checking the </a:t>
            </a:r>
            <a:r>
              <a:rPr lang="en-IN" sz="2800" dirty="0" err="1">
                <a:latin typeface="Arial" panose="020B0604020202020204" pitchFamily="34" charset="0"/>
                <a:cs typeface="Arial" panose="020B0604020202020204" pitchFamily="34" charset="0"/>
              </a:rPr>
              <a:t>heatmap</a:t>
            </a:r>
            <a:r>
              <a:rPr lang="en-IN" sz="2800" dirty="0">
                <a:latin typeface="Arial" panose="020B0604020202020204" pitchFamily="34" charset="0"/>
                <a:cs typeface="Arial" panose="020B0604020202020204" pitchFamily="34" charset="0"/>
              </a:rPr>
              <a:t> of correlation we observed that:</a:t>
            </a:r>
            <a:endParaRPr lang="en-US" sz="2800" dirty="0">
              <a:latin typeface="Arial" panose="020B0604020202020204" pitchFamily="34" charset="0"/>
              <a:cs typeface="Arial" panose="020B0604020202020204" pitchFamily="34" charset="0"/>
            </a:endParaRPr>
          </a:p>
          <a:p>
            <a:pPr marL="457200" lvl="0" indent="-457200">
              <a:buFont typeface="Arial" panose="020B0604020202020204" pitchFamily="34" charset="0"/>
              <a:buChar char="•"/>
            </a:pPr>
            <a:r>
              <a:rPr lang="en-IN" sz="2800" dirty="0" err="1">
                <a:latin typeface="Arial" panose="020B0604020202020204" pitchFamily="34" charset="0"/>
                <a:cs typeface="Arial" panose="020B0604020202020204" pitchFamily="34" charset="0"/>
              </a:rPr>
              <a:t>SalePrice</a:t>
            </a:r>
            <a:r>
              <a:rPr lang="en-IN" sz="2800" dirty="0">
                <a:latin typeface="Arial" panose="020B0604020202020204" pitchFamily="34" charset="0"/>
                <a:cs typeface="Arial" panose="020B0604020202020204" pitchFamily="34" charset="0"/>
              </a:rPr>
              <a:t> is highly positively correlated with the columns </a:t>
            </a:r>
            <a:r>
              <a:rPr lang="en-IN" sz="2800" dirty="0" err="1">
                <a:latin typeface="Arial" panose="020B0604020202020204" pitchFamily="34" charset="0"/>
                <a:cs typeface="Arial" panose="020B0604020202020204" pitchFamily="34" charset="0"/>
              </a:rPr>
              <a:t>OverallQual</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YearBuilt</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YearRemodAdd</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TotalBsmtSF</a:t>
            </a:r>
            <a:r>
              <a:rPr lang="en-IN" sz="2800" dirty="0">
                <a:latin typeface="Arial" panose="020B0604020202020204" pitchFamily="34" charset="0"/>
                <a:cs typeface="Arial" panose="020B0604020202020204" pitchFamily="34" charset="0"/>
              </a:rPr>
              <a:t>, 1stFlrSF, </a:t>
            </a:r>
            <a:r>
              <a:rPr lang="en-IN" sz="2800" dirty="0" err="1">
                <a:latin typeface="Arial" panose="020B0604020202020204" pitchFamily="34" charset="0"/>
                <a:cs typeface="Arial" panose="020B0604020202020204" pitchFamily="34" charset="0"/>
              </a:rPr>
              <a:t>GrLivArea</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FullBath</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TotRmsAbvGrd</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GarageCars</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GarageArea</a:t>
            </a:r>
            <a:r>
              <a:rPr lang="en-IN" sz="2800" dirty="0">
                <a:latin typeface="Arial" panose="020B060402020202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a:p>
            <a:pPr marL="457200" lvl="0" indent="-457200">
              <a:buFont typeface="Arial" panose="020B0604020202020204" pitchFamily="34" charset="0"/>
              <a:buChar char="•"/>
            </a:pPr>
            <a:r>
              <a:rPr lang="en-IN" sz="2800" dirty="0" err="1">
                <a:latin typeface="Arial" panose="020B0604020202020204" pitchFamily="34" charset="0"/>
                <a:cs typeface="Arial" panose="020B0604020202020204" pitchFamily="34" charset="0"/>
              </a:rPr>
              <a:t>SalePrice</a:t>
            </a:r>
            <a:r>
              <a:rPr lang="en-IN" sz="2800" dirty="0">
                <a:latin typeface="Arial" panose="020B0604020202020204" pitchFamily="34" charset="0"/>
                <a:cs typeface="Arial" panose="020B0604020202020204" pitchFamily="34" charset="0"/>
              </a:rPr>
              <a:t> is negatively correlated with </a:t>
            </a:r>
            <a:r>
              <a:rPr lang="en-IN" sz="2800" dirty="0" err="1">
                <a:latin typeface="Arial" panose="020B0604020202020204" pitchFamily="34" charset="0"/>
                <a:cs typeface="Arial" panose="020B0604020202020204" pitchFamily="34" charset="0"/>
              </a:rPr>
              <a:t>OverallCond</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KitchenAbvGr</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Encloseporch</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YrSold</a:t>
            </a:r>
            <a:r>
              <a:rPr lang="en-IN" sz="2800" dirty="0">
                <a:latin typeface="Arial" panose="020B060402020202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a:p>
            <a:pPr marL="457200" lvl="0" indent="-457200">
              <a:buFont typeface="Arial" panose="020B0604020202020204" pitchFamily="34" charset="0"/>
              <a:buChar char="•"/>
            </a:pPr>
            <a:r>
              <a:rPr lang="en-IN" sz="2800" dirty="0">
                <a:latin typeface="Arial" panose="020B0604020202020204" pitchFamily="34" charset="0"/>
                <a:cs typeface="Arial" panose="020B0604020202020204" pitchFamily="34" charset="0"/>
              </a:rPr>
              <a:t>We observe multicollinearity in between columns so we will be using Principal Component Analysis(PCA).</a:t>
            </a: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IN" sz="2800" dirty="0">
                <a:latin typeface="Arial" panose="020B0604020202020204" pitchFamily="34" charset="0"/>
                <a:cs typeface="Arial" panose="020B0604020202020204" pitchFamily="34" charset="0"/>
              </a:rPr>
              <a:t>No correlation has been observed between the column Id and other columns so we will be dropping this column.</a:t>
            </a:r>
            <a:endParaRPr lang="en-US" sz="28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330EA680-D336-4FF7-8B7A-9848BB0A1C32}" type="slidenum">
              <a:rPr lang="en-US" smtClean="0"/>
              <a:t>20</a:t>
            </a:fld>
            <a:endParaRPr lang="en-US"/>
          </a:p>
        </p:txBody>
      </p:sp>
    </p:spTree>
    <p:extLst>
      <p:ext uri="{BB962C8B-B14F-4D97-AF65-F5344CB8AC3E}">
        <p14:creationId xmlns:p14="http://schemas.microsoft.com/office/powerpoint/2010/main" val="24217373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rgbClr val="0070C0"/>
                </a:solidFill>
                <a:latin typeface="Garamond" panose="02020404030301010803" pitchFamily="18" charset="0"/>
                <a:cs typeface="Arial" panose="020B0604020202020204" pitchFamily="34" charset="0"/>
              </a:rPr>
              <a:t>DATA INPUTS- LOGIC- OUTPUT RELATIONSHIPS</a:t>
            </a:r>
            <a:endParaRPr lang="en-US" sz="3200" b="1" dirty="0">
              <a:solidFill>
                <a:srgbClr val="0070C0"/>
              </a:solidFill>
              <a:latin typeface="Garamond" panose="02020404030301010803" pitchFamily="18" charset="0"/>
              <a:cs typeface="Arial" panose="020B0604020202020204" pitchFamily="34" charset="0"/>
            </a:endParaRPr>
          </a:p>
        </p:txBody>
      </p:sp>
      <p:pic>
        <p:nvPicPr>
          <p:cNvPr id="4" name="Picture 3"/>
          <p:cNvPicPr/>
          <p:nvPr/>
        </p:nvPicPr>
        <p:blipFill>
          <a:blip r:embed="rId2"/>
          <a:stretch>
            <a:fillRect/>
          </a:stretch>
        </p:blipFill>
        <p:spPr>
          <a:xfrm>
            <a:off x="999722" y="1534209"/>
            <a:ext cx="10392178" cy="5038041"/>
          </a:xfrm>
          <a:prstGeom prst="rect">
            <a:avLst/>
          </a:prstGeom>
        </p:spPr>
      </p:pic>
      <p:sp>
        <p:nvSpPr>
          <p:cNvPr id="7" name="Slide Number Placeholder 6"/>
          <p:cNvSpPr>
            <a:spLocks noGrp="1"/>
          </p:cNvSpPr>
          <p:nvPr>
            <p:ph type="sldNum" sz="quarter" idx="12"/>
          </p:nvPr>
        </p:nvSpPr>
        <p:spPr/>
        <p:txBody>
          <a:bodyPr/>
          <a:lstStyle/>
          <a:p>
            <a:fld id="{330EA680-D336-4FF7-8B7A-9848BB0A1C32}" type="slidenum">
              <a:rPr lang="en-US" smtClean="0"/>
              <a:t>21</a:t>
            </a:fld>
            <a:endParaRPr lang="en-US"/>
          </a:p>
        </p:txBody>
      </p:sp>
    </p:spTree>
    <p:extLst>
      <p:ext uri="{BB962C8B-B14F-4D97-AF65-F5344CB8AC3E}">
        <p14:creationId xmlns:p14="http://schemas.microsoft.com/office/powerpoint/2010/main" val="7784340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723544" y="466418"/>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smtClean="0">
                <a:solidFill>
                  <a:srgbClr val="0070C0"/>
                </a:solidFill>
                <a:latin typeface="Garamond" panose="02020404030301010803" pitchFamily="18" charset="0"/>
                <a:cs typeface="Arial" panose="020B0604020202020204" pitchFamily="34" charset="0"/>
              </a:rPr>
              <a:t>LIBRARIES-</a:t>
            </a:r>
            <a:endParaRPr lang="en-US" sz="3200" dirty="0">
              <a:solidFill>
                <a:schemeClr val="accent2"/>
              </a:solidFill>
              <a:latin typeface="Garamond" panose="02020404030301010803" pitchFamily="18" charset="0"/>
              <a:cs typeface="Arial" panose="020B0604020202020204" pitchFamily="34" charset="0"/>
            </a:endParaRPr>
          </a:p>
        </p:txBody>
      </p:sp>
      <p:pic>
        <p:nvPicPr>
          <p:cNvPr id="4" name="Picture 3"/>
          <p:cNvPicPr/>
          <p:nvPr/>
        </p:nvPicPr>
        <p:blipFill>
          <a:blip r:embed="rId2"/>
          <a:stretch>
            <a:fillRect/>
          </a:stretch>
        </p:blipFill>
        <p:spPr>
          <a:xfrm>
            <a:off x="2982594" y="1305877"/>
            <a:ext cx="6409055" cy="4893945"/>
          </a:xfrm>
          <a:prstGeom prst="rect">
            <a:avLst/>
          </a:prstGeom>
        </p:spPr>
      </p:pic>
      <p:sp>
        <p:nvSpPr>
          <p:cNvPr id="7" name="Slide Number Placeholder 6"/>
          <p:cNvSpPr>
            <a:spLocks noGrp="1"/>
          </p:cNvSpPr>
          <p:nvPr>
            <p:ph type="sldNum" sz="quarter" idx="12"/>
          </p:nvPr>
        </p:nvSpPr>
        <p:spPr/>
        <p:txBody>
          <a:bodyPr/>
          <a:lstStyle/>
          <a:p>
            <a:fld id="{330EA680-D336-4FF7-8B7A-9848BB0A1C32}" type="slidenum">
              <a:rPr lang="en-US" smtClean="0"/>
              <a:t>22</a:t>
            </a:fld>
            <a:endParaRPr lang="en-US"/>
          </a:p>
        </p:txBody>
      </p:sp>
    </p:spTree>
    <p:extLst>
      <p:ext uri="{BB962C8B-B14F-4D97-AF65-F5344CB8AC3E}">
        <p14:creationId xmlns:p14="http://schemas.microsoft.com/office/powerpoint/2010/main" val="378932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890116"/>
            <a:ext cx="10254953" cy="3785652"/>
          </a:xfrm>
          <a:prstGeom prst="rect">
            <a:avLst/>
          </a:prstGeom>
        </p:spPr>
        <p:txBody>
          <a:bodyPr wrap="square">
            <a:spAutoFit/>
          </a:bodyPr>
          <a:lstStyle/>
          <a:p>
            <a:pPr algn="ctr"/>
            <a:r>
              <a:rPr lang="en-IN" sz="6000" b="1" dirty="0" smtClean="0">
                <a:solidFill>
                  <a:srgbClr val="0070C0"/>
                </a:solidFill>
                <a:latin typeface="Garamond" panose="02020404030301010803" pitchFamily="18" charset="0"/>
                <a:cs typeface="Arial" panose="020B0604020202020204" pitchFamily="34" charset="0"/>
              </a:rPr>
              <a:t>MODEL/S  DEVELOPMENT</a:t>
            </a:r>
          </a:p>
          <a:p>
            <a:pPr algn="ctr"/>
            <a:r>
              <a:rPr lang="en-IN" sz="6000" b="1" dirty="0" smtClean="0">
                <a:solidFill>
                  <a:srgbClr val="0070C0"/>
                </a:solidFill>
                <a:latin typeface="Garamond" panose="02020404030301010803" pitchFamily="18" charset="0"/>
                <a:cs typeface="Arial" panose="020B0604020202020204" pitchFamily="34" charset="0"/>
              </a:rPr>
              <a:t> AND</a:t>
            </a:r>
          </a:p>
          <a:p>
            <a:pPr algn="ctr"/>
            <a:r>
              <a:rPr lang="en-IN" sz="6000" b="1" dirty="0" smtClean="0">
                <a:solidFill>
                  <a:srgbClr val="0070C0"/>
                </a:solidFill>
                <a:latin typeface="Garamond" panose="02020404030301010803" pitchFamily="18" charset="0"/>
                <a:cs typeface="Arial" panose="020B0604020202020204" pitchFamily="34" charset="0"/>
              </a:rPr>
              <a:t> </a:t>
            </a:r>
            <a:r>
              <a:rPr lang="en-IN" sz="6000" b="1" dirty="0" smtClean="0">
                <a:solidFill>
                  <a:srgbClr val="0070C0"/>
                </a:solidFill>
                <a:latin typeface="Garamond" panose="02020404030301010803" pitchFamily="18" charset="0"/>
                <a:cs typeface="Arial" panose="020B0604020202020204" pitchFamily="34" charset="0"/>
              </a:rPr>
              <a:t>TESTING</a:t>
            </a:r>
            <a:endParaRPr lang="en-US" sz="6000" b="1" dirty="0">
              <a:solidFill>
                <a:srgbClr val="0070C0"/>
              </a:solidFill>
              <a:latin typeface="Garamond" panose="02020404030301010803" pitchFamily="18"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330EA680-D336-4FF7-8B7A-9848BB0A1C32}" type="slidenum">
              <a:rPr lang="en-US" smtClean="0"/>
              <a:t>23</a:t>
            </a:fld>
            <a:endParaRPr lang="en-US"/>
          </a:p>
        </p:txBody>
      </p:sp>
    </p:spTree>
    <p:extLst>
      <p:ext uri="{BB962C8B-B14F-4D97-AF65-F5344CB8AC3E}">
        <p14:creationId xmlns:p14="http://schemas.microsoft.com/office/powerpoint/2010/main" val="11537601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rgbClr val="0070C0"/>
                </a:solidFill>
                <a:latin typeface="Garamond" panose="02020404030301010803" pitchFamily="18" charset="0"/>
                <a:cs typeface="Arial" panose="020B0604020202020204" pitchFamily="34" charset="0"/>
              </a:rPr>
              <a:t>IDENTIFICATION OF POSSIBLE PROBLEM-SOLVING APPROACHES (METHODS)</a:t>
            </a:r>
            <a:endParaRPr lang="en-US" sz="3200" b="1" dirty="0">
              <a:solidFill>
                <a:srgbClr val="0070C0"/>
              </a:solidFill>
              <a:latin typeface="Garamond" panose="02020404030301010803" pitchFamily="18" charset="0"/>
              <a:cs typeface="Arial" panose="020B0604020202020204" pitchFamily="34" charset="0"/>
            </a:endParaRPr>
          </a:p>
        </p:txBody>
      </p:sp>
      <p:sp>
        <p:nvSpPr>
          <p:cNvPr id="2" name="Rectangle 1"/>
          <p:cNvSpPr/>
          <p:nvPr/>
        </p:nvSpPr>
        <p:spPr>
          <a:xfrm>
            <a:off x="544434" y="1791385"/>
            <a:ext cx="10352165" cy="3970318"/>
          </a:xfrm>
          <a:prstGeom prst="rect">
            <a:avLst/>
          </a:prstGeom>
        </p:spPr>
        <p:txBody>
          <a:bodyPr wrap="square">
            <a:spAutoFit/>
          </a:bodyPr>
          <a:lstStyle/>
          <a:p>
            <a:pPr marL="457200" indent="-457200">
              <a:buFont typeface="Arial" panose="020B0604020202020204" pitchFamily="34" charset="0"/>
              <a:buChar char="•"/>
            </a:pPr>
            <a:r>
              <a:rPr lang="en-IN" sz="2800" dirty="0">
                <a:latin typeface="Arial" panose="020B0604020202020204" pitchFamily="34" charset="0"/>
                <a:cs typeface="Arial" panose="020B0604020202020204" pitchFamily="34" charset="0"/>
              </a:rPr>
              <a:t>We first converted all our categorical variables to numeric variables with the help of dummy variables to checkout and dropped the columns which we felt were unnecessary.</a:t>
            </a: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IN" sz="2800" dirty="0">
                <a:latin typeface="Arial" panose="020B0604020202020204" pitchFamily="34" charset="0"/>
                <a:cs typeface="Arial" panose="020B0604020202020204" pitchFamily="34" charset="0"/>
              </a:rPr>
              <a:t>We observed skewness in data so we tried to remove the skewness through treating outliers with </a:t>
            </a:r>
            <a:r>
              <a:rPr lang="en-IN" sz="2800" dirty="0" err="1">
                <a:latin typeface="Arial" panose="020B0604020202020204" pitchFamily="34" charset="0"/>
                <a:cs typeface="Arial" panose="020B0604020202020204" pitchFamily="34" charset="0"/>
              </a:rPr>
              <a:t>W</a:t>
            </a:r>
            <a:r>
              <a:rPr lang="en-IN" sz="2800" dirty="0" err="1" smtClean="0">
                <a:latin typeface="Arial" panose="020B0604020202020204" pitchFamily="34" charset="0"/>
                <a:cs typeface="Arial" panose="020B0604020202020204" pitchFamily="34" charset="0"/>
              </a:rPr>
              <a:t>insorization</a:t>
            </a:r>
            <a:r>
              <a:rPr lang="en-IN" sz="2800" dirty="0" smtClean="0">
                <a:latin typeface="Arial" panose="020B0604020202020204" pitchFamily="34" charset="0"/>
                <a:cs typeface="Arial" panose="020B0604020202020204" pitchFamily="34" charset="0"/>
              </a:rPr>
              <a:t> </a:t>
            </a:r>
            <a:r>
              <a:rPr lang="en-IN" sz="2800" dirty="0">
                <a:latin typeface="Arial" panose="020B0604020202020204" pitchFamily="34" charset="0"/>
                <a:cs typeface="Arial" panose="020B0604020202020204" pitchFamily="34" charset="0"/>
              </a:rPr>
              <a:t>technique.</a:t>
            </a: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IN" sz="2800" dirty="0">
                <a:latin typeface="Arial" panose="020B0604020202020204" pitchFamily="34" charset="0"/>
                <a:cs typeface="Arial" panose="020B0604020202020204" pitchFamily="34" charset="0"/>
              </a:rPr>
              <a:t>The data was improper scaled so we scaled the feature variables on a single scale using </a:t>
            </a:r>
            <a:r>
              <a:rPr lang="en-IN" sz="2800" dirty="0" err="1">
                <a:latin typeface="Arial" panose="020B0604020202020204" pitchFamily="34" charset="0"/>
                <a:cs typeface="Arial" panose="020B0604020202020204" pitchFamily="34" charset="0"/>
              </a:rPr>
              <a:t>sklearn’s</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StandardScaler</a:t>
            </a:r>
            <a:r>
              <a:rPr lang="en-IN" sz="2800" dirty="0">
                <a:latin typeface="Arial" panose="020B0604020202020204" pitchFamily="34" charset="0"/>
                <a:cs typeface="Arial" panose="020B0604020202020204" pitchFamily="34" charset="0"/>
              </a:rPr>
              <a:t> package</a:t>
            </a:r>
            <a:r>
              <a:rPr lang="en-IN" sz="2800" dirty="0" smtClean="0">
                <a:latin typeface="Arial" panose="020B060402020202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330EA680-D336-4FF7-8B7A-9848BB0A1C32}" type="slidenum">
              <a:rPr lang="en-US" smtClean="0"/>
              <a:t>24</a:t>
            </a:fld>
            <a:endParaRPr lang="en-US"/>
          </a:p>
        </p:txBody>
      </p:sp>
    </p:spTree>
    <p:extLst>
      <p:ext uri="{BB962C8B-B14F-4D97-AF65-F5344CB8AC3E}">
        <p14:creationId xmlns:p14="http://schemas.microsoft.com/office/powerpoint/2010/main" val="7245844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rgbClr val="0070C0"/>
                </a:solidFill>
                <a:latin typeface="Garamond" panose="02020404030301010803" pitchFamily="18" charset="0"/>
                <a:cs typeface="Arial" panose="020B0604020202020204" pitchFamily="34" charset="0"/>
              </a:rPr>
              <a:t>IDENTIFICATION OF POSSIBLE PROBLEM-SOLVING APPROACHES (METHODS)</a:t>
            </a:r>
            <a:endParaRPr lang="en-US" sz="3200" b="1" dirty="0">
              <a:solidFill>
                <a:srgbClr val="0070C0"/>
              </a:solidFill>
              <a:latin typeface="Garamond" panose="02020404030301010803" pitchFamily="18" charset="0"/>
              <a:cs typeface="Arial" panose="020B0604020202020204" pitchFamily="34" charset="0"/>
            </a:endParaRPr>
          </a:p>
        </p:txBody>
      </p:sp>
      <p:sp>
        <p:nvSpPr>
          <p:cNvPr id="2" name="Rectangle 1"/>
          <p:cNvSpPr/>
          <p:nvPr/>
        </p:nvSpPr>
        <p:spPr>
          <a:xfrm>
            <a:off x="544434" y="1791385"/>
            <a:ext cx="10352165" cy="2246769"/>
          </a:xfrm>
          <a:prstGeom prst="rect">
            <a:avLst/>
          </a:prstGeom>
        </p:spPr>
        <p:txBody>
          <a:bodyPr wrap="square">
            <a:spAutoFit/>
          </a:bodyPr>
          <a:lstStyle/>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IN" sz="2800" dirty="0">
                <a:latin typeface="Arial" panose="020B0604020202020204" pitchFamily="34" charset="0"/>
                <a:cs typeface="Arial" panose="020B0604020202020204" pitchFamily="34" charset="0"/>
              </a:rPr>
              <a:t>There were too many (256) feature variables in the data so we reduced it to 100 with the help of Principal Component Analysis(PCA) by plotting Eigenvalues and taking the number of nodes as our number of feature variables.</a:t>
            </a:r>
            <a:endParaRPr lang="en-US" sz="28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330EA680-D336-4FF7-8B7A-9848BB0A1C32}" type="slidenum">
              <a:rPr lang="en-US" smtClean="0"/>
              <a:t>25</a:t>
            </a:fld>
            <a:endParaRPr lang="en-US"/>
          </a:p>
        </p:txBody>
      </p:sp>
    </p:spTree>
    <p:extLst>
      <p:ext uri="{BB962C8B-B14F-4D97-AF65-F5344CB8AC3E}">
        <p14:creationId xmlns:p14="http://schemas.microsoft.com/office/powerpoint/2010/main" val="34027626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rgbClr val="0070C0"/>
                </a:solidFill>
                <a:latin typeface="Garamond" panose="02020404030301010803" pitchFamily="18" charset="0"/>
                <a:cs typeface="Arial" panose="020B0604020202020204" pitchFamily="34" charset="0"/>
              </a:rPr>
              <a:t>TESTING OF IDENTIFIED APPROACHES (ALGORITHMS)</a:t>
            </a:r>
            <a:endParaRPr lang="en-US" sz="3200" b="1" dirty="0">
              <a:solidFill>
                <a:srgbClr val="0070C0"/>
              </a:solidFill>
              <a:latin typeface="Garamond" panose="02020404030301010803" pitchFamily="18" charset="0"/>
              <a:cs typeface="Arial" panose="020B0604020202020204" pitchFamily="34" charset="0"/>
            </a:endParaRPr>
          </a:p>
        </p:txBody>
      </p:sp>
      <p:sp>
        <p:nvSpPr>
          <p:cNvPr id="2" name="Rectangle 1"/>
          <p:cNvSpPr/>
          <p:nvPr/>
        </p:nvSpPr>
        <p:spPr>
          <a:xfrm>
            <a:off x="544435" y="1595706"/>
            <a:ext cx="11647565" cy="4832092"/>
          </a:xfrm>
          <a:prstGeom prst="rect">
            <a:avLst/>
          </a:prstGeom>
        </p:spPr>
        <p:txBody>
          <a:bodyPr wrap="square">
            <a:spAutoFit/>
          </a:bodyPr>
          <a:lstStyle/>
          <a:p>
            <a:r>
              <a:rPr lang="en-IN" sz="2800" dirty="0">
                <a:latin typeface="Arial" panose="020B0604020202020204" pitchFamily="34" charset="0"/>
                <a:cs typeface="Arial" panose="020B0604020202020204" pitchFamily="34" charset="0"/>
              </a:rPr>
              <a:t>The algorithms we used for the training and testing are as follows:-</a:t>
            </a:r>
            <a:endParaRPr lang="en-US" sz="28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IN" sz="2800" dirty="0">
                <a:latin typeface="Arial" panose="020B0604020202020204" pitchFamily="34" charset="0"/>
                <a:cs typeface="Arial" panose="020B0604020202020204" pitchFamily="34" charset="0"/>
              </a:rPr>
              <a:t>Linear Regression</a:t>
            </a:r>
            <a:endParaRPr lang="en-US" sz="28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IN" sz="2800" dirty="0">
                <a:latin typeface="Arial" panose="020B0604020202020204" pitchFamily="34" charset="0"/>
                <a:cs typeface="Arial" panose="020B0604020202020204" pitchFamily="34" charset="0"/>
              </a:rPr>
              <a:t>Lasso</a:t>
            </a:r>
            <a:endParaRPr lang="en-US" sz="28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IN" sz="2800" dirty="0">
                <a:latin typeface="Arial" panose="020B0604020202020204" pitchFamily="34" charset="0"/>
                <a:cs typeface="Arial" panose="020B0604020202020204" pitchFamily="34" charset="0"/>
              </a:rPr>
              <a:t>Ridge</a:t>
            </a:r>
            <a:endParaRPr lang="en-US" sz="28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IN" sz="2800" dirty="0">
                <a:latin typeface="Arial" panose="020B0604020202020204" pitchFamily="34" charset="0"/>
                <a:cs typeface="Arial" panose="020B0604020202020204" pitchFamily="34" charset="0"/>
              </a:rPr>
              <a:t>Elastic Net</a:t>
            </a:r>
            <a:endParaRPr lang="en-US" sz="28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IN" sz="2800" dirty="0">
                <a:latin typeface="Arial" panose="020B0604020202020204" pitchFamily="34" charset="0"/>
                <a:cs typeface="Arial" panose="020B0604020202020204" pitchFamily="34" charset="0"/>
              </a:rPr>
              <a:t>SVR</a:t>
            </a:r>
            <a:endParaRPr lang="en-US" sz="28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IN" sz="2800" dirty="0" err="1">
                <a:latin typeface="Arial" panose="020B0604020202020204" pitchFamily="34" charset="0"/>
                <a:cs typeface="Arial" panose="020B0604020202020204" pitchFamily="34" charset="0"/>
              </a:rPr>
              <a:t>KNeighbors</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Regressor</a:t>
            </a:r>
            <a:endParaRPr lang="en-US" sz="28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IN" sz="2800" dirty="0">
                <a:latin typeface="Arial" panose="020B0604020202020204" pitchFamily="34" charset="0"/>
                <a:cs typeface="Arial" panose="020B0604020202020204" pitchFamily="34" charset="0"/>
              </a:rPr>
              <a:t>Decision Tree </a:t>
            </a:r>
            <a:r>
              <a:rPr lang="en-IN" sz="2800" dirty="0" err="1">
                <a:latin typeface="Arial" panose="020B0604020202020204" pitchFamily="34" charset="0"/>
                <a:cs typeface="Arial" panose="020B0604020202020204" pitchFamily="34" charset="0"/>
              </a:rPr>
              <a:t>Regressor</a:t>
            </a:r>
            <a:endParaRPr lang="en-US" sz="28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IN" sz="2800" dirty="0">
                <a:latin typeface="Arial" panose="020B0604020202020204" pitchFamily="34" charset="0"/>
                <a:cs typeface="Arial" panose="020B0604020202020204" pitchFamily="34" charset="0"/>
              </a:rPr>
              <a:t>Random Forest </a:t>
            </a:r>
            <a:r>
              <a:rPr lang="en-IN" sz="2800" dirty="0" err="1">
                <a:latin typeface="Arial" panose="020B0604020202020204" pitchFamily="34" charset="0"/>
                <a:cs typeface="Arial" panose="020B0604020202020204" pitchFamily="34" charset="0"/>
              </a:rPr>
              <a:t>Regressor</a:t>
            </a:r>
            <a:endParaRPr lang="en-US" sz="28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IN" sz="2800" dirty="0">
                <a:latin typeface="Arial" panose="020B0604020202020204" pitchFamily="34" charset="0"/>
                <a:cs typeface="Arial" panose="020B0604020202020204" pitchFamily="34" charset="0"/>
              </a:rPr>
              <a:t>Ada Boost </a:t>
            </a:r>
            <a:r>
              <a:rPr lang="en-IN" sz="2800" dirty="0" err="1">
                <a:latin typeface="Arial" panose="020B0604020202020204" pitchFamily="34" charset="0"/>
                <a:cs typeface="Arial" panose="020B0604020202020204" pitchFamily="34" charset="0"/>
              </a:rPr>
              <a:t>Regressor</a:t>
            </a:r>
            <a:endParaRPr lang="en-US" sz="28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IN" sz="2800" dirty="0">
                <a:latin typeface="Arial" panose="020B0604020202020204" pitchFamily="34" charset="0"/>
                <a:cs typeface="Arial" panose="020B0604020202020204" pitchFamily="34" charset="0"/>
              </a:rPr>
              <a:t>Gradient Boosting </a:t>
            </a:r>
            <a:r>
              <a:rPr lang="en-IN" sz="2800" dirty="0" err="1">
                <a:latin typeface="Arial" panose="020B0604020202020204" pitchFamily="34" charset="0"/>
                <a:cs typeface="Arial" panose="020B0604020202020204" pitchFamily="34" charset="0"/>
              </a:rPr>
              <a:t>Regressor</a:t>
            </a:r>
            <a:endParaRPr lang="en-US" sz="28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330EA680-D336-4FF7-8B7A-9848BB0A1C32}" type="slidenum">
              <a:rPr lang="en-US" smtClean="0"/>
              <a:t>26</a:t>
            </a:fld>
            <a:endParaRPr lang="en-US"/>
          </a:p>
        </p:txBody>
      </p:sp>
    </p:spTree>
    <p:extLst>
      <p:ext uri="{BB962C8B-B14F-4D97-AF65-F5344CB8AC3E}">
        <p14:creationId xmlns:p14="http://schemas.microsoft.com/office/powerpoint/2010/main" val="5559861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rgbClr val="0070C0"/>
                </a:solidFill>
                <a:latin typeface="Garamond" panose="02020404030301010803" pitchFamily="18" charset="0"/>
                <a:cs typeface="Arial" panose="020B0604020202020204" pitchFamily="34" charset="0"/>
              </a:rPr>
              <a:t>RUN AND EVALUATE SELECTED MODELS</a:t>
            </a:r>
            <a:endParaRPr lang="en-US" sz="3200" b="1" dirty="0">
              <a:solidFill>
                <a:srgbClr val="0070C0"/>
              </a:solidFill>
              <a:latin typeface="Garamond" panose="02020404030301010803" pitchFamily="18" charset="0"/>
              <a:cs typeface="Arial" panose="020B0604020202020204" pitchFamily="34" charset="0"/>
            </a:endParaRPr>
          </a:p>
        </p:txBody>
      </p:sp>
      <p:pic>
        <p:nvPicPr>
          <p:cNvPr id="4" name="Picture 3"/>
          <p:cNvPicPr/>
          <p:nvPr/>
        </p:nvPicPr>
        <p:blipFill>
          <a:blip r:embed="rId2"/>
          <a:stretch>
            <a:fillRect/>
          </a:stretch>
        </p:blipFill>
        <p:spPr>
          <a:xfrm>
            <a:off x="-255970" y="1041766"/>
            <a:ext cx="5731510" cy="3390900"/>
          </a:xfrm>
          <a:prstGeom prst="rect">
            <a:avLst/>
          </a:prstGeom>
        </p:spPr>
      </p:pic>
      <p:pic>
        <p:nvPicPr>
          <p:cNvPr id="5" name="Picture 4"/>
          <p:cNvPicPr/>
          <p:nvPr/>
        </p:nvPicPr>
        <p:blipFill>
          <a:blip r:embed="rId3"/>
          <a:stretch>
            <a:fillRect/>
          </a:stretch>
        </p:blipFill>
        <p:spPr>
          <a:xfrm>
            <a:off x="5370427" y="2593257"/>
            <a:ext cx="5676900" cy="4099560"/>
          </a:xfrm>
          <a:prstGeom prst="rect">
            <a:avLst/>
          </a:prstGeom>
        </p:spPr>
      </p:pic>
      <p:sp>
        <p:nvSpPr>
          <p:cNvPr id="8" name="Slide Number Placeholder 7"/>
          <p:cNvSpPr>
            <a:spLocks noGrp="1"/>
          </p:cNvSpPr>
          <p:nvPr>
            <p:ph type="sldNum" sz="quarter" idx="12"/>
          </p:nvPr>
        </p:nvSpPr>
        <p:spPr/>
        <p:txBody>
          <a:bodyPr/>
          <a:lstStyle/>
          <a:p>
            <a:fld id="{330EA680-D336-4FF7-8B7A-9848BB0A1C32}" type="slidenum">
              <a:rPr lang="en-US" smtClean="0"/>
              <a:t>27</a:t>
            </a:fld>
            <a:endParaRPr lang="en-US"/>
          </a:p>
        </p:txBody>
      </p:sp>
    </p:spTree>
    <p:extLst>
      <p:ext uri="{BB962C8B-B14F-4D97-AF65-F5344CB8AC3E}">
        <p14:creationId xmlns:p14="http://schemas.microsoft.com/office/powerpoint/2010/main" val="37157350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i="1" dirty="0" smtClean="0">
                <a:solidFill>
                  <a:srgbClr val="0070C0"/>
                </a:solidFill>
                <a:latin typeface="Garamond" panose="02020404030301010803" pitchFamily="18" charset="0"/>
                <a:cs typeface="Arial" panose="020B0604020202020204" pitchFamily="34" charset="0"/>
              </a:rPr>
              <a:t>MODELS OUTPUT </a:t>
            </a:r>
            <a:endParaRPr lang="en-US" sz="3200" b="1" i="1" dirty="0">
              <a:solidFill>
                <a:srgbClr val="0070C0"/>
              </a:solidFill>
              <a:latin typeface="Garamond" panose="02020404030301010803" pitchFamily="18" charset="0"/>
              <a:cs typeface="Arial" panose="020B0604020202020204" pitchFamily="34" charset="0"/>
            </a:endParaRPr>
          </a:p>
        </p:txBody>
      </p:sp>
      <p:pic>
        <p:nvPicPr>
          <p:cNvPr id="5" name="Content Placeholder 4"/>
          <p:cNvPicPr>
            <a:picLocks noGrp="1" noChangeAspect="1"/>
          </p:cNvPicPr>
          <p:nvPr>
            <p:ph idx="1"/>
          </p:nvPr>
        </p:nvPicPr>
        <p:blipFill>
          <a:blip r:embed="rId2"/>
          <a:stretch>
            <a:fillRect/>
          </a:stretch>
        </p:blipFill>
        <p:spPr>
          <a:xfrm>
            <a:off x="684213" y="1219837"/>
            <a:ext cx="8534400" cy="2546664"/>
          </a:xfrm>
          <a:prstGeom prst="rect">
            <a:avLst/>
          </a:prstGeom>
        </p:spPr>
      </p:pic>
      <p:sp>
        <p:nvSpPr>
          <p:cNvPr id="9" name="Slide Number Placeholder 8"/>
          <p:cNvSpPr>
            <a:spLocks noGrp="1"/>
          </p:cNvSpPr>
          <p:nvPr>
            <p:ph type="sldNum" sz="quarter" idx="12"/>
          </p:nvPr>
        </p:nvSpPr>
        <p:spPr/>
        <p:txBody>
          <a:bodyPr/>
          <a:lstStyle/>
          <a:p>
            <a:fld id="{330EA680-D336-4FF7-8B7A-9848BB0A1C32}" type="slidenum">
              <a:rPr lang="en-US" smtClean="0"/>
              <a:t>28</a:t>
            </a:fld>
            <a:endParaRPr lang="en-US"/>
          </a:p>
        </p:txBody>
      </p:sp>
    </p:spTree>
    <p:extLst>
      <p:ext uri="{BB962C8B-B14F-4D97-AF65-F5344CB8AC3E}">
        <p14:creationId xmlns:p14="http://schemas.microsoft.com/office/powerpoint/2010/main" val="1789537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rgbClr val="0070C0"/>
                </a:solidFill>
                <a:latin typeface="Garamond" panose="02020404030301010803" pitchFamily="18" charset="0"/>
                <a:cs typeface="Arial" panose="020B0604020202020204" pitchFamily="34" charset="0"/>
              </a:rPr>
              <a:t>KEY METRICS FOR SUCCESS IN SOLVING PROBLEM UNDER CONSIDERATION</a:t>
            </a:r>
            <a:endParaRPr lang="en-US" sz="3200" b="1" dirty="0">
              <a:solidFill>
                <a:srgbClr val="0070C0"/>
              </a:solidFill>
              <a:latin typeface="Garamond" panose="02020404030301010803" pitchFamily="18" charset="0"/>
              <a:cs typeface="Arial" panose="020B0604020202020204" pitchFamily="34" charset="0"/>
            </a:endParaRPr>
          </a:p>
        </p:txBody>
      </p:sp>
      <p:sp>
        <p:nvSpPr>
          <p:cNvPr id="2" name="Rectangle 1"/>
          <p:cNvSpPr/>
          <p:nvPr/>
        </p:nvSpPr>
        <p:spPr>
          <a:xfrm>
            <a:off x="742950" y="2391369"/>
            <a:ext cx="10629900" cy="1951496"/>
          </a:xfrm>
          <a:prstGeom prst="rect">
            <a:avLst/>
          </a:prstGeom>
        </p:spPr>
        <p:txBody>
          <a:bodyPr wrap="square">
            <a:spAutoFit/>
          </a:bodyPr>
          <a:lstStyle/>
          <a:p>
            <a:pPr>
              <a:lnSpc>
                <a:spcPct val="150000"/>
              </a:lnSpc>
            </a:pPr>
            <a:r>
              <a:rPr lang="en-IN" sz="2800" dirty="0" smtClean="0">
                <a:latin typeface="Arial" panose="020B0604020202020204" pitchFamily="34" charset="0"/>
                <a:cs typeface="Arial" panose="020B0604020202020204" pitchFamily="34" charset="0"/>
              </a:rPr>
              <a:t>We </a:t>
            </a:r>
            <a:r>
              <a:rPr lang="en-IN" sz="2800" dirty="0">
                <a:latin typeface="Arial" panose="020B0604020202020204" pitchFamily="34" charset="0"/>
                <a:cs typeface="Arial" panose="020B0604020202020204" pitchFamily="34" charset="0"/>
              </a:rPr>
              <a:t>used the metric Root Mean Squared Error by selecting the </a:t>
            </a:r>
            <a:r>
              <a:rPr lang="en-IN" sz="2800" dirty="0" smtClean="0">
                <a:latin typeface="Arial" panose="020B0604020202020204" pitchFamily="34" charset="0"/>
                <a:cs typeface="Arial" panose="020B0604020202020204" pitchFamily="34" charset="0"/>
              </a:rPr>
              <a:t>Gradient boosting </a:t>
            </a:r>
            <a:r>
              <a:rPr lang="en-IN" sz="2800" dirty="0" err="1" smtClean="0">
                <a:latin typeface="Arial" panose="020B0604020202020204" pitchFamily="34" charset="0"/>
                <a:cs typeface="Arial" panose="020B0604020202020204" pitchFamily="34" charset="0"/>
              </a:rPr>
              <a:t>regressor</a:t>
            </a:r>
            <a:r>
              <a:rPr lang="en-IN" sz="28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model </a:t>
            </a:r>
            <a:r>
              <a:rPr lang="en-IN" sz="2800" dirty="0">
                <a:latin typeface="Arial" panose="020B0604020202020204" pitchFamily="34" charset="0"/>
                <a:cs typeface="Arial" panose="020B0604020202020204" pitchFamily="34" charset="0"/>
              </a:rPr>
              <a:t>which was giving us best(minimum) RMSE score.</a:t>
            </a:r>
            <a:endParaRPr lang="en-US" sz="2800" dirty="0">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330EA680-D336-4FF7-8B7A-9848BB0A1C32}" type="slidenum">
              <a:rPr lang="en-US" smtClean="0"/>
              <a:t>29</a:t>
            </a:fld>
            <a:endParaRPr lang="en-US"/>
          </a:p>
        </p:txBody>
      </p:sp>
    </p:spTree>
    <p:extLst>
      <p:ext uri="{BB962C8B-B14F-4D97-AF65-F5344CB8AC3E}">
        <p14:creationId xmlns:p14="http://schemas.microsoft.com/office/powerpoint/2010/main" val="33977413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6" y="595014"/>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i="1" dirty="0">
                <a:solidFill>
                  <a:srgbClr val="0070C0"/>
                </a:solidFill>
                <a:latin typeface="Garamond" panose="02020404030301010803" pitchFamily="18" charset="0"/>
                <a:cs typeface="Arial" panose="020B0604020202020204" pitchFamily="34" charset="0"/>
              </a:rPr>
              <a:t>BUSINESS PROBLEM FRAMING </a:t>
            </a:r>
            <a:endParaRPr lang="en-US" i="1" dirty="0">
              <a:solidFill>
                <a:srgbClr val="0070C0"/>
              </a:solidFill>
              <a:latin typeface="Garamond" panose="02020404030301010803" pitchFamily="18" charset="0"/>
              <a:cs typeface="Arial" panose="020B0604020202020204" pitchFamily="34" charset="0"/>
            </a:endParaRPr>
          </a:p>
        </p:txBody>
      </p:sp>
      <p:sp>
        <p:nvSpPr>
          <p:cNvPr id="4" name="TextBox 3">
            <a:extLst>
              <a:ext uri="{FF2B5EF4-FFF2-40B4-BE49-F238E27FC236}">
                <a16:creationId xmlns="" xmlns:a16="http://schemas.microsoft.com/office/drawing/2014/main" id="{3D8A56FA-C775-453F-806D-E662A819BCA8}"/>
              </a:ext>
            </a:extLst>
          </p:cNvPr>
          <p:cNvSpPr txBox="1"/>
          <p:nvPr/>
        </p:nvSpPr>
        <p:spPr>
          <a:xfrm>
            <a:off x="358924" y="1179789"/>
            <a:ext cx="9280733"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a:buChar char="•"/>
            </a:pPr>
            <a:r>
              <a:rPr lang="en-US" sz="2800" dirty="0" smtClean="0">
                <a:latin typeface="Arial" panose="020B0604020202020204" pitchFamily="34" charset="0"/>
                <a:ea typeface="+mn-lt"/>
                <a:cs typeface="Arial" panose="020B0604020202020204" pitchFamily="34" charset="0"/>
              </a:rPr>
              <a:t>A US-based housing company named Surprise Housing has decided  to enter the Australian market.</a:t>
            </a:r>
            <a:endParaRPr lang="en-US" sz="2800" dirty="0" smtClean="0">
              <a:latin typeface="Arial" panose="020B0604020202020204" pitchFamily="34" charset="0"/>
              <a:cs typeface="Arial" panose="020B0604020202020204" pitchFamily="34" charset="0"/>
            </a:endParaRPr>
          </a:p>
          <a:p>
            <a:pPr algn="just"/>
            <a:endParaRPr lang="en-US" sz="2800" dirty="0" smtClean="0">
              <a:latin typeface="Arial" panose="020B0604020202020204" pitchFamily="34" charset="0"/>
              <a:cs typeface="Arial" panose="020B0604020202020204" pitchFamily="34" charset="0"/>
            </a:endParaRPr>
          </a:p>
          <a:p>
            <a:pPr marL="457200" indent="-457200" algn="just">
              <a:buFont typeface="Arial"/>
              <a:buChar char="•"/>
            </a:pPr>
            <a:r>
              <a:rPr lang="en-US" sz="2800" dirty="0" smtClean="0">
                <a:latin typeface="Arial" panose="020B0604020202020204" pitchFamily="34" charset="0"/>
                <a:cs typeface="Arial" panose="020B0604020202020204" pitchFamily="34" charset="0"/>
              </a:rPr>
              <a:t>The company uses data analytics to  purchase houses at a price below their actual values and flip them  at a higher price. For the same purpose, the company has collected  a data set from the sale of houses in Australia.</a:t>
            </a:r>
            <a:endParaRPr lang="en-US" sz="2800" dirty="0" smtClean="0">
              <a:latin typeface="Arial" panose="020B0604020202020204" pitchFamily="34" charset="0"/>
              <a:ea typeface="+mn-lt"/>
              <a:cs typeface="Arial" panose="020B0604020202020204" pitchFamily="34" charset="0"/>
            </a:endParaRPr>
          </a:p>
          <a:p>
            <a:pPr marL="457200" indent="-457200" algn="just">
              <a:buFont typeface="Arial"/>
              <a:buChar char="•"/>
            </a:pPr>
            <a:endParaRPr lang="en-US" sz="2800" dirty="0" smtClean="0">
              <a:latin typeface="Arial" panose="020B0604020202020204" pitchFamily="34" charset="0"/>
              <a:cs typeface="Arial" panose="020B0604020202020204" pitchFamily="34" charset="0"/>
            </a:endParaRPr>
          </a:p>
          <a:p>
            <a:pPr marL="457200" indent="-457200" algn="just">
              <a:buFont typeface="Arial"/>
              <a:buChar char="•"/>
            </a:pPr>
            <a:r>
              <a:rPr lang="en-US" sz="2800" dirty="0" smtClean="0">
                <a:latin typeface="Arial" panose="020B0604020202020204" pitchFamily="34" charset="0"/>
                <a:ea typeface="+mn-lt"/>
                <a:cs typeface="Arial" panose="020B0604020202020204" pitchFamily="34" charset="0"/>
              </a:rPr>
              <a:t>We are required to build a model using Machine Learning in order  to predict the actual value of the prospective properties and decide  whether to invest in them or not.</a:t>
            </a:r>
            <a:endParaRPr lang="en-US" sz="2800" dirty="0">
              <a:latin typeface="Arial" panose="020B0604020202020204" pitchFamily="34" charset="0"/>
              <a:ea typeface="+mn-lt"/>
              <a:cs typeface="Arial" panose="020B0604020202020204" pitchFamily="34" charset="0"/>
            </a:endParaRPr>
          </a:p>
        </p:txBody>
      </p:sp>
      <p:sp>
        <p:nvSpPr>
          <p:cNvPr id="6" name="Slide Number Placeholder 5"/>
          <p:cNvSpPr>
            <a:spLocks noGrp="1"/>
          </p:cNvSpPr>
          <p:nvPr>
            <p:ph type="sldNum" sz="quarter" idx="12"/>
          </p:nvPr>
        </p:nvSpPr>
        <p:spPr/>
        <p:txBody>
          <a:bodyPr/>
          <a:lstStyle/>
          <a:p>
            <a:fld id="{330EA680-D336-4FF7-8B7A-9848BB0A1C32}" type="slidenum">
              <a:rPr lang="en-US" smtClean="0"/>
              <a:t>3</a:t>
            </a:fld>
            <a:endParaRPr lang="en-US"/>
          </a:p>
        </p:txBody>
      </p:sp>
    </p:spTree>
    <p:extLst>
      <p:ext uri="{BB962C8B-B14F-4D97-AF65-F5344CB8AC3E}">
        <p14:creationId xmlns:p14="http://schemas.microsoft.com/office/powerpoint/2010/main" val="17290102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723544" y="447564"/>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rgbClr val="0070C0"/>
                </a:solidFill>
                <a:latin typeface="Garamond" panose="02020404030301010803" pitchFamily="18" charset="0"/>
                <a:cs typeface="Arial" panose="020B0604020202020204" pitchFamily="34" charset="0"/>
              </a:rPr>
              <a:t>VISUALIZATIONS</a:t>
            </a:r>
            <a:endParaRPr lang="en-US" sz="3200" b="1" dirty="0">
              <a:solidFill>
                <a:srgbClr val="0070C0"/>
              </a:solidFill>
              <a:latin typeface="Garamond" panose="02020404030301010803" pitchFamily="18" charset="0"/>
              <a:cs typeface="Arial" panose="020B0604020202020204" pitchFamily="34" charset="0"/>
            </a:endParaRPr>
          </a:p>
        </p:txBody>
      </p:sp>
      <p:pic>
        <p:nvPicPr>
          <p:cNvPr id="6" name="Picture 5"/>
          <p:cNvPicPr/>
          <p:nvPr/>
        </p:nvPicPr>
        <p:blipFill>
          <a:blip r:embed="rId2"/>
          <a:stretch>
            <a:fillRect/>
          </a:stretch>
        </p:blipFill>
        <p:spPr>
          <a:xfrm>
            <a:off x="2684377" y="1211580"/>
            <a:ext cx="5372100" cy="5425440"/>
          </a:xfrm>
          <a:prstGeom prst="rect">
            <a:avLst/>
          </a:prstGeom>
        </p:spPr>
      </p:pic>
      <p:pic>
        <p:nvPicPr>
          <p:cNvPr id="7" name="Picture 6"/>
          <p:cNvPicPr/>
          <p:nvPr/>
        </p:nvPicPr>
        <p:blipFill>
          <a:blip r:embed="rId3"/>
          <a:stretch>
            <a:fillRect/>
          </a:stretch>
        </p:blipFill>
        <p:spPr>
          <a:xfrm>
            <a:off x="275317" y="3471729"/>
            <a:ext cx="2545080" cy="533400"/>
          </a:xfrm>
          <a:prstGeom prst="rect">
            <a:avLst/>
          </a:prstGeom>
        </p:spPr>
      </p:pic>
      <p:sp>
        <p:nvSpPr>
          <p:cNvPr id="10" name="Slide Number Placeholder 9"/>
          <p:cNvSpPr>
            <a:spLocks noGrp="1"/>
          </p:cNvSpPr>
          <p:nvPr>
            <p:ph type="sldNum" sz="quarter" idx="12"/>
          </p:nvPr>
        </p:nvSpPr>
        <p:spPr/>
        <p:txBody>
          <a:bodyPr/>
          <a:lstStyle/>
          <a:p>
            <a:fld id="{330EA680-D336-4FF7-8B7A-9848BB0A1C32}" type="slidenum">
              <a:rPr lang="en-US" smtClean="0"/>
              <a:t>30</a:t>
            </a:fld>
            <a:endParaRPr lang="en-US"/>
          </a:p>
        </p:txBody>
      </p:sp>
    </p:spTree>
    <p:extLst>
      <p:ext uri="{BB962C8B-B14F-4D97-AF65-F5344CB8AC3E}">
        <p14:creationId xmlns:p14="http://schemas.microsoft.com/office/powerpoint/2010/main" val="34189850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smtClean="0">
                <a:solidFill>
                  <a:srgbClr val="0070C0"/>
                </a:solidFill>
                <a:latin typeface="Garamond" panose="02020404030301010803" pitchFamily="18" charset="0"/>
                <a:cs typeface="Arial" panose="020B0604020202020204" pitchFamily="34" charset="0"/>
              </a:rPr>
              <a:t>VISUALIZATIONS</a:t>
            </a:r>
            <a:endParaRPr lang="en-US" sz="3200" b="1" dirty="0">
              <a:solidFill>
                <a:srgbClr val="0070C0"/>
              </a:solidFill>
              <a:latin typeface="Garamond" panose="02020404030301010803" pitchFamily="18" charset="0"/>
              <a:cs typeface="Arial" panose="020B0604020202020204" pitchFamily="34" charset="0"/>
            </a:endParaRPr>
          </a:p>
        </p:txBody>
      </p:sp>
      <p:pic>
        <p:nvPicPr>
          <p:cNvPr id="5" name="Picture 4"/>
          <p:cNvPicPr/>
          <p:nvPr/>
        </p:nvPicPr>
        <p:blipFill>
          <a:blip r:embed="rId2"/>
          <a:stretch>
            <a:fillRect/>
          </a:stretch>
        </p:blipFill>
        <p:spPr>
          <a:xfrm>
            <a:off x="485612" y="1649730"/>
            <a:ext cx="5097780" cy="4091940"/>
          </a:xfrm>
          <a:prstGeom prst="rect">
            <a:avLst/>
          </a:prstGeom>
        </p:spPr>
      </p:pic>
      <p:pic>
        <p:nvPicPr>
          <p:cNvPr id="8" name="Picture 7"/>
          <p:cNvPicPr/>
          <p:nvPr/>
        </p:nvPicPr>
        <p:blipFill>
          <a:blip r:embed="rId3"/>
          <a:stretch>
            <a:fillRect/>
          </a:stretch>
        </p:blipFill>
        <p:spPr>
          <a:xfrm>
            <a:off x="5855970" y="2733647"/>
            <a:ext cx="5318760" cy="3672840"/>
          </a:xfrm>
          <a:prstGeom prst="rect">
            <a:avLst/>
          </a:prstGeom>
        </p:spPr>
      </p:pic>
      <p:pic>
        <p:nvPicPr>
          <p:cNvPr id="9" name="Picture 8"/>
          <p:cNvPicPr/>
          <p:nvPr/>
        </p:nvPicPr>
        <p:blipFill>
          <a:blip r:embed="rId4"/>
          <a:stretch>
            <a:fillRect/>
          </a:stretch>
        </p:blipFill>
        <p:spPr>
          <a:xfrm>
            <a:off x="2291804" y="6071504"/>
            <a:ext cx="2636520" cy="556260"/>
          </a:xfrm>
          <a:prstGeom prst="rect">
            <a:avLst/>
          </a:prstGeom>
        </p:spPr>
      </p:pic>
      <p:sp>
        <p:nvSpPr>
          <p:cNvPr id="10" name="Slide Number Placeholder 9"/>
          <p:cNvSpPr>
            <a:spLocks noGrp="1"/>
          </p:cNvSpPr>
          <p:nvPr>
            <p:ph type="sldNum" sz="quarter" idx="12"/>
          </p:nvPr>
        </p:nvSpPr>
        <p:spPr/>
        <p:txBody>
          <a:bodyPr/>
          <a:lstStyle/>
          <a:p>
            <a:fld id="{330EA680-D336-4FF7-8B7A-9848BB0A1C32}" type="slidenum">
              <a:rPr lang="en-US" smtClean="0"/>
              <a:t>31</a:t>
            </a:fld>
            <a:endParaRPr lang="en-US"/>
          </a:p>
        </p:txBody>
      </p:sp>
    </p:spTree>
    <p:extLst>
      <p:ext uri="{BB962C8B-B14F-4D97-AF65-F5344CB8AC3E}">
        <p14:creationId xmlns:p14="http://schemas.microsoft.com/office/powerpoint/2010/main" val="27683862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rgbClr val="0070C0"/>
                </a:solidFill>
                <a:latin typeface="Garamond" panose="02020404030301010803" pitchFamily="18" charset="0"/>
                <a:cs typeface="Arial" panose="020B0604020202020204" pitchFamily="34" charset="0"/>
              </a:rPr>
              <a:t>VISUALIZATIONS</a:t>
            </a:r>
            <a:endParaRPr lang="en-US" sz="3200" b="1" dirty="0">
              <a:solidFill>
                <a:srgbClr val="0070C0"/>
              </a:solidFill>
              <a:latin typeface="Garamond" panose="02020404030301010803" pitchFamily="18" charset="0"/>
              <a:cs typeface="Arial" panose="020B0604020202020204" pitchFamily="34" charset="0"/>
            </a:endParaRPr>
          </a:p>
        </p:txBody>
      </p:sp>
      <p:pic>
        <p:nvPicPr>
          <p:cNvPr id="6" name="Picture 5"/>
          <p:cNvPicPr/>
          <p:nvPr/>
        </p:nvPicPr>
        <p:blipFill>
          <a:blip r:embed="rId2"/>
          <a:stretch>
            <a:fillRect/>
          </a:stretch>
        </p:blipFill>
        <p:spPr>
          <a:xfrm>
            <a:off x="727710" y="1291590"/>
            <a:ext cx="5554980" cy="5265420"/>
          </a:xfrm>
          <a:prstGeom prst="rect">
            <a:avLst/>
          </a:prstGeom>
        </p:spPr>
      </p:pic>
      <p:pic>
        <p:nvPicPr>
          <p:cNvPr id="7" name="Picture 6"/>
          <p:cNvPicPr/>
          <p:nvPr/>
        </p:nvPicPr>
        <p:blipFill>
          <a:blip r:embed="rId3"/>
          <a:stretch>
            <a:fillRect/>
          </a:stretch>
        </p:blipFill>
        <p:spPr>
          <a:xfrm>
            <a:off x="6282690" y="3429000"/>
            <a:ext cx="2758440" cy="541020"/>
          </a:xfrm>
          <a:prstGeom prst="rect">
            <a:avLst/>
          </a:prstGeom>
        </p:spPr>
      </p:pic>
      <p:sp>
        <p:nvSpPr>
          <p:cNvPr id="10" name="Slide Number Placeholder 9"/>
          <p:cNvSpPr>
            <a:spLocks noGrp="1"/>
          </p:cNvSpPr>
          <p:nvPr>
            <p:ph type="sldNum" sz="quarter" idx="12"/>
          </p:nvPr>
        </p:nvSpPr>
        <p:spPr/>
        <p:txBody>
          <a:bodyPr/>
          <a:lstStyle/>
          <a:p>
            <a:fld id="{330EA680-D336-4FF7-8B7A-9848BB0A1C32}" type="slidenum">
              <a:rPr lang="en-US" smtClean="0"/>
              <a:t>32</a:t>
            </a:fld>
            <a:endParaRPr lang="en-US"/>
          </a:p>
        </p:txBody>
      </p:sp>
    </p:spTree>
    <p:extLst>
      <p:ext uri="{BB962C8B-B14F-4D97-AF65-F5344CB8AC3E}">
        <p14:creationId xmlns:p14="http://schemas.microsoft.com/office/powerpoint/2010/main" val="2103439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rgbClr val="0070C0"/>
                </a:solidFill>
                <a:latin typeface="Garamond" panose="02020404030301010803" pitchFamily="18" charset="0"/>
                <a:cs typeface="Arial" panose="020B0604020202020204" pitchFamily="34" charset="0"/>
              </a:rPr>
              <a:t>VISUALIZATIONS</a:t>
            </a:r>
            <a:endParaRPr lang="en-US" sz="3200" b="1" dirty="0">
              <a:solidFill>
                <a:srgbClr val="0070C0"/>
              </a:solidFill>
              <a:latin typeface="Garamond" panose="02020404030301010803" pitchFamily="18" charset="0"/>
              <a:cs typeface="Arial" panose="020B0604020202020204" pitchFamily="34" charset="0"/>
            </a:endParaRPr>
          </a:p>
        </p:txBody>
      </p:sp>
      <p:pic>
        <p:nvPicPr>
          <p:cNvPr id="5" name="Picture 4"/>
          <p:cNvPicPr/>
          <p:nvPr/>
        </p:nvPicPr>
        <p:blipFill>
          <a:blip r:embed="rId2"/>
          <a:stretch>
            <a:fillRect/>
          </a:stretch>
        </p:blipFill>
        <p:spPr>
          <a:xfrm>
            <a:off x="933450" y="1121776"/>
            <a:ext cx="5349240" cy="5455920"/>
          </a:xfrm>
          <a:prstGeom prst="rect">
            <a:avLst/>
          </a:prstGeom>
        </p:spPr>
      </p:pic>
      <p:pic>
        <p:nvPicPr>
          <p:cNvPr id="8" name="Picture 7"/>
          <p:cNvPicPr/>
          <p:nvPr/>
        </p:nvPicPr>
        <p:blipFill>
          <a:blip r:embed="rId3"/>
          <a:stretch>
            <a:fillRect/>
          </a:stretch>
        </p:blipFill>
        <p:spPr>
          <a:xfrm>
            <a:off x="6553200" y="3143250"/>
            <a:ext cx="2590800" cy="571500"/>
          </a:xfrm>
          <a:prstGeom prst="rect">
            <a:avLst/>
          </a:prstGeom>
        </p:spPr>
      </p:pic>
      <p:sp>
        <p:nvSpPr>
          <p:cNvPr id="9" name="Slide Number Placeholder 8"/>
          <p:cNvSpPr>
            <a:spLocks noGrp="1"/>
          </p:cNvSpPr>
          <p:nvPr>
            <p:ph type="sldNum" sz="quarter" idx="12"/>
          </p:nvPr>
        </p:nvSpPr>
        <p:spPr/>
        <p:txBody>
          <a:bodyPr/>
          <a:lstStyle/>
          <a:p>
            <a:fld id="{330EA680-D336-4FF7-8B7A-9848BB0A1C32}" type="slidenum">
              <a:rPr lang="en-US" smtClean="0"/>
              <a:t>33</a:t>
            </a:fld>
            <a:endParaRPr lang="en-US"/>
          </a:p>
        </p:txBody>
      </p:sp>
    </p:spTree>
    <p:extLst>
      <p:ext uri="{BB962C8B-B14F-4D97-AF65-F5344CB8AC3E}">
        <p14:creationId xmlns:p14="http://schemas.microsoft.com/office/powerpoint/2010/main" val="2128541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rgbClr val="0070C0"/>
                </a:solidFill>
                <a:latin typeface="Garamond" panose="02020404030301010803" pitchFamily="18" charset="0"/>
                <a:cs typeface="Arial" panose="020B0604020202020204" pitchFamily="34" charset="0"/>
              </a:rPr>
              <a:t>VISUALIZATIONS</a:t>
            </a:r>
            <a:endParaRPr lang="en-US" sz="3200" b="1" dirty="0">
              <a:solidFill>
                <a:srgbClr val="0070C0"/>
              </a:solidFill>
              <a:latin typeface="Garamond" panose="02020404030301010803" pitchFamily="18" charset="0"/>
              <a:cs typeface="Arial" panose="020B0604020202020204" pitchFamily="34" charset="0"/>
            </a:endParaRPr>
          </a:p>
        </p:txBody>
      </p:sp>
      <p:pic>
        <p:nvPicPr>
          <p:cNvPr id="6" name="Picture 5"/>
          <p:cNvPicPr/>
          <p:nvPr/>
        </p:nvPicPr>
        <p:blipFill>
          <a:blip r:embed="rId2"/>
          <a:stretch>
            <a:fillRect/>
          </a:stretch>
        </p:blipFill>
        <p:spPr>
          <a:xfrm>
            <a:off x="670560" y="1165860"/>
            <a:ext cx="5425440" cy="5097780"/>
          </a:xfrm>
          <a:prstGeom prst="rect">
            <a:avLst/>
          </a:prstGeom>
        </p:spPr>
      </p:pic>
      <p:pic>
        <p:nvPicPr>
          <p:cNvPr id="7" name="Picture 6"/>
          <p:cNvPicPr/>
          <p:nvPr/>
        </p:nvPicPr>
        <p:blipFill>
          <a:blip r:embed="rId3"/>
          <a:stretch>
            <a:fillRect/>
          </a:stretch>
        </p:blipFill>
        <p:spPr>
          <a:xfrm>
            <a:off x="7803740" y="3429000"/>
            <a:ext cx="2392680" cy="472440"/>
          </a:xfrm>
          <a:prstGeom prst="rect">
            <a:avLst/>
          </a:prstGeom>
        </p:spPr>
      </p:pic>
      <p:sp>
        <p:nvSpPr>
          <p:cNvPr id="9" name="Slide Number Placeholder 8"/>
          <p:cNvSpPr>
            <a:spLocks noGrp="1"/>
          </p:cNvSpPr>
          <p:nvPr>
            <p:ph type="sldNum" sz="quarter" idx="12"/>
          </p:nvPr>
        </p:nvSpPr>
        <p:spPr/>
        <p:txBody>
          <a:bodyPr/>
          <a:lstStyle/>
          <a:p>
            <a:fld id="{330EA680-D336-4FF7-8B7A-9848BB0A1C32}" type="slidenum">
              <a:rPr lang="en-US" smtClean="0"/>
              <a:t>34</a:t>
            </a:fld>
            <a:endParaRPr lang="en-US"/>
          </a:p>
        </p:txBody>
      </p:sp>
    </p:spTree>
    <p:extLst>
      <p:ext uri="{BB962C8B-B14F-4D97-AF65-F5344CB8AC3E}">
        <p14:creationId xmlns:p14="http://schemas.microsoft.com/office/powerpoint/2010/main" val="20428919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rgbClr val="0070C0"/>
                </a:solidFill>
                <a:latin typeface="Garamond" panose="02020404030301010803" pitchFamily="18" charset="0"/>
                <a:cs typeface="Arial" panose="020B0604020202020204" pitchFamily="34" charset="0"/>
              </a:rPr>
              <a:t>VISUALIZATIONS</a:t>
            </a:r>
            <a:endParaRPr lang="en-US" sz="3200" b="1" dirty="0">
              <a:solidFill>
                <a:srgbClr val="0070C0"/>
              </a:solidFill>
              <a:latin typeface="Garamond" panose="02020404030301010803" pitchFamily="18" charset="0"/>
              <a:cs typeface="Arial" panose="020B0604020202020204" pitchFamily="34" charset="0"/>
            </a:endParaRPr>
          </a:p>
        </p:txBody>
      </p:sp>
      <p:pic>
        <p:nvPicPr>
          <p:cNvPr id="5" name="Picture 4"/>
          <p:cNvPicPr/>
          <p:nvPr/>
        </p:nvPicPr>
        <p:blipFill>
          <a:blip r:embed="rId2"/>
          <a:stretch>
            <a:fillRect/>
          </a:stretch>
        </p:blipFill>
        <p:spPr>
          <a:xfrm>
            <a:off x="544435" y="2186940"/>
            <a:ext cx="5516880" cy="1592580"/>
          </a:xfrm>
          <a:prstGeom prst="rect">
            <a:avLst/>
          </a:prstGeom>
        </p:spPr>
      </p:pic>
      <p:pic>
        <p:nvPicPr>
          <p:cNvPr id="8" name="Picture 7"/>
          <p:cNvPicPr/>
          <p:nvPr/>
        </p:nvPicPr>
        <p:blipFill>
          <a:blip r:embed="rId3"/>
          <a:stretch>
            <a:fillRect/>
          </a:stretch>
        </p:blipFill>
        <p:spPr>
          <a:xfrm>
            <a:off x="6263640" y="875108"/>
            <a:ext cx="5303520" cy="5547360"/>
          </a:xfrm>
          <a:prstGeom prst="rect">
            <a:avLst/>
          </a:prstGeom>
        </p:spPr>
      </p:pic>
      <p:pic>
        <p:nvPicPr>
          <p:cNvPr id="9" name="Picture 8"/>
          <p:cNvPicPr/>
          <p:nvPr/>
        </p:nvPicPr>
        <p:blipFill>
          <a:blip r:embed="rId4"/>
          <a:stretch>
            <a:fillRect/>
          </a:stretch>
        </p:blipFill>
        <p:spPr>
          <a:xfrm>
            <a:off x="1981200" y="4861560"/>
            <a:ext cx="2743200" cy="563880"/>
          </a:xfrm>
          <a:prstGeom prst="rect">
            <a:avLst/>
          </a:prstGeom>
        </p:spPr>
      </p:pic>
      <p:sp>
        <p:nvSpPr>
          <p:cNvPr id="10" name="Slide Number Placeholder 9"/>
          <p:cNvSpPr>
            <a:spLocks noGrp="1"/>
          </p:cNvSpPr>
          <p:nvPr>
            <p:ph type="sldNum" sz="quarter" idx="12"/>
          </p:nvPr>
        </p:nvSpPr>
        <p:spPr/>
        <p:txBody>
          <a:bodyPr/>
          <a:lstStyle/>
          <a:p>
            <a:fld id="{330EA680-D336-4FF7-8B7A-9848BB0A1C32}" type="slidenum">
              <a:rPr lang="en-US" smtClean="0"/>
              <a:t>35</a:t>
            </a:fld>
            <a:endParaRPr lang="en-US"/>
          </a:p>
        </p:txBody>
      </p:sp>
    </p:spTree>
    <p:extLst>
      <p:ext uri="{BB962C8B-B14F-4D97-AF65-F5344CB8AC3E}">
        <p14:creationId xmlns:p14="http://schemas.microsoft.com/office/powerpoint/2010/main" val="16865361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rgbClr val="0070C0"/>
                </a:solidFill>
                <a:latin typeface="Garamond" panose="02020404030301010803" pitchFamily="18" charset="0"/>
                <a:cs typeface="Arial" panose="020B0604020202020204" pitchFamily="34" charset="0"/>
              </a:rPr>
              <a:t>VISUALIZATIONS</a:t>
            </a:r>
            <a:endParaRPr lang="en-US" sz="3200" b="1" dirty="0">
              <a:solidFill>
                <a:srgbClr val="0070C0"/>
              </a:solidFill>
              <a:latin typeface="Garamond" panose="02020404030301010803" pitchFamily="18" charset="0"/>
              <a:cs typeface="Arial" panose="020B0604020202020204" pitchFamily="34" charset="0"/>
            </a:endParaRPr>
          </a:p>
        </p:txBody>
      </p:sp>
      <p:pic>
        <p:nvPicPr>
          <p:cNvPr id="6" name="Picture 5"/>
          <p:cNvPicPr/>
          <p:nvPr/>
        </p:nvPicPr>
        <p:blipFill>
          <a:blip r:embed="rId2"/>
          <a:stretch>
            <a:fillRect/>
          </a:stretch>
        </p:blipFill>
        <p:spPr>
          <a:xfrm>
            <a:off x="317690" y="1121422"/>
            <a:ext cx="5478780" cy="5623560"/>
          </a:xfrm>
          <a:prstGeom prst="rect">
            <a:avLst/>
          </a:prstGeom>
        </p:spPr>
      </p:pic>
      <p:pic>
        <p:nvPicPr>
          <p:cNvPr id="7" name="Picture 6"/>
          <p:cNvPicPr/>
          <p:nvPr/>
        </p:nvPicPr>
        <p:blipFill>
          <a:blip r:embed="rId3"/>
          <a:stretch>
            <a:fillRect/>
          </a:stretch>
        </p:blipFill>
        <p:spPr>
          <a:xfrm>
            <a:off x="6399589" y="3749106"/>
            <a:ext cx="2697480" cy="518160"/>
          </a:xfrm>
          <a:prstGeom prst="rect">
            <a:avLst/>
          </a:prstGeom>
        </p:spPr>
      </p:pic>
      <p:sp>
        <p:nvSpPr>
          <p:cNvPr id="10" name="Slide Number Placeholder 9"/>
          <p:cNvSpPr>
            <a:spLocks noGrp="1"/>
          </p:cNvSpPr>
          <p:nvPr>
            <p:ph type="sldNum" sz="quarter" idx="12"/>
          </p:nvPr>
        </p:nvSpPr>
        <p:spPr/>
        <p:txBody>
          <a:bodyPr/>
          <a:lstStyle/>
          <a:p>
            <a:fld id="{330EA680-D336-4FF7-8B7A-9848BB0A1C32}" type="slidenum">
              <a:rPr lang="en-US" smtClean="0"/>
              <a:t>36</a:t>
            </a:fld>
            <a:endParaRPr lang="en-US"/>
          </a:p>
        </p:txBody>
      </p:sp>
    </p:spTree>
    <p:extLst>
      <p:ext uri="{BB962C8B-B14F-4D97-AF65-F5344CB8AC3E}">
        <p14:creationId xmlns:p14="http://schemas.microsoft.com/office/powerpoint/2010/main" val="21067222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rgbClr val="0070C0"/>
                </a:solidFill>
                <a:latin typeface="Garamond" panose="02020404030301010803" pitchFamily="18" charset="0"/>
                <a:cs typeface="Arial" panose="020B0604020202020204" pitchFamily="34" charset="0"/>
              </a:rPr>
              <a:t>VISUALIZATIONS</a:t>
            </a:r>
            <a:endParaRPr lang="en-US" sz="3200" b="1" dirty="0">
              <a:solidFill>
                <a:srgbClr val="0070C0"/>
              </a:solidFill>
              <a:latin typeface="Garamond" panose="02020404030301010803" pitchFamily="18" charset="0"/>
              <a:cs typeface="Arial" panose="020B0604020202020204" pitchFamily="34" charset="0"/>
            </a:endParaRPr>
          </a:p>
        </p:txBody>
      </p:sp>
      <p:pic>
        <p:nvPicPr>
          <p:cNvPr id="5" name="Picture 4"/>
          <p:cNvPicPr/>
          <p:nvPr/>
        </p:nvPicPr>
        <p:blipFill>
          <a:blip r:embed="rId2"/>
          <a:stretch>
            <a:fillRect/>
          </a:stretch>
        </p:blipFill>
        <p:spPr>
          <a:xfrm>
            <a:off x="123309" y="1257300"/>
            <a:ext cx="5570220" cy="5760720"/>
          </a:xfrm>
          <a:prstGeom prst="rect">
            <a:avLst/>
          </a:prstGeom>
        </p:spPr>
      </p:pic>
      <p:pic>
        <p:nvPicPr>
          <p:cNvPr id="8" name="Picture 7"/>
          <p:cNvPicPr/>
          <p:nvPr/>
        </p:nvPicPr>
        <p:blipFill>
          <a:blip r:embed="rId3"/>
          <a:stretch>
            <a:fillRect/>
          </a:stretch>
        </p:blipFill>
        <p:spPr>
          <a:xfrm>
            <a:off x="6046577" y="3214714"/>
            <a:ext cx="2392680" cy="525780"/>
          </a:xfrm>
          <a:prstGeom prst="rect">
            <a:avLst/>
          </a:prstGeom>
        </p:spPr>
      </p:pic>
      <p:sp>
        <p:nvSpPr>
          <p:cNvPr id="9" name="Slide Number Placeholder 8"/>
          <p:cNvSpPr>
            <a:spLocks noGrp="1"/>
          </p:cNvSpPr>
          <p:nvPr>
            <p:ph type="sldNum" sz="quarter" idx="12"/>
          </p:nvPr>
        </p:nvSpPr>
        <p:spPr/>
        <p:txBody>
          <a:bodyPr/>
          <a:lstStyle/>
          <a:p>
            <a:fld id="{330EA680-D336-4FF7-8B7A-9848BB0A1C32}" type="slidenum">
              <a:rPr lang="en-US" smtClean="0"/>
              <a:t>37</a:t>
            </a:fld>
            <a:endParaRPr lang="en-US"/>
          </a:p>
        </p:txBody>
      </p:sp>
    </p:spTree>
    <p:extLst>
      <p:ext uri="{BB962C8B-B14F-4D97-AF65-F5344CB8AC3E}">
        <p14:creationId xmlns:p14="http://schemas.microsoft.com/office/powerpoint/2010/main" val="28528414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rgbClr val="0070C0"/>
                </a:solidFill>
                <a:latin typeface="Garamond" panose="02020404030301010803" pitchFamily="18" charset="0"/>
                <a:cs typeface="Arial" panose="020B0604020202020204" pitchFamily="34" charset="0"/>
              </a:rPr>
              <a:t>VISUALIZATIONS</a:t>
            </a:r>
            <a:endParaRPr lang="en-US" sz="3200" b="1" dirty="0">
              <a:solidFill>
                <a:srgbClr val="0070C0"/>
              </a:solidFill>
              <a:latin typeface="Garamond" panose="02020404030301010803" pitchFamily="18" charset="0"/>
              <a:cs typeface="Arial" panose="020B0604020202020204" pitchFamily="34" charset="0"/>
            </a:endParaRPr>
          </a:p>
        </p:txBody>
      </p:sp>
      <p:pic>
        <p:nvPicPr>
          <p:cNvPr id="6" name="Picture 5"/>
          <p:cNvPicPr/>
          <p:nvPr/>
        </p:nvPicPr>
        <p:blipFill>
          <a:blip r:embed="rId2"/>
          <a:stretch>
            <a:fillRect/>
          </a:stretch>
        </p:blipFill>
        <p:spPr>
          <a:xfrm>
            <a:off x="628650" y="1005840"/>
            <a:ext cx="5440680" cy="5852160"/>
          </a:xfrm>
          <a:prstGeom prst="rect">
            <a:avLst/>
          </a:prstGeom>
        </p:spPr>
      </p:pic>
      <p:pic>
        <p:nvPicPr>
          <p:cNvPr id="7" name="Picture 6"/>
          <p:cNvPicPr/>
          <p:nvPr/>
        </p:nvPicPr>
        <p:blipFill>
          <a:blip r:embed="rId3"/>
          <a:stretch>
            <a:fillRect/>
          </a:stretch>
        </p:blipFill>
        <p:spPr>
          <a:xfrm>
            <a:off x="5116046" y="3069773"/>
            <a:ext cx="4892040" cy="586740"/>
          </a:xfrm>
          <a:prstGeom prst="rect">
            <a:avLst/>
          </a:prstGeom>
        </p:spPr>
      </p:pic>
      <p:sp>
        <p:nvSpPr>
          <p:cNvPr id="9" name="Slide Number Placeholder 8"/>
          <p:cNvSpPr>
            <a:spLocks noGrp="1"/>
          </p:cNvSpPr>
          <p:nvPr>
            <p:ph type="sldNum" sz="quarter" idx="12"/>
          </p:nvPr>
        </p:nvSpPr>
        <p:spPr/>
        <p:txBody>
          <a:bodyPr/>
          <a:lstStyle/>
          <a:p>
            <a:fld id="{330EA680-D336-4FF7-8B7A-9848BB0A1C32}" type="slidenum">
              <a:rPr lang="en-US" smtClean="0"/>
              <a:t>38</a:t>
            </a:fld>
            <a:endParaRPr lang="en-US"/>
          </a:p>
        </p:txBody>
      </p:sp>
    </p:spTree>
    <p:extLst>
      <p:ext uri="{BB962C8B-B14F-4D97-AF65-F5344CB8AC3E}">
        <p14:creationId xmlns:p14="http://schemas.microsoft.com/office/powerpoint/2010/main" val="32164394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rgbClr val="0070C0"/>
                </a:solidFill>
                <a:latin typeface="Garamond" panose="02020404030301010803" pitchFamily="18" charset="0"/>
                <a:cs typeface="Arial" panose="020B0604020202020204" pitchFamily="34" charset="0"/>
              </a:rPr>
              <a:t>VISUALIZATIONS</a:t>
            </a:r>
            <a:endParaRPr lang="en-US" sz="3200" b="1" dirty="0">
              <a:solidFill>
                <a:srgbClr val="0070C0"/>
              </a:solidFill>
              <a:latin typeface="Garamond" panose="02020404030301010803" pitchFamily="18" charset="0"/>
              <a:cs typeface="Arial" panose="020B0604020202020204" pitchFamily="34" charset="0"/>
            </a:endParaRPr>
          </a:p>
        </p:txBody>
      </p:sp>
      <p:pic>
        <p:nvPicPr>
          <p:cNvPr id="5" name="Picture 4"/>
          <p:cNvPicPr/>
          <p:nvPr/>
        </p:nvPicPr>
        <p:blipFill>
          <a:blip r:embed="rId2"/>
          <a:stretch>
            <a:fillRect/>
          </a:stretch>
        </p:blipFill>
        <p:spPr>
          <a:xfrm>
            <a:off x="689610" y="1041766"/>
            <a:ext cx="5509260" cy="5638800"/>
          </a:xfrm>
          <a:prstGeom prst="rect">
            <a:avLst/>
          </a:prstGeom>
        </p:spPr>
      </p:pic>
      <p:pic>
        <p:nvPicPr>
          <p:cNvPr id="8" name="Picture 7"/>
          <p:cNvPicPr/>
          <p:nvPr/>
        </p:nvPicPr>
        <p:blipFill>
          <a:blip r:embed="rId3"/>
          <a:stretch>
            <a:fillRect/>
          </a:stretch>
        </p:blipFill>
        <p:spPr>
          <a:xfrm>
            <a:off x="6280572" y="3132622"/>
            <a:ext cx="2651760" cy="548640"/>
          </a:xfrm>
          <a:prstGeom prst="rect">
            <a:avLst/>
          </a:prstGeom>
        </p:spPr>
      </p:pic>
      <p:sp>
        <p:nvSpPr>
          <p:cNvPr id="9" name="Slide Number Placeholder 8"/>
          <p:cNvSpPr>
            <a:spLocks noGrp="1"/>
          </p:cNvSpPr>
          <p:nvPr>
            <p:ph type="sldNum" sz="quarter" idx="12"/>
          </p:nvPr>
        </p:nvSpPr>
        <p:spPr/>
        <p:txBody>
          <a:bodyPr/>
          <a:lstStyle/>
          <a:p>
            <a:fld id="{330EA680-D336-4FF7-8B7A-9848BB0A1C32}" type="slidenum">
              <a:rPr lang="en-US" smtClean="0"/>
              <a:t>39</a:t>
            </a:fld>
            <a:endParaRPr lang="en-US"/>
          </a:p>
        </p:txBody>
      </p:sp>
    </p:spTree>
    <p:extLst>
      <p:ext uri="{BB962C8B-B14F-4D97-AF65-F5344CB8AC3E}">
        <p14:creationId xmlns:p14="http://schemas.microsoft.com/office/powerpoint/2010/main" val="2964229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i="1" dirty="0">
                <a:solidFill>
                  <a:srgbClr val="0070C0"/>
                </a:solidFill>
                <a:latin typeface="Garamond" panose="02020404030301010803" pitchFamily="18" charset="0"/>
                <a:cs typeface="Arial" panose="020B0604020202020204" pitchFamily="34" charset="0"/>
              </a:rPr>
              <a:t>CONCEPTUAL BACKGROUND OF </a:t>
            </a:r>
            <a:r>
              <a:rPr lang="en-IN" sz="3200" b="1" i="1" dirty="0" smtClean="0">
                <a:solidFill>
                  <a:srgbClr val="0070C0"/>
                </a:solidFill>
                <a:latin typeface="Garamond" panose="02020404030301010803" pitchFamily="18" charset="0"/>
                <a:cs typeface="Arial" panose="020B0604020202020204" pitchFamily="34" charset="0"/>
              </a:rPr>
              <a:t>THE  </a:t>
            </a:r>
            <a:r>
              <a:rPr lang="en-IN" sz="3200" b="1" i="1" dirty="0">
                <a:solidFill>
                  <a:srgbClr val="0070C0"/>
                </a:solidFill>
                <a:latin typeface="Garamond" panose="02020404030301010803" pitchFamily="18" charset="0"/>
                <a:cs typeface="Arial" panose="020B0604020202020204" pitchFamily="34" charset="0"/>
              </a:rPr>
              <a:t>DOMAIN PROBLEM</a:t>
            </a:r>
            <a:endParaRPr lang="en-US" sz="3200" b="1" i="1" dirty="0">
              <a:solidFill>
                <a:srgbClr val="0070C0"/>
              </a:solidFill>
              <a:latin typeface="Garamond" panose="02020404030301010803" pitchFamily="18" charset="0"/>
              <a:cs typeface="Arial" panose="020B0604020202020204" pitchFamily="34" charset="0"/>
            </a:endParaRPr>
          </a:p>
        </p:txBody>
      </p:sp>
      <p:sp>
        <p:nvSpPr>
          <p:cNvPr id="4" name="TextBox 3">
            <a:extLst>
              <a:ext uri="{FF2B5EF4-FFF2-40B4-BE49-F238E27FC236}">
                <a16:creationId xmlns="" xmlns:a16="http://schemas.microsoft.com/office/drawing/2014/main" id="{3D8A56FA-C775-453F-806D-E662A819BCA8}"/>
              </a:ext>
            </a:extLst>
          </p:cNvPr>
          <p:cNvSpPr txBox="1"/>
          <p:nvPr/>
        </p:nvSpPr>
        <p:spPr>
          <a:xfrm>
            <a:off x="337402" y="1570702"/>
            <a:ext cx="9584266"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IN" sz="2800" dirty="0">
                <a:latin typeface="Arial" panose="020B0604020202020204" pitchFamily="34" charset="0"/>
                <a:cs typeface="Arial" panose="020B0604020202020204" pitchFamily="34" charset="0"/>
              </a:rPr>
              <a:t>In real estate the value of property usually increases with time as seen in many countries. One of the causes for this is due to rising population. </a:t>
            </a:r>
            <a:endParaRPr lang="en-IN" sz="2800" dirty="0" smtClean="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IN" sz="2800" dirty="0" smtClean="0">
                <a:latin typeface="Arial" panose="020B0604020202020204" pitchFamily="34" charset="0"/>
                <a:cs typeface="Arial" panose="020B0604020202020204" pitchFamily="34" charset="0"/>
              </a:rPr>
              <a:t>For </a:t>
            </a:r>
            <a:r>
              <a:rPr lang="en-IN" sz="2800" dirty="0">
                <a:latin typeface="Arial" panose="020B0604020202020204" pitchFamily="34" charset="0"/>
                <a:cs typeface="Arial" panose="020B0604020202020204" pitchFamily="34" charset="0"/>
              </a:rPr>
              <a:t>example if audience is mainly concerned of commercial purpose. Then the property which is located in densely populated area will be sold very fast and at high prices compared to the one located at remote place. </a:t>
            </a:r>
            <a:endParaRPr lang="en-US" sz="28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330EA680-D336-4FF7-8B7A-9848BB0A1C32}" type="slidenum">
              <a:rPr lang="en-US" smtClean="0"/>
              <a:t>4</a:t>
            </a:fld>
            <a:endParaRPr lang="en-US"/>
          </a:p>
        </p:txBody>
      </p:sp>
    </p:spTree>
    <p:extLst>
      <p:ext uri="{BB962C8B-B14F-4D97-AF65-F5344CB8AC3E}">
        <p14:creationId xmlns:p14="http://schemas.microsoft.com/office/powerpoint/2010/main" val="28298573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rgbClr val="0070C0"/>
                </a:solidFill>
                <a:latin typeface="Garamond" panose="02020404030301010803" pitchFamily="18" charset="0"/>
                <a:cs typeface="Arial" panose="020B0604020202020204" pitchFamily="34" charset="0"/>
              </a:rPr>
              <a:t>VISUALIZATIONS</a:t>
            </a:r>
            <a:endParaRPr lang="en-US" sz="3200" b="1" dirty="0">
              <a:solidFill>
                <a:srgbClr val="0070C0"/>
              </a:solidFill>
              <a:latin typeface="Garamond" panose="02020404030301010803" pitchFamily="18" charset="0"/>
              <a:cs typeface="Arial" panose="020B0604020202020204" pitchFamily="34" charset="0"/>
            </a:endParaRPr>
          </a:p>
        </p:txBody>
      </p:sp>
      <p:pic>
        <p:nvPicPr>
          <p:cNvPr id="6" name="Picture 5"/>
          <p:cNvPicPr/>
          <p:nvPr/>
        </p:nvPicPr>
        <p:blipFill>
          <a:blip r:embed="rId2"/>
          <a:stretch>
            <a:fillRect/>
          </a:stretch>
        </p:blipFill>
        <p:spPr>
          <a:xfrm>
            <a:off x="422412" y="874564"/>
            <a:ext cx="5379720" cy="5334000"/>
          </a:xfrm>
          <a:prstGeom prst="rect">
            <a:avLst/>
          </a:prstGeom>
        </p:spPr>
      </p:pic>
      <p:pic>
        <p:nvPicPr>
          <p:cNvPr id="7" name="Picture 6"/>
          <p:cNvPicPr/>
          <p:nvPr/>
        </p:nvPicPr>
        <p:blipFill>
          <a:blip r:embed="rId3"/>
          <a:stretch>
            <a:fillRect/>
          </a:stretch>
        </p:blipFill>
        <p:spPr>
          <a:xfrm>
            <a:off x="6287675" y="3278674"/>
            <a:ext cx="2446020" cy="525780"/>
          </a:xfrm>
          <a:prstGeom prst="rect">
            <a:avLst/>
          </a:prstGeom>
        </p:spPr>
      </p:pic>
      <p:sp>
        <p:nvSpPr>
          <p:cNvPr id="9" name="Slide Number Placeholder 8"/>
          <p:cNvSpPr>
            <a:spLocks noGrp="1"/>
          </p:cNvSpPr>
          <p:nvPr>
            <p:ph type="sldNum" sz="quarter" idx="12"/>
          </p:nvPr>
        </p:nvSpPr>
        <p:spPr/>
        <p:txBody>
          <a:bodyPr/>
          <a:lstStyle/>
          <a:p>
            <a:fld id="{330EA680-D336-4FF7-8B7A-9848BB0A1C32}" type="slidenum">
              <a:rPr lang="en-US" smtClean="0"/>
              <a:t>40</a:t>
            </a:fld>
            <a:endParaRPr lang="en-US"/>
          </a:p>
        </p:txBody>
      </p:sp>
    </p:spTree>
    <p:extLst>
      <p:ext uri="{BB962C8B-B14F-4D97-AF65-F5344CB8AC3E}">
        <p14:creationId xmlns:p14="http://schemas.microsoft.com/office/powerpoint/2010/main" val="11994221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rgbClr val="0070C0"/>
                </a:solidFill>
                <a:latin typeface="Garamond" panose="02020404030301010803" pitchFamily="18" charset="0"/>
                <a:cs typeface="Arial" panose="020B0604020202020204" pitchFamily="34" charset="0"/>
              </a:rPr>
              <a:t>VISUALIZATIONS</a:t>
            </a:r>
            <a:endParaRPr lang="en-US" sz="3200" b="1" dirty="0">
              <a:solidFill>
                <a:srgbClr val="0070C0"/>
              </a:solidFill>
              <a:latin typeface="Garamond" panose="02020404030301010803" pitchFamily="18" charset="0"/>
              <a:cs typeface="Arial" panose="020B0604020202020204" pitchFamily="34" charset="0"/>
            </a:endParaRPr>
          </a:p>
        </p:txBody>
      </p:sp>
      <p:pic>
        <p:nvPicPr>
          <p:cNvPr id="5" name="Picture 4"/>
          <p:cNvPicPr/>
          <p:nvPr/>
        </p:nvPicPr>
        <p:blipFill>
          <a:blip r:embed="rId2"/>
          <a:stretch>
            <a:fillRect/>
          </a:stretch>
        </p:blipFill>
        <p:spPr>
          <a:xfrm>
            <a:off x="773679" y="990600"/>
            <a:ext cx="5265420" cy="5554980"/>
          </a:xfrm>
          <a:prstGeom prst="rect">
            <a:avLst/>
          </a:prstGeom>
        </p:spPr>
      </p:pic>
      <p:pic>
        <p:nvPicPr>
          <p:cNvPr id="8" name="Picture 7"/>
          <p:cNvPicPr/>
          <p:nvPr/>
        </p:nvPicPr>
        <p:blipFill>
          <a:blip r:embed="rId3"/>
          <a:stretch>
            <a:fillRect/>
          </a:stretch>
        </p:blipFill>
        <p:spPr>
          <a:xfrm>
            <a:off x="6546042" y="3364551"/>
            <a:ext cx="2727960" cy="601980"/>
          </a:xfrm>
          <a:prstGeom prst="rect">
            <a:avLst/>
          </a:prstGeom>
        </p:spPr>
      </p:pic>
      <p:sp>
        <p:nvSpPr>
          <p:cNvPr id="9" name="Slide Number Placeholder 8"/>
          <p:cNvSpPr>
            <a:spLocks noGrp="1"/>
          </p:cNvSpPr>
          <p:nvPr>
            <p:ph type="sldNum" sz="quarter" idx="12"/>
          </p:nvPr>
        </p:nvSpPr>
        <p:spPr/>
        <p:txBody>
          <a:bodyPr/>
          <a:lstStyle/>
          <a:p>
            <a:fld id="{330EA680-D336-4FF7-8B7A-9848BB0A1C32}" type="slidenum">
              <a:rPr lang="en-US" smtClean="0"/>
              <a:t>41</a:t>
            </a:fld>
            <a:endParaRPr lang="en-US"/>
          </a:p>
        </p:txBody>
      </p:sp>
    </p:spTree>
    <p:extLst>
      <p:ext uri="{BB962C8B-B14F-4D97-AF65-F5344CB8AC3E}">
        <p14:creationId xmlns:p14="http://schemas.microsoft.com/office/powerpoint/2010/main" val="12799747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rgbClr val="0070C0"/>
                </a:solidFill>
                <a:latin typeface="Garamond" panose="02020404030301010803" pitchFamily="18" charset="0"/>
                <a:cs typeface="Arial" panose="020B0604020202020204" pitchFamily="34" charset="0"/>
              </a:rPr>
              <a:t>VISUALIZATIONS</a:t>
            </a:r>
            <a:endParaRPr lang="en-US" sz="3200" b="1" dirty="0">
              <a:solidFill>
                <a:srgbClr val="0070C0"/>
              </a:solidFill>
              <a:latin typeface="Garamond" panose="02020404030301010803" pitchFamily="18" charset="0"/>
              <a:cs typeface="Arial" panose="020B0604020202020204" pitchFamily="34" charset="0"/>
            </a:endParaRPr>
          </a:p>
        </p:txBody>
      </p:sp>
      <p:pic>
        <p:nvPicPr>
          <p:cNvPr id="6" name="Picture 5"/>
          <p:cNvPicPr/>
          <p:nvPr/>
        </p:nvPicPr>
        <p:blipFill>
          <a:blip r:embed="rId2"/>
          <a:stretch>
            <a:fillRect/>
          </a:stretch>
        </p:blipFill>
        <p:spPr>
          <a:xfrm>
            <a:off x="369570" y="1041766"/>
            <a:ext cx="5547360" cy="5471160"/>
          </a:xfrm>
          <a:prstGeom prst="rect">
            <a:avLst/>
          </a:prstGeom>
        </p:spPr>
      </p:pic>
      <p:pic>
        <p:nvPicPr>
          <p:cNvPr id="7" name="Picture 6"/>
          <p:cNvPicPr/>
          <p:nvPr/>
        </p:nvPicPr>
        <p:blipFill>
          <a:blip r:embed="rId3"/>
          <a:stretch>
            <a:fillRect/>
          </a:stretch>
        </p:blipFill>
        <p:spPr>
          <a:xfrm>
            <a:off x="6080316" y="3227887"/>
            <a:ext cx="2346960" cy="556260"/>
          </a:xfrm>
          <a:prstGeom prst="rect">
            <a:avLst/>
          </a:prstGeom>
        </p:spPr>
      </p:pic>
      <p:sp>
        <p:nvSpPr>
          <p:cNvPr id="9" name="Slide Number Placeholder 8"/>
          <p:cNvSpPr>
            <a:spLocks noGrp="1"/>
          </p:cNvSpPr>
          <p:nvPr>
            <p:ph type="sldNum" sz="quarter" idx="12"/>
          </p:nvPr>
        </p:nvSpPr>
        <p:spPr/>
        <p:txBody>
          <a:bodyPr/>
          <a:lstStyle/>
          <a:p>
            <a:fld id="{330EA680-D336-4FF7-8B7A-9848BB0A1C32}" type="slidenum">
              <a:rPr lang="en-US" smtClean="0"/>
              <a:t>42</a:t>
            </a:fld>
            <a:endParaRPr lang="en-US"/>
          </a:p>
        </p:txBody>
      </p:sp>
    </p:spTree>
    <p:extLst>
      <p:ext uri="{BB962C8B-B14F-4D97-AF65-F5344CB8AC3E}">
        <p14:creationId xmlns:p14="http://schemas.microsoft.com/office/powerpoint/2010/main" val="12161871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rgbClr val="0070C0"/>
                </a:solidFill>
                <a:latin typeface="Garamond" panose="02020404030301010803" pitchFamily="18" charset="0"/>
                <a:cs typeface="Arial" panose="020B0604020202020204" pitchFamily="34" charset="0"/>
              </a:rPr>
              <a:t>VISUALIZATIONS</a:t>
            </a:r>
            <a:endParaRPr lang="en-US" sz="3200" b="1" dirty="0">
              <a:solidFill>
                <a:srgbClr val="0070C0"/>
              </a:solidFill>
              <a:latin typeface="Garamond" panose="02020404030301010803" pitchFamily="18" charset="0"/>
              <a:cs typeface="Arial" panose="020B0604020202020204" pitchFamily="34" charset="0"/>
            </a:endParaRPr>
          </a:p>
        </p:txBody>
      </p:sp>
      <p:pic>
        <p:nvPicPr>
          <p:cNvPr id="5" name="Picture 4"/>
          <p:cNvPicPr/>
          <p:nvPr/>
        </p:nvPicPr>
        <p:blipFill>
          <a:blip r:embed="rId2"/>
          <a:stretch>
            <a:fillRect/>
          </a:stretch>
        </p:blipFill>
        <p:spPr>
          <a:xfrm>
            <a:off x="816123" y="1049627"/>
            <a:ext cx="5372100" cy="5356860"/>
          </a:xfrm>
          <a:prstGeom prst="rect">
            <a:avLst/>
          </a:prstGeom>
        </p:spPr>
      </p:pic>
      <p:pic>
        <p:nvPicPr>
          <p:cNvPr id="8" name="Picture 7"/>
          <p:cNvPicPr/>
          <p:nvPr/>
        </p:nvPicPr>
        <p:blipFill>
          <a:blip r:embed="rId3"/>
          <a:stretch>
            <a:fillRect/>
          </a:stretch>
        </p:blipFill>
        <p:spPr>
          <a:xfrm>
            <a:off x="6629862" y="3038644"/>
            <a:ext cx="2644140" cy="502920"/>
          </a:xfrm>
          <a:prstGeom prst="rect">
            <a:avLst/>
          </a:prstGeom>
        </p:spPr>
      </p:pic>
      <p:sp>
        <p:nvSpPr>
          <p:cNvPr id="9" name="Slide Number Placeholder 8"/>
          <p:cNvSpPr>
            <a:spLocks noGrp="1"/>
          </p:cNvSpPr>
          <p:nvPr>
            <p:ph type="sldNum" sz="quarter" idx="12"/>
          </p:nvPr>
        </p:nvSpPr>
        <p:spPr/>
        <p:txBody>
          <a:bodyPr/>
          <a:lstStyle/>
          <a:p>
            <a:fld id="{330EA680-D336-4FF7-8B7A-9848BB0A1C32}" type="slidenum">
              <a:rPr lang="en-US" smtClean="0"/>
              <a:t>43</a:t>
            </a:fld>
            <a:endParaRPr lang="en-US"/>
          </a:p>
        </p:txBody>
      </p:sp>
    </p:spTree>
    <p:extLst>
      <p:ext uri="{BB962C8B-B14F-4D97-AF65-F5344CB8AC3E}">
        <p14:creationId xmlns:p14="http://schemas.microsoft.com/office/powerpoint/2010/main" val="25481845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rgbClr val="0070C0"/>
                </a:solidFill>
                <a:latin typeface="Garamond" panose="02020404030301010803" pitchFamily="18" charset="0"/>
                <a:cs typeface="Arial" panose="020B0604020202020204" pitchFamily="34" charset="0"/>
              </a:rPr>
              <a:t>VISUALIZATIONS</a:t>
            </a:r>
            <a:endParaRPr lang="en-US" sz="3200" b="1" dirty="0">
              <a:solidFill>
                <a:srgbClr val="0070C0"/>
              </a:solidFill>
              <a:latin typeface="Garamond" panose="02020404030301010803" pitchFamily="18" charset="0"/>
              <a:cs typeface="Arial" panose="020B0604020202020204" pitchFamily="34" charset="0"/>
            </a:endParaRPr>
          </a:p>
        </p:txBody>
      </p:sp>
      <p:pic>
        <p:nvPicPr>
          <p:cNvPr id="6" name="Picture 5"/>
          <p:cNvPicPr/>
          <p:nvPr/>
        </p:nvPicPr>
        <p:blipFill>
          <a:blip r:embed="rId2"/>
          <a:stretch>
            <a:fillRect/>
          </a:stretch>
        </p:blipFill>
        <p:spPr>
          <a:xfrm>
            <a:off x="1088164" y="1140294"/>
            <a:ext cx="5021580" cy="5593080"/>
          </a:xfrm>
          <a:prstGeom prst="rect">
            <a:avLst/>
          </a:prstGeom>
        </p:spPr>
      </p:pic>
      <p:pic>
        <p:nvPicPr>
          <p:cNvPr id="7" name="Picture 6"/>
          <p:cNvPicPr/>
          <p:nvPr/>
        </p:nvPicPr>
        <p:blipFill>
          <a:blip r:embed="rId3"/>
          <a:stretch>
            <a:fillRect/>
          </a:stretch>
        </p:blipFill>
        <p:spPr>
          <a:xfrm>
            <a:off x="6288192" y="3350094"/>
            <a:ext cx="2644140" cy="586740"/>
          </a:xfrm>
          <a:prstGeom prst="rect">
            <a:avLst/>
          </a:prstGeom>
        </p:spPr>
      </p:pic>
      <p:sp>
        <p:nvSpPr>
          <p:cNvPr id="9" name="Slide Number Placeholder 8"/>
          <p:cNvSpPr>
            <a:spLocks noGrp="1"/>
          </p:cNvSpPr>
          <p:nvPr>
            <p:ph type="sldNum" sz="quarter" idx="12"/>
          </p:nvPr>
        </p:nvSpPr>
        <p:spPr/>
        <p:txBody>
          <a:bodyPr/>
          <a:lstStyle/>
          <a:p>
            <a:fld id="{330EA680-D336-4FF7-8B7A-9848BB0A1C32}" type="slidenum">
              <a:rPr lang="en-US" smtClean="0"/>
              <a:t>44</a:t>
            </a:fld>
            <a:endParaRPr lang="en-US"/>
          </a:p>
        </p:txBody>
      </p:sp>
    </p:spTree>
    <p:extLst>
      <p:ext uri="{BB962C8B-B14F-4D97-AF65-F5344CB8AC3E}">
        <p14:creationId xmlns:p14="http://schemas.microsoft.com/office/powerpoint/2010/main" val="25400012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rgbClr val="0070C0"/>
                </a:solidFill>
                <a:latin typeface="Garamond" panose="02020404030301010803" pitchFamily="18" charset="0"/>
                <a:cs typeface="Arial" panose="020B0604020202020204" pitchFamily="34" charset="0"/>
              </a:rPr>
              <a:t>VISUALIZATIONS</a:t>
            </a:r>
            <a:endParaRPr lang="en-US" sz="3200" b="1" dirty="0">
              <a:solidFill>
                <a:srgbClr val="0070C0"/>
              </a:solidFill>
              <a:latin typeface="Garamond" panose="02020404030301010803" pitchFamily="18" charset="0"/>
              <a:cs typeface="Arial" panose="020B0604020202020204" pitchFamily="34" charset="0"/>
            </a:endParaRPr>
          </a:p>
        </p:txBody>
      </p:sp>
      <p:pic>
        <p:nvPicPr>
          <p:cNvPr id="5" name="Picture 4"/>
          <p:cNvPicPr/>
          <p:nvPr/>
        </p:nvPicPr>
        <p:blipFill>
          <a:blip r:embed="rId2"/>
          <a:stretch>
            <a:fillRect/>
          </a:stretch>
        </p:blipFill>
        <p:spPr>
          <a:xfrm>
            <a:off x="525385" y="1041766"/>
            <a:ext cx="5455920" cy="5745480"/>
          </a:xfrm>
          <a:prstGeom prst="rect">
            <a:avLst/>
          </a:prstGeom>
        </p:spPr>
      </p:pic>
      <p:pic>
        <p:nvPicPr>
          <p:cNvPr id="8" name="Picture 7"/>
          <p:cNvPicPr/>
          <p:nvPr/>
        </p:nvPicPr>
        <p:blipFill>
          <a:blip r:embed="rId3"/>
          <a:stretch>
            <a:fillRect/>
          </a:stretch>
        </p:blipFill>
        <p:spPr>
          <a:xfrm>
            <a:off x="6751320" y="1580941"/>
            <a:ext cx="4290060" cy="4305300"/>
          </a:xfrm>
          <a:prstGeom prst="rect">
            <a:avLst/>
          </a:prstGeom>
        </p:spPr>
      </p:pic>
      <p:sp>
        <p:nvSpPr>
          <p:cNvPr id="9" name="Slide Number Placeholder 8"/>
          <p:cNvSpPr>
            <a:spLocks noGrp="1"/>
          </p:cNvSpPr>
          <p:nvPr>
            <p:ph type="sldNum" sz="quarter" idx="12"/>
          </p:nvPr>
        </p:nvSpPr>
        <p:spPr/>
        <p:txBody>
          <a:bodyPr/>
          <a:lstStyle/>
          <a:p>
            <a:fld id="{330EA680-D336-4FF7-8B7A-9848BB0A1C32}" type="slidenum">
              <a:rPr lang="en-US" smtClean="0"/>
              <a:t>45</a:t>
            </a:fld>
            <a:endParaRPr lang="en-US"/>
          </a:p>
        </p:txBody>
      </p:sp>
    </p:spTree>
    <p:extLst>
      <p:ext uri="{BB962C8B-B14F-4D97-AF65-F5344CB8AC3E}">
        <p14:creationId xmlns:p14="http://schemas.microsoft.com/office/powerpoint/2010/main" val="8130768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rgbClr val="0070C0"/>
                </a:solidFill>
                <a:latin typeface="Garamond" panose="02020404030301010803" pitchFamily="18" charset="0"/>
                <a:cs typeface="Arial" panose="020B0604020202020204" pitchFamily="34" charset="0"/>
              </a:rPr>
              <a:t>VISUALIZATIONS</a:t>
            </a:r>
            <a:endParaRPr lang="en-US" sz="3200" b="1" dirty="0">
              <a:solidFill>
                <a:srgbClr val="0070C0"/>
              </a:solidFill>
              <a:latin typeface="Garamond" panose="02020404030301010803" pitchFamily="18" charset="0"/>
              <a:cs typeface="Arial" panose="020B0604020202020204" pitchFamily="34" charset="0"/>
            </a:endParaRPr>
          </a:p>
        </p:txBody>
      </p:sp>
      <p:pic>
        <p:nvPicPr>
          <p:cNvPr id="6" name="Picture 5"/>
          <p:cNvPicPr/>
          <p:nvPr/>
        </p:nvPicPr>
        <p:blipFill>
          <a:blip r:embed="rId2"/>
          <a:stretch>
            <a:fillRect/>
          </a:stretch>
        </p:blipFill>
        <p:spPr>
          <a:xfrm>
            <a:off x="339090" y="1245870"/>
            <a:ext cx="4274820" cy="4366260"/>
          </a:xfrm>
          <a:prstGeom prst="rect">
            <a:avLst/>
          </a:prstGeom>
        </p:spPr>
      </p:pic>
      <p:pic>
        <p:nvPicPr>
          <p:cNvPr id="7" name="Picture 6"/>
          <p:cNvPicPr/>
          <p:nvPr/>
        </p:nvPicPr>
        <p:blipFill>
          <a:blip r:embed="rId3"/>
          <a:stretch>
            <a:fillRect/>
          </a:stretch>
        </p:blipFill>
        <p:spPr>
          <a:xfrm>
            <a:off x="4966821" y="1462007"/>
            <a:ext cx="4373880" cy="3810000"/>
          </a:xfrm>
          <a:prstGeom prst="rect">
            <a:avLst/>
          </a:prstGeom>
        </p:spPr>
      </p:pic>
      <p:sp>
        <p:nvSpPr>
          <p:cNvPr id="10" name="Slide Number Placeholder 9"/>
          <p:cNvSpPr>
            <a:spLocks noGrp="1"/>
          </p:cNvSpPr>
          <p:nvPr>
            <p:ph type="sldNum" sz="quarter" idx="12"/>
          </p:nvPr>
        </p:nvSpPr>
        <p:spPr/>
        <p:txBody>
          <a:bodyPr/>
          <a:lstStyle/>
          <a:p>
            <a:fld id="{330EA680-D336-4FF7-8B7A-9848BB0A1C32}" type="slidenum">
              <a:rPr lang="en-US" smtClean="0"/>
              <a:t>46</a:t>
            </a:fld>
            <a:endParaRPr lang="en-US"/>
          </a:p>
        </p:txBody>
      </p:sp>
    </p:spTree>
    <p:extLst>
      <p:ext uri="{BB962C8B-B14F-4D97-AF65-F5344CB8AC3E}">
        <p14:creationId xmlns:p14="http://schemas.microsoft.com/office/powerpoint/2010/main" val="6388094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30EA680-D336-4FF7-8B7A-9848BB0A1C32}" type="slidenum">
              <a:rPr lang="en-US" smtClean="0"/>
              <a:t>47</a:t>
            </a:fld>
            <a:endParaRPr lang="en-US"/>
          </a:p>
        </p:txBody>
      </p:sp>
      <p:pic>
        <p:nvPicPr>
          <p:cNvPr id="3" name="Picture 2"/>
          <p:cNvPicPr/>
          <p:nvPr/>
        </p:nvPicPr>
        <p:blipFill>
          <a:blip r:embed="rId2"/>
          <a:stretch>
            <a:fillRect/>
          </a:stretch>
        </p:blipFill>
        <p:spPr>
          <a:xfrm>
            <a:off x="881967" y="1583358"/>
            <a:ext cx="4678680" cy="4541520"/>
          </a:xfrm>
          <a:prstGeom prst="rect">
            <a:avLst/>
          </a:prstGeom>
        </p:spPr>
      </p:pic>
      <p:sp>
        <p:nvSpPr>
          <p:cNvPr id="6" name="TextBox 5"/>
          <p:cNvSpPr txBox="1"/>
          <p:nvPr/>
        </p:nvSpPr>
        <p:spPr>
          <a:xfrm>
            <a:off x="478564" y="393107"/>
            <a:ext cx="5255664" cy="861774"/>
          </a:xfrm>
          <a:prstGeom prst="rect">
            <a:avLst/>
          </a:prstGeom>
          <a:noFill/>
        </p:spPr>
        <p:txBody>
          <a:bodyPr wrap="square" rtlCol="0">
            <a:spAutoFit/>
          </a:bodyPr>
          <a:lstStyle/>
          <a:p>
            <a:r>
              <a:rPr lang="en-IN" sz="3200" b="1" dirty="0">
                <a:solidFill>
                  <a:srgbClr val="0070C0"/>
                </a:solidFill>
                <a:latin typeface="Garamond" panose="02020404030301010803" pitchFamily="18" charset="0"/>
                <a:cs typeface="Arial" panose="020B0604020202020204" pitchFamily="34" charset="0"/>
              </a:rPr>
              <a:t>VISUALIZATIONS</a:t>
            </a:r>
            <a:endParaRPr lang="en-US" sz="3200" b="1" dirty="0">
              <a:solidFill>
                <a:srgbClr val="0070C0"/>
              </a:solidFill>
              <a:latin typeface="Garamond" panose="02020404030301010803" pitchFamily="18" charset="0"/>
              <a:cs typeface="Arial" panose="020B0604020202020204" pitchFamily="34" charset="0"/>
            </a:endParaRPr>
          </a:p>
          <a:p>
            <a:endParaRPr lang="en-IN" dirty="0"/>
          </a:p>
        </p:txBody>
      </p:sp>
      <p:pic>
        <p:nvPicPr>
          <p:cNvPr id="7" name="Picture 6"/>
          <p:cNvPicPr>
            <a:picLocks noChangeAspect="1"/>
          </p:cNvPicPr>
          <p:nvPr/>
        </p:nvPicPr>
        <p:blipFill>
          <a:blip r:embed="rId3"/>
          <a:stretch>
            <a:fillRect/>
          </a:stretch>
        </p:blipFill>
        <p:spPr>
          <a:xfrm>
            <a:off x="5496757" y="1649732"/>
            <a:ext cx="4206605" cy="4054191"/>
          </a:xfrm>
          <a:prstGeom prst="rect">
            <a:avLst/>
          </a:prstGeom>
        </p:spPr>
      </p:pic>
    </p:spTree>
    <p:extLst>
      <p:ext uri="{BB962C8B-B14F-4D97-AF65-F5344CB8AC3E}">
        <p14:creationId xmlns:p14="http://schemas.microsoft.com/office/powerpoint/2010/main" val="37106176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rgbClr val="0070C0"/>
                </a:solidFill>
                <a:latin typeface="Garamond" panose="02020404030301010803" pitchFamily="18" charset="0"/>
                <a:cs typeface="Arial" panose="020B0604020202020204" pitchFamily="34" charset="0"/>
              </a:rPr>
              <a:t>VISUALIZATIONS</a:t>
            </a:r>
            <a:endParaRPr lang="en-US" sz="3200" b="1" dirty="0">
              <a:solidFill>
                <a:srgbClr val="0070C0"/>
              </a:solidFill>
              <a:latin typeface="Garamond" panose="02020404030301010803" pitchFamily="18" charset="0"/>
              <a:cs typeface="Arial" panose="020B0604020202020204" pitchFamily="34" charset="0"/>
            </a:endParaRPr>
          </a:p>
        </p:txBody>
      </p:sp>
      <p:pic>
        <p:nvPicPr>
          <p:cNvPr id="10" name="Picture 9"/>
          <p:cNvPicPr/>
          <p:nvPr/>
        </p:nvPicPr>
        <p:blipFill>
          <a:blip r:embed="rId2"/>
          <a:stretch>
            <a:fillRect/>
          </a:stretch>
        </p:blipFill>
        <p:spPr>
          <a:xfrm>
            <a:off x="840301" y="1630680"/>
            <a:ext cx="4290060" cy="4358640"/>
          </a:xfrm>
          <a:prstGeom prst="rect">
            <a:avLst/>
          </a:prstGeom>
        </p:spPr>
      </p:pic>
      <p:pic>
        <p:nvPicPr>
          <p:cNvPr id="11" name="Picture 10"/>
          <p:cNvPicPr/>
          <p:nvPr/>
        </p:nvPicPr>
        <p:blipFill>
          <a:blip r:embed="rId3"/>
          <a:stretch>
            <a:fillRect/>
          </a:stretch>
        </p:blipFill>
        <p:spPr>
          <a:xfrm>
            <a:off x="5370427" y="1748790"/>
            <a:ext cx="4541520" cy="4122420"/>
          </a:xfrm>
          <a:prstGeom prst="rect">
            <a:avLst/>
          </a:prstGeom>
        </p:spPr>
      </p:pic>
      <p:sp>
        <p:nvSpPr>
          <p:cNvPr id="5" name="Slide Number Placeholder 4"/>
          <p:cNvSpPr>
            <a:spLocks noGrp="1"/>
          </p:cNvSpPr>
          <p:nvPr>
            <p:ph type="sldNum" sz="quarter" idx="12"/>
          </p:nvPr>
        </p:nvSpPr>
        <p:spPr/>
        <p:txBody>
          <a:bodyPr/>
          <a:lstStyle/>
          <a:p>
            <a:fld id="{330EA680-D336-4FF7-8B7A-9848BB0A1C32}" type="slidenum">
              <a:rPr lang="en-US" smtClean="0"/>
              <a:t>48</a:t>
            </a:fld>
            <a:endParaRPr lang="en-US"/>
          </a:p>
        </p:txBody>
      </p:sp>
    </p:spTree>
    <p:extLst>
      <p:ext uri="{BB962C8B-B14F-4D97-AF65-F5344CB8AC3E}">
        <p14:creationId xmlns:p14="http://schemas.microsoft.com/office/powerpoint/2010/main" val="23795378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rgbClr val="0070C0"/>
                </a:solidFill>
                <a:latin typeface="Garamond" panose="02020404030301010803" pitchFamily="18" charset="0"/>
                <a:cs typeface="Arial" panose="020B0604020202020204" pitchFamily="34" charset="0"/>
              </a:rPr>
              <a:t>VISUALIZATIONS</a:t>
            </a:r>
            <a:endParaRPr lang="en-US" sz="3200" b="1" dirty="0">
              <a:solidFill>
                <a:srgbClr val="0070C0"/>
              </a:solidFill>
              <a:latin typeface="Garamond" panose="02020404030301010803" pitchFamily="18" charset="0"/>
              <a:cs typeface="Arial" panose="020B0604020202020204" pitchFamily="34" charset="0"/>
            </a:endParaRPr>
          </a:p>
        </p:txBody>
      </p:sp>
      <p:pic>
        <p:nvPicPr>
          <p:cNvPr id="6" name="Picture 5"/>
          <p:cNvPicPr/>
          <p:nvPr/>
        </p:nvPicPr>
        <p:blipFill>
          <a:blip r:embed="rId2"/>
          <a:stretch>
            <a:fillRect/>
          </a:stretch>
        </p:blipFill>
        <p:spPr>
          <a:xfrm>
            <a:off x="544435" y="1684020"/>
            <a:ext cx="4282440" cy="4366260"/>
          </a:xfrm>
          <a:prstGeom prst="rect">
            <a:avLst/>
          </a:prstGeom>
        </p:spPr>
      </p:pic>
      <p:pic>
        <p:nvPicPr>
          <p:cNvPr id="7" name="Picture 6"/>
          <p:cNvPicPr/>
          <p:nvPr/>
        </p:nvPicPr>
        <p:blipFill>
          <a:blip r:embed="rId3"/>
          <a:stretch>
            <a:fillRect/>
          </a:stretch>
        </p:blipFill>
        <p:spPr>
          <a:xfrm>
            <a:off x="5197053" y="1684020"/>
            <a:ext cx="4709160" cy="4175760"/>
          </a:xfrm>
          <a:prstGeom prst="rect">
            <a:avLst/>
          </a:prstGeom>
        </p:spPr>
      </p:pic>
      <p:sp>
        <p:nvSpPr>
          <p:cNvPr id="5" name="Slide Number Placeholder 4"/>
          <p:cNvSpPr>
            <a:spLocks noGrp="1"/>
          </p:cNvSpPr>
          <p:nvPr>
            <p:ph type="sldNum" sz="quarter" idx="12"/>
          </p:nvPr>
        </p:nvSpPr>
        <p:spPr/>
        <p:txBody>
          <a:bodyPr/>
          <a:lstStyle/>
          <a:p>
            <a:fld id="{330EA680-D336-4FF7-8B7A-9848BB0A1C32}" type="slidenum">
              <a:rPr lang="en-US" smtClean="0"/>
              <a:t>49</a:t>
            </a:fld>
            <a:endParaRPr lang="en-US"/>
          </a:p>
        </p:txBody>
      </p:sp>
    </p:spTree>
    <p:extLst>
      <p:ext uri="{BB962C8B-B14F-4D97-AF65-F5344CB8AC3E}">
        <p14:creationId xmlns:p14="http://schemas.microsoft.com/office/powerpoint/2010/main" val="2530484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30EA680-D336-4FF7-8B7A-9848BB0A1C32}" type="slidenum">
              <a:rPr lang="en-US" smtClean="0"/>
              <a:t>5</a:t>
            </a:fld>
            <a:endParaRPr lang="en-US"/>
          </a:p>
        </p:txBody>
      </p:sp>
      <p:sp>
        <p:nvSpPr>
          <p:cNvPr id="3" name="Rectangle 2"/>
          <p:cNvSpPr/>
          <p:nvPr/>
        </p:nvSpPr>
        <p:spPr>
          <a:xfrm>
            <a:off x="689360" y="1376051"/>
            <a:ext cx="8454640" cy="4401205"/>
          </a:xfrm>
          <a:prstGeom prst="rect">
            <a:avLst/>
          </a:prstGeom>
        </p:spPr>
        <p:txBody>
          <a:bodyPr wrap="square">
            <a:spAutoFit/>
          </a:bodyPr>
          <a:lstStyle/>
          <a:p>
            <a:pPr marL="457200" indent="-457200">
              <a:buFont typeface="Arial" panose="020B0604020202020204" pitchFamily="34" charset="0"/>
              <a:buChar char="•"/>
            </a:pPr>
            <a:r>
              <a:rPr lang="en-IN" sz="2800" dirty="0">
                <a:latin typeface="Arial" panose="020B0604020202020204" pitchFamily="34" charset="0"/>
                <a:cs typeface="Arial" panose="020B0604020202020204" pitchFamily="34" charset="0"/>
              </a:rPr>
              <a:t>The value of property also depends on the proximity of the property, its size its neighbourhood and audience for which the property is subjected to be sold. </a:t>
            </a:r>
            <a:endParaRPr lang="en-IN" sz="2800" dirty="0" smtClean="0">
              <a:latin typeface="Arial" panose="020B0604020202020204" pitchFamily="34" charset="0"/>
              <a:cs typeface="Arial" panose="020B0604020202020204" pitchFamily="34" charset="0"/>
            </a:endParaRPr>
          </a:p>
          <a:p>
            <a:endParaRPr lang="en-IN"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IN" sz="2800" dirty="0" smtClean="0">
                <a:latin typeface="Arial" panose="020B0604020202020204" pitchFamily="34" charset="0"/>
                <a:cs typeface="Arial" panose="020B0604020202020204" pitchFamily="34" charset="0"/>
              </a:rPr>
              <a:t>Similarly </a:t>
            </a:r>
            <a:r>
              <a:rPr lang="en-IN" sz="2800" dirty="0">
                <a:latin typeface="Arial" panose="020B0604020202020204" pitchFamily="34" charset="0"/>
                <a:cs typeface="Arial" panose="020B0604020202020204" pitchFamily="34" charset="0"/>
              </a:rPr>
              <a:t>if audience is concerned only on living place then property with less dense area having large area with all services will be sold at higher prices.</a:t>
            </a: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01136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30EA680-D336-4FF7-8B7A-9848BB0A1C32}" type="slidenum">
              <a:rPr lang="en-US" smtClean="0"/>
              <a:t>50</a:t>
            </a:fld>
            <a:endParaRPr lang="en-US"/>
          </a:p>
        </p:txBody>
      </p:sp>
      <p:pic>
        <p:nvPicPr>
          <p:cNvPr id="3" name="Picture 2"/>
          <p:cNvPicPr/>
          <p:nvPr/>
        </p:nvPicPr>
        <p:blipFill>
          <a:blip r:embed="rId2"/>
          <a:stretch>
            <a:fillRect/>
          </a:stretch>
        </p:blipFill>
        <p:spPr>
          <a:xfrm>
            <a:off x="758866" y="1952099"/>
            <a:ext cx="4511040" cy="4404360"/>
          </a:xfrm>
          <a:prstGeom prst="rect">
            <a:avLst/>
          </a:prstGeom>
        </p:spPr>
      </p:pic>
      <p:sp>
        <p:nvSpPr>
          <p:cNvPr id="5" name="TextBox 4"/>
          <p:cNvSpPr txBox="1"/>
          <p:nvPr/>
        </p:nvSpPr>
        <p:spPr>
          <a:xfrm>
            <a:off x="358923" y="427290"/>
            <a:ext cx="5759866" cy="861774"/>
          </a:xfrm>
          <a:prstGeom prst="rect">
            <a:avLst/>
          </a:prstGeom>
          <a:noFill/>
        </p:spPr>
        <p:txBody>
          <a:bodyPr wrap="square" rtlCol="0">
            <a:spAutoFit/>
          </a:bodyPr>
          <a:lstStyle/>
          <a:p>
            <a:r>
              <a:rPr lang="en-IN" sz="3200" b="1" dirty="0">
                <a:solidFill>
                  <a:srgbClr val="0070C0"/>
                </a:solidFill>
                <a:latin typeface="Garamond" panose="02020404030301010803" pitchFamily="18" charset="0"/>
                <a:cs typeface="Arial" panose="020B0604020202020204" pitchFamily="34" charset="0"/>
              </a:rPr>
              <a:t>VISUALIZATIONS</a:t>
            </a:r>
            <a:endParaRPr lang="en-US" sz="3200" b="1" dirty="0">
              <a:solidFill>
                <a:srgbClr val="0070C0"/>
              </a:solidFill>
              <a:latin typeface="Garamond" panose="02020404030301010803" pitchFamily="18" charset="0"/>
              <a:cs typeface="Arial" panose="020B0604020202020204" pitchFamily="34" charset="0"/>
            </a:endParaRPr>
          </a:p>
          <a:p>
            <a:endParaRPr lang="en-IN" dirty="0">
              <a:solidFill>
                <a:srgbClr val="0070C0"/>
              </a:solidFill>
            </a:endParaRPr>
          </a:p>
        </p:txBody>
      </p:sp>
      <p:pic>
        <p:nvPicPr>
          <p:cNvPr id="6" name="Picture 5"/>
          <p:cNvPicPr/>
          <p:nvPr/>
        </p:nvPicPr>
        <p:blipFill>
          <a:blip r:embed="rId3"/>
          <a:stretch>
            <a:fillRect/>
          </a:stretch>
        </p:blipFill>
        <p:spPr>
          <a:xfrm>
            <a:off x="4781445" y="1952099"/>
            <a:ext cx="4297680" cy="4229100"/>
          </a:xfrm>
          <a:prstGeom prst="rect">
            <a:avLst/>
          </a:prstGeom>
        </p:spPr>
      </p:pic>
    </p:spTree>
    <p:extLst>
      <p:ext uri="{BB962C8B-B14F-4D97-AF65-F5344CB8AC3E}">
        <p14:creationId xmlns:p14="http://schemas.microsoft.com/office/powerpoint/2010/main" val="34557059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rgbClr val="0070C0"/>
                </a:solidFill>
                <a:latin typeface="Garamond" panose="02020404030301010803" pitchFamily="18" charset="0"/>
                <a:cs typeface="Arial" panose="020B0604020202020204" pitchFamily="34" charset="0"/>
              </a:rPr>
              <a:t>VISUALIZATIONS</a:t>
            </a:r>
            <a:endParaRPr lang="en-US" sz="3200" b="1" dirty="0">
              <a:solidFill>
                <a:srgbClr val="0070C0"/>
              </a:solidFill>
              <a:latin typeface="Garamond" panose="02020404030301010803" pitchFamily="18" charset="0"/>
              <a:cs typeface="Arial" panose="020B0604020202020204" pitchFamily="34" charset="0"/>
            </a:endParaRPr>
          </a:p>
        </p:txBody>
      </p:sp>
      <p:pic>
        <p:nvPicPr>
          <p:cNvPr id="10" name="Picture 9"/>
          <p:cNvPicPr/>
          <p:nvPr/>
        </p:nvPicPr>
        <p:blipFill>
          <a:blip r:embed="rId2"/>
          <a:stretch>
            <a:fillRect/>
          </a:stretch>
        </p:blipFill>
        <p:spPr>
          <a:xfrm>
            <a:off x="218309" y="1928206"/>
            <a:ext cx="4663440" cy="4419600"/>
          </a:xfrm>
          <a:prstGeom prst="rect">
            <a:avLst/>
          </a:prstGeom>
        </p:spPr>
      </p:pic>
      <p:pic>
        <p:nvPicPr>
          <p:cNvPr id="11" name="Picture 10"/>
          <p:cNvPicPr/>
          <p:nvPr/>
        </p:nvPicPr>
        <p:blipFill>
          <a:blip r:embed="rId3"/>
          <a:stretch>
            <a:fillRect/>
          </a:stretch>
        </p:blipFill>
        <p:spPr>
          <a:xfrm>
            <a:off x="4952466" y="1911322"/>
            <a:ext cx="4533900" cy="4130040"/>
          </a:xfrm>
          <a:prstGeom prst="rect">
            <a:avLst/>
          </a:prstGeom>
        </p:spPr>
      </p:pic>
      <p:sp>
        <p:nvSpPr>
          <p:cNvPr id="5" name="Slide Number Placeholder 4"/>
          <p:cNvSpPr>
            <a:spLocks noGrp="1"/>
          </p:cNvSpPr>
          <p:nvPr>
            <p:ph type="sldNum" sz="quarter" idx="12"/>
          </p:nvPr>
        </p:nvSpPr>
        <p:spPr/>
        <p:txBody>
          <a:bodyPr/>
          <a:lstStyle/>
          <a:p>
            <a:fld id="{330EA680-D336-4FF7-8B7A-9848BB0A1C32}" type="slidenum">
              <a:rPr lang="en-US" smtClean="0"/>
              <a:t>51</a:t>
            </a:fld>
            <a:endParaRPr lang="en-US"/>
          </a:p>
        </p:txBody>
      </p:sp>
    </p:spTree>
    <p:extLst>
      <p:ext uri="{BB962C8B-B14F-4D97-AF65-F5344CB8AC3E}">
        <p14:creationId xmlns:p14="http://schemas.microsoft.com/office/powerpoint/2010/main" val="309600900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rgbClr val="0070C0"/>
                </a:solidFill>
                <a:latin typeface="Garamond" panose="02020404030301010803" pitchFamily="18" charset="0"/>
                <a:cs typeface="Arial" panose="020B0604020202020204" pitchFamily="34" charset="0"/>
              </a:rPr>
              <a:t>VISUALIZATIONS</a:t>
            </a:r>
            <a:endParaRPr lang="en-US" sz="3200" b="1" dirty="0">
              <a:solidFill>
                <a:srgbClr val="0070C0"/>
              </a:solidFill>
              <a:latin typeface="Garamond" panose="02020404030301010803" pitchFamily="18" charset="0"/>
              <a:cs typeface="Arial" panose="020B0604020202020204" pitchFamily="34" charset="0"/>
            </a:endParaRPr>
          </a:p>
        </p:txBody>
      </p:sp>
      <p:pic>
        <p:nvPicPr>
          <p:cNvPr id="6" name="Picture 5"/>
          <p:cNvPicPr/>
          <p:nvPr/>
        </p:nvPicPr>
        <p:blipFill>
          <a:blip r:embed="rId2"/>
          <a:stretch>
            <a:fillRect/>
          </a:stretch>
        </p:blipFill>
        <p:spPr>
          <a:xfrm>
            <a:off x="213360" y="1611630"/>
            <a:ext cx="4297680" cy="4472940"/>
          </a:xfrm>
          <a:prstGeom prst="rect">
            <a:avLst/>
          </a:prstGeom>
        </p:spPr>
      </p:pic>
      <p:pic>
        <p:nvPicPr>
          <p:cNvPr id="7" name="Picture 6"/>
          <p:cNvPicPr/>
          <p:nvPr/>
        </p:nvPicPr>
        <p:blipFill>
          <a:blip r:embed="rId3"/>
          <a:stretch>
            <a:fillRect/>
          </a:stretch>
        </p:blipFill>
        <p:spPr>
          <a:xfrm>
            <a:off x="4225290" y="1748790"/>
            <a:ext cx="4541520" cy="4198620"/>
          </a:xfrm>
          <a:prstGeom prst="rect">
            <a:avLst/>
          </a:prstGeom>
        </p:spPr>
      </p:pic>
      <p:sp>
        <p:nvSpPr>
          <p:cNvPr id="5" name="Slide Number Placeholder 4"/>
          <p:cNvSpPr>
            <a:spLocks noGrp="1"/>
          </p:cNvSpPr>
          <p:nvPr>
            <p:ph type="sldNum" sz="quarter" idx="12"/>
          </p:nvPr>
        </p:nvSpPr>
        <p:spPr/>
        <p:txBody>
          <a:bodyPr/>
          <a:lstStyle/>
          <a:p>
            <a:fld id="{330EA680-D336-4FF7-8B7A-9848BB0A1C32}" type="slidenum">
              <a:rPr lang="en-US" smtClean="0"/>
              <a:t>52</a:t>
            </a:fld>
            <a:endParaRPr lang="en-US"/>
          </a:p>
        </p:txBody>
      </p:sp>
    </p:spTree>
    <p:extLst>
      <p:ext uri="{BB962C8B-B14F-4D97-AF65-F5344CB8AC3E}">
        <p14:creationId xmlns:p14="http://schemas.microsoft.com/office/powerpoint/2010/main" val="33606710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30EA680-D336-4FF7-8B7A-9848BB0A1C32}" type="slidenum">
              <a:rPr lang="en-US" smtClean="0"/>
              <a:t>53</a:t>
            </a:fld>
            <a:endParaRPr lang="en-US"/>
          </a:p>
        </p:txBody>
      </p:sp>
      <p:pic>
        <p:nvPicPr>
          <p:cNvPr id="3" name="Picture 2"/>
          <p:cNvPicPr/>
          <p:nvPr/>
        </p:nvPicPr>
        <p:blipFill>
          <a:blip r:embed="rId2"/>
          <a:stretch>
            <a:fillRect/>
          </a:stretch>
        </p:blipFill>
        <p:spPr>
          <a:xfrm>
            <a:off x="1049607" y="2047847"/>
            <a:ext cx="4244340" cy="4358640"/>
          </a:xfrm>
          <a:prstGeom prst="rect">
            <a:avLst/>
          </a:prstGeom>
        </p:spPr>
      </p:pic>
      <p:sp>
        <p:nvSpPr>
          <p:cNvPr id="5" name="TextBox 4"/>
          <p:cNvSpPr txBox="1"/>
          <p:nvPr/>
        </p:nvSpPr>
        <p:spPr>
          <a:xfrm>
            <a:off x="606751" y="427290"/>
            <a:ext cx="4922377" cy="861774"/>
          </a:xfrm>
          <a:prstGeom prst="rect">
            <a:avLst/>
          </a:prstGeom>
          <a:noFill/>
        </p:spPr>
        <p:txBody>
          <a:bodyPr wrap="square" rtlCol="0">
            <a:spAutoFit/>
          </a:bodyPr>
          <a:lstStyle/>
          <a:p>
            <a:r>
              <a:rPr lang="en-IN" sz="3200" b="1" dirty="0">
                <a:solidFill>
                  <a:srgbClr val="0070C0"/>
                </a:solidFill>
                <a:latin typeface="Garamond" panose="02020404030301010803" pitchFamily="18" charset="0"/>
                <a:cs typeface="Arial" panose="020B0604020202020204" pitchFamily="34" charset="0"/>
              </a:rPr>
              <a:t>VISUALIZATIONS</a:t>
            </a:r>
            <a:endParaRPr lang="en-US" sz="3200" b="1" dirty="0">
              <a:solidFill>
                <a:srgbClr val="0070C0"/>
              </a:solidFill>
              <a:latin typeface="Garamond" panose="02020404030301010803" pitchFamily="18" charset="0"/>
              <a:cs typeface="Arial" panose="020B0604020202020204" pitchFamily="34" charset="0"/>
            </a:endParaRPr>
          </a:p>
          <a:p>
            <a:endParaRPr lang="en-IN" dirty="0">
              <a:solidFill>
                <a:srgbClr val="0070C0"/>
              </a:solidFill>
            </a:endParaRPr>
          </a:p>
        </p:txBody>
      </p:sp>
    </p:spTree>
    <p:extLst>
      <p:ext uri="{BB962C8B-B14F-4D97-AF65-F5344CB8AC3E}">
        <p14:creationId xmlns:p14="http://schemas.microsoft.com/office/powerpoint/2010/main" val="1522032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rgbClr val="0070C0"/>
                </a:solidFill>
                <a:latin typeface="Garamond" panose="02020404030301010803" pitchFamily="18" charset="0"/>
                <a:cs typeface="Arial" panose="020B0604020202020204" pitchFamily="34" charset="0"/>
              </a:rPr>
              <a:t>VISUALIZATIONS</a:t>
            </a:r>
            <a:endParaRPr lang="en-US" sz="3200" b="1" dirty="0">
              <a:solidFill>
                <a:srgbClr val="0070C0"/>
              </a:solidFill>
              <a:latin typeface="Garamond" panose="02020404030301010803" pitchFamily="18" charset="0"/>
              <a:cs typeface="Arial" panose="020B0604020202020204" pitchFamily="34" charset="0"/>
            </a:endParaRPr>
          </a:p>
        </p:txBody>
      </p:sp>
      <p:pic>
        <p:nvPicPr>
          <p:cNvPr id="8" name="Picture 7"/>
          <p:cNvPicPr/>
          <p:nvPr/>
        </p:nvPicPr>
        <p:blipFill>
          <a:blip r:embed="rId2"/>
          <a:stretch>
            <a:fillRect/>
          </a:stretch>
        </p:blipFill>
        <p:spPr>
          <a:xfrm>
            <a:off x="1062990" y="1619250"/>
            <a:ext cx="4122420" cy="4495800"/>
          </a:xfrm>
          <a:prstGeom prst="rect">
            <a:avLst/>
          </a:prstGeom>
        </p:spPr>
      </p:pic>
      <p:pic>
        <p:nvPicPr>
          <p:cNvPr id="10" name="Picture 9"/>
          <p:cNvPicPr/>
          <p:nvPr/>
        </p:nvPicPr>
        <p:blipFill>
          <a:blip r:embed="rId3"/>
          <a:stretch>
            <a:fillRect/>
          </a:stretch>
        </p:blipFill>
        <p:spPr>
          <a:xfrm>
            <a:off x="5855970" y="2354580"/>
            <a:ext cx="3870960" cy="2148840"/>
          </a:xfrm>
          <a:prstGeom prst="rect">
            <a:avLst/>
          </a:prstGeom>
        </p:spPr>
      </p:pic>
      <p:sp>
        <p:nvSpPr>
          <p:cNvPr id="5" name="Slide Number Placeholder 4"/>
          <p:cNvSpPr>
            <a:spLocks noGrp="1"/>
          </p:cNvSpPr>
          <p:nvPr>
            <p:ph type="sldNum" sz="quarter" idx="12"/>
          </p:nvPr>
        </p:nvSpPr>
        <p:spPr/>
        <p:txBody>
          <a:bodyPr/>
          <a:lstStyle/>
          <a:p>
            <a:fld id="{330EA680-D336-4FF7-8B7A-9848BB0A1C32}" type="slidenum">
              <a:rPr lang="en-US" smtClean="0"/>
              <a:t>54</a:t>
            </a:fld>
            <a:endParaRPr lang="en-US"/>
          </a:p>
        </p:txBody>
      </p:sp>
    </p:spTree>
    <p:extLst>
      <p:ext uri="{BB962C8B-B14F-4D97-AF65-F5344CB8AC3E}">
        <p14:creationId xmlns:p14="http://schemas.microsoft.com/office/powerpoint/2010/main" val="413145093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rgbClr val="0070C0"/>
                </a:solidFill>
                <a:latin typeface="Garamond" panose="02020404030301010803" pitchFamily="18" charset="0"/>
                <a:cs typeface="Arial" panose="020B0604020202020204" pitchFamily="34" charset="0"/>
              </a:rPr>
              <a:t>VISUALIZATIONS</a:t>
            </a:r>
            <a:endParaRPr lang="en-US" sz="3200" b="1" dirty="0">
              <a:solidFill>
                <a:srgbClr val="0070C0"/>
              </a:solidFill>
              <a:latin typeface="Garamond" panose="02020404030301010803" pitchFamily="18" charset="0"/>
              <a:cs typeface="Arial" panose="020B0604020202020204" pitchFamily="34" charset="0"/>
            </a:endParaRPr>
          </a:p>
        </p:txBody>
      </p:sp>
      <p:pic>
        <p:nvPicPr>
          <p:cNvPr id="5" name="Picture 4"/>
          <p:cNvPicPr/>
          <p:nvPr/>
        </p:nvPicPr>
        <p:blipFill>
          <a:blip r:embed="rId2"/>
          <a:stretch>
            <a:fillRect/>
          </a:stretch>
        </p:blipFill>
        <p:spPr>
          <a:xfrm>
            <a:off x="594360" y="1041766"/>
            <a:ext cx="5501640" cy="5676900"/>
          </a:xfrm>
          <a:prstGeom prst="rect">
            <a:avLst/>
          </a:prstGeom>
        </p:spPr>
      </p:pic>
      <p:pic>
        <p:nvPicPr>
          <p:cNvPr id="6" name="Picture 5"/>
          <p:cNvPicPr/>
          <p:nvPr/>
        </p:nvPicPr>
        <p:blipFill>
          <a:blip r:embed="rId3"/>
          <a:stretch>
            <a:fillRect/>
          </a:stretch>
        </p:blipFill>
        <p:spPr>
          <a:xfrm>
            <a:off x="6701790" y="1253490"/>
            <a:ext cx="4884420" cy="4351020"/>
          </a:xfrm>
          <a:prstGeom prst="rect">
            <a:avLst/>
          </a:prstGeom>
        </p:spPr>
      </p:pic>
      <p:sp>
        <p:nvSpPr>
          <p:cNvPr id="7" name="Slide Number Placeholder 6"/>
          <p:cNvSpPr>
            <a:spLocks noGrp="1"/>
          </p:cNvSpPr>
          <p:nvPr>
            <p:ph type="sldNum" sz="quarter" idx="12"/>
          </p:nvPr>
        </p:nvSpPr>
        <p:spPr/>
        <p:txBody>
          <a:bodyPr/>
          <a:lstStyle/>
          <a:p>
            <a:fld id="{330EA680-D336-4FF7-8B7A-9848BB0A1C32}" type="slidenum">
              <a:rPr lang="en-US" smtClean="0"/>
              <a:t>55</a:t>
            </a:fld>
            <a:endParaRPr lang="en-US"/>
          </a:p>
        </p:txBody>
      </p:sp>
    </p:spTree>
    <p:extLst>
      <p:ext uri="{BB962C8B-B14F-4D97-AF65-F5344CB8AC3E}">
        <p14:creationId xmlns:p14="http://schemas.microsoft.com/office/powerpoint/2010/main" val="29067670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rgbClr val="0070C0"/>
                </a:solidFill>
                <a:latin typeface="Garamond" panose="02020404030301010803" pitchFamily="18" charset="0"/>
                <a:cs typeface="Arial" panose="020B0604020202020204" pitchFamily="34" charset="0"/>
              </a:rPr>
              <a:t>VISUALIZATIONS</a:t>
            </a:r>
            <a:endParaRPr lang="en-US" sz="3200" b="1" dirty="0">
              <a:solidFill>
                <a:srgbClr val="0070C0"/>
              </a:solidFill>
              <a:latin typeface="Garamond" panose="02020404030301010803" pitchFamily="18" charset="0"/>
              <a:cs typeface="Arial" panose="020B0604020202020204" pitchFamily="34" charset="0"/>
            </a:endParaRPr>
          </a:p>
        </p:txBody>
      </p:sp>
      <p:pic>
        <p:nvPicPr>
          <p:cNvPr id="7" name="Picture 6"/>
          <p:cNvPicPr/>
          <p:nvPr/>
        </p:nvPicPr>
        <p:blipFill>
          <a:blip r:embed="rId2"/>
          <a:stretch>
            <a:fillRect/>
          </a:stretch>
        </p:blipFill>
        <p:spPr>
          <a:xfrm>
            <a:off x="800100" y="1626870"/>
            <a:ext cx="4838700" cy="4274820"/>
          </a:xfrm>
          <a:prstGeom prst="rect">
            <a:avLst/>
          </a:prstGeom>
        </p:spPr>
      </p:pic>
      <p:pic>
        <p:nvPicPr>
          <p:cNvPr id="8" name="Picture 7"/>
          <p:cNvPicPr/>
          <p:nvPr/>
        </p:nvPicPr>
        <p:blipFill>
          <a:blip r:embed="rId3"/>
          <a:stretch>
            <a:fillRect/>
          </a:stretch>
        </p:blipFill>
        <p:spPr>
          <a:xfrm>
            <a:off x="6096000" y="1626870"/>
            <a:ext cx="4747260" cy="4282440"/>
          </a:xfrm>
          <a:prstGeom prst="rect">
            <a:avLst/>
          </a:prstGeom>
        </p:spPr>
      </p:pic>
      <p:sp>
        <p:nvSpPr>
          <p:cNvPr id="9" name="Slide Number Placeholder 8"/>
          <p:cNvSpPr>
            <a:spLocks noGrp="1"/>
          </p:cNvSpPr>
          <p:nvPr>
            <p:ph type="sldNum" sz="quarter" idx="12"/>
          </p:nvPr>
        </p:nvSpPr>
        <p:spPr/>
        <p:txBody>
          <a:bodyPr/>
          <a:lstStyle/>
          <a:p>
            <a:fld id="{330EA680-D336-4FF7-8B7A-9848BB0A1C32}" type="slidenum">
              <a:rPr lang="en-US" smtClean="0"/>
              <a:t>56</a:t>
            </a:fld>
            <a:endParaRPr lang="en-US"/>
          </a:p>
        </p:txBody>
      </p:sp>
    </p:spTree>
    <p:extLst>
      <p:ext uri="{BB962C8B-B14F-4D97-AF65-F5344CB8AC3E}">
        <p14:creationId xmlns:p14="http://schemas.microsoft.com/office/powerpoint/2010/main" val="27518498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rgbClr val="0070C0"/>
                </a:solidFill>
                <a:latin typeface="Garamond" panose="02020404030301010803" pitchFamily="18" charset="0"/>
                <a:cs typeface="Arial" panose="020B0604020202020204" pitchFamily="34" charset="0"/>
              </a:rPr>
              <a:t>VISUALIZATIONS</a:t>
            </a:r>
            <a:endParaRPr lang="en-US" sz="3200" b="1" dirty="0">
              <a:solidFill>
                <a:srgbClr val="0070C0"/>
              </a:solidFill>
              <a:latin typeface="Garamond" panose="02020404030301010803" pitchFamily="18" charset="0"/>
              <a:cs typeface="Arial" panose="020B0604020202020204" pitchFamily="34" charset="0"/>
            </a:endParaRPr>
          </a:p>
        </p:txBody>
      </p:sp>
      <p:pic>
        <p:nvPicPr>
          <p:cNvPr id="5" name="Picture 4"/>
          <p:cNvPicPr/>
          <p:nvPr/>
        </p:nvPicPr>
        <p:blipFill>
          <a:blip r:embed="rId2"/>
          <a:stretch>
            <a:fillRect/>
          </a:stretch>
        </p:blipFill>
        <p:spPr>
          <a:xfrm>
            <a:off x="1171807" y="1611630"/>
            <a:ext cx="4198620" cy="4320540"/>
          </a:xfrm>
          <a:prstGeom prst="rect">
            <a:avLst/>
          </a:prstGeom>
        </p:spPr>
      </p:pic>
      <p:pic>
        <p:nvPicPr>
          <p:cNvPr id="6" name="Picture 5"/>
          <p:cNvPicPr/>
          <p:nvPr/>
        </p:nvPicPr>
        <p:blipFill>
          <a:blip r:embed="rId3"/>
          <a:stretch>
            <a:fillRect/>
          </a:stretch>
        </p:blipFill>
        <p:spPr>
          <a:xfrm>
            <a:off x="6507480" y="1611630"/>
            <a:ext cx="4511040" cy="4259580"/>
          </a:xfrm>
          <a:prstGeom prst="rect">
            <a:avLst/>
          </a:prstGeom>
        </p:spPr>
      </p:pic>
      <p:sp>
        <p:nvSpPr>
          <p:cNvPr id="9" name="Slide Number Placeholder 8"/>
          <p:cNvSpPr>
            <a:spLocks noGrp="1"/>
          </p:cNvSpPr>
          <p:nvPr>
            <p:ph type="sldNum" sz="quarter" idx="12"/>
          </p:nvPr>
        </p:nvSpPr>
        <p:spPr/>
        <p:txBody>
          <a:bodyPr/>
          <a:lstStyle/>
          <a:p>
            <a:fld id="{330EA680-D336-4FF7-8B7A-9848BB0A1C32}" type="slidenum">
              <a:rPr lang="en-US" smtClean="0"/>
              <a:t>57</a:t>
            </a:fld>
            <a:endParaRPr lang="en-US"/>
          </a:p>
        </p:txBody>
      </p:sp>
    </p:spTree>
    <p:extLst>
      <p:ext uri="{BB962C8B-B14F-4D97-AF65-F5344CB8AC3E}">
        <p14:creationId xmlns:p14="http://schemas.microsoft.com/office/powerpoint/2010/main" val="41238405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rgbClr val="0070C0"/>
                </a:solidFill>
                <a:latin typeface="Garamond" panose="02020404030301010803" pitchFamily="18" charset="0"/>
                <a:cs typeface="Arial" panose="020B0604020202020204" pitchFamily="34" charset="0"/>
              </a:rPr>
              <a:t>VISUALIZATIONS</a:t>
            </a:r>
            <a:endParaRPr lang="en-US" sz="3200" b="1" dirty="0">
              <a:solidFill>
                <a:srgbClr val="0070C0"/>
              </a:solidFill>
              <a:latin typeface="Garamond" panose="02020404030301010803" pitchFamily="18" charset="0"/>
              <a:cs typeface="Arial" panose="020B0604020202020204" pitchFamily="34" charset="0"/>
            </a:endParaRPr>
          </a:p>
        </p:txBody>
      </p:sp>
      <p:pic>
        <p:nvPicPr>
          <p:cNvPr id="7" name="Picture 6"/>
          <p:cNvPicPr/>
          <p:nvPr/>
        </p:nvPicPr>
        <p:blipFill>
          <a:blip r:embed="rId2"/>
          <a:stretch>
            <a:fillRect/>
          </a:stretch>
        </p:blipFill>
        <p:spPr>
          <a:xfrm>
            <a:off x="1223010" y="1703070"/>
            <a:ext cx="4297680" cy="4328160"/>
          </a:xfrm>
          <a:prstGeom prst="rect">
            <a:avLst/>
          </a:prstGeom>
        </p:spPr>
      </p:pic>
      <p:pic>
        <p:nvPicPr>
          <p:cNvPr id="8" name="Picture 7"/>
          <p:cNvPicPr/>
          <p:nvPr/>
        </p:nvPicPr>
        <p:blipFill>
          <a:blip r:embed="rId3"/>
          <a:stretch>
            <a:fillRect/>
          </a:stretch>
        </p:blipFill>
        <p:spPr>
          <a:xfrm>
            <a:off x="6678930" y="1703070"/>
            <a:ext cx="4549140" cy="4229100"/>
          </a:xfrm>
          <a:prstGeom prst="rect">
            <a:avLst/>
          </a:prstGeom>
        </p:spPr>
      </p:pic>
      <p:sp>
        <p:nvSpPr>
          <p:cNvPr id="9" name="Slide Number Placeholder 8"/>
          <p:cNvSpPr>
            <a:spLocks noGrp="1"/>
          </p:cNvSpPr>
          <p:nvPr>
            <p:ph type="sldNum" sz="quarter" idx="12"/>
          </p:nvPr>
        </p:nvSpPr>
        <p:spPr/>
        <p:txBody>
          <a:bodyPr/>
          <a:lstStyle/>
          <a:p>
            <a:fld id="{330EA680-D336-4FF7-8B7A-9848BB0A1C32}" type="slidenum">
              <a:rPr lang="en-US" smtClean="0"/>
              <a:t>58</a:t>
            </a:fld>
            <a:endParaRPr lang="en-US"/>
          </a:p>
        </p:txBody>
      </p:sp>
    </p:spTree>
    <p:extLst>
      <p:ext uri="{BB962C8B-B14F-4D97-AF65-F5344CB8AC3E}">
        <p14:creationId xmlns:p14="http://schemas.microsoft.com/office/powerpoint/2010/main" val="277268246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968642" y="634773"/>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rgbClr val="0070C0"/>
                </a:solidFill>
                <a:latin typeface="Arial" panose="020B0604020202020204" pitchFamily="34" charset="0"/>
                <a:cs typeface="Arial" panose="020B0604020202020204" pitchFamily="34" charset="0"/>
              </a:rPr>
              <a:t>VISUALIZATIONS</a:t>
            </a:r>
            <a:endParaRPr lang="en-US" sz="3200" b="1" dirty="0">
              <a:solidFill>
                <a:srgbClr val="0070C0"/>
              </a:solidFill>
              <a:latin typeface="Arial" panose="020B0604020202020204" pitchFamily="34" charset="0"/>
              <a:cs typeface="Arial" panose="020B0604020202020204" pitchFamily="34" charset="0"/>
            </a:endParaRPr>
          </a:p>
        </p:txBody>
      </p:sp>
      <p:pic>
        <p:nvPicPr>
          <p:cNvPr id="5" name="Picture 4"/>
          <p:cNvPicPr/>
          <p:nvPr/>
        </p:nvPicPr>
        <p:blipFill>
          <a:blip r:embed="rId2"/>
          <a:stretch>
            <a:fillRect/>
          </a:stretch>
        </p:blipFill>
        <p:spPr>
          <a:xfrm>
            <a:off x="765810" y="1649730"/>
            <a:ext cx="4450080" cy="4091940"/>
          </a:xfrm>
          <a:prstGeom prst="rect">
            <a:avLst/>
          </a:prstGeom>
        </p:spPr>
      </p:pic>
      <p:pic>
        <p:nvPicPr>
          <p:cNvPr id="6" name="Picture 5"/>
          <p:cNvPicPr/>
          <p:nvPr/>
        </p:nvPicPr>
        <p:blipFill>
          <a:blip r:embed="rId3"/>
          <a:stretch>
            <a:fillRect/>
          </a:stretch>
        </p:blipFill>
        <p:spPr>
          <a:xfrm>
            <a:off x="5509260" y="456991"/>
            <a:ext cx="5440680" cy="5844540"/>
          </a:xfrm>
          <a:prstGeom prst="rect">
            <a:avLst/>
          </a:prstGeom>
        </p:spPr>
      </p:pic>
      <p:pic>
        <p:nvPicPr>
          <p:cNvPr id="9" name="Picture 8"/>
          <p:cNvPicPr/>
          <p:nvPr/>
        </p:nvPicPr>
        <p:blipFill>
          <a:blip r:embed="rId4"/>
          <a:stretch>
            <a:fillRect/>
          </a:stretch>
        </p:blipFill>
        <p:spPr>
          <a:xfrm>
            <a:off x="8728710" y="5402580"/>
            <a:ext cx="2468880" cy="678180"/>
          </a:xfrm>
          <a:prstGeom prst="rect">
            <a:avLst/>
          </a:prstGeom>
        </p:spPr>
      </p:pic>
      <p:sp>
        <p:nvSpPr>
          <p:cNvPr id="10" name="Slide Number Placeholder 9"/>
          <p:cNvSpPr>
            <a:spLocks noGrp="1"/>
          </p:cNvSpPr>
          <p:nvPr>
            <p:ph type="sldNum" sz="quarter" idx="12"/>
          </p:nvPr>
        </p:nvSpPr>
        <p:spPr/>
        <p:txBody>
          <a:bodyPr/>
          <a:lstStyle/>
          <a:p>
            <a:fld id="{330EA680-D336-4FF7-8B7A-9848BB0A1C32}" type="slidenum">
              <a:rPr lang="en-US" smtClean="0"/>
              <a:t>59</a:t>
            </a:fld>
            <a:endParaRPr lang="en-US"/>
          </a:p>
        </p:txBody>
      </p:sp>
    </p:spTree>
    <p:extLst>
      <p:ext uri="{BB962C8B-B14F-4D97-AF65-F5344CB8AC3E}">
        <p14:creationId xmlns:p14="http://schemas.microsoft.com/office/powerpoint/2010/main" val="2076172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i="1" dirty="0">
                <a:solidFill>
                  <a:srgbClr val="0070C0"/>
                </a:solidFill>
                <a:latin typeface="Garamond" panose="02020404030301010803" pitchFamily="18" charset="0"/>
                <a:cs typeface="Arial" panose="020B0604020202020204" pitchFamily="34" charset="0"/>
              </a:rPr>
              <a:t>REVIEW OF LITERATURE</a:t>
            </a:r>
            <a:endParaRPr lang="en-US" sz="3200" b="1" i="1" dirty="0">
              <a:solidFill>
                <a:srgbClr val="0070C0"/>
              </a:solidFill>
              <a:latin typeface="Garamond" panose="02020404030301010803" pitchFamily="18" charset="0"/>
              <a:cs typeface="Arial" panose="020B0604020202020204" pitchFamily="34" charset="0"/>
            </a:endParaRPr>
          </a:p>
        </p:txBody>
      </p:sp>
      <p:sp>
        <p:nvSpPr>
          <p:cNvPr id="4" name="TextBox 3">
            <a:extLst>
              <a:ext uri="{FF2B5EF4-FFF2-40B4-BE49-F238E27FC236}">
                <a16:creationId xmlns="" xmlns:a16="http://schemas.microsoft.com/office/drawing/2014/main" id="{3D8A56FA-C775-453F-806D-E662A819BCA8}"/>
              </a:ext>
            </a:extLst>
          </p:cNvPr>
          <p:cNvSpPr txBox="1"/>
          <p:nvPr/>
        </p:nvSpPr>
        <p:spPr>
          <a:xfrm>
            <a:off x="337401" y="1570702"/>
            <a:ext cx="9285163"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Houses are one of the necessary needs of each and every person around the globe and therefore housing and real estate market is one of the markets which is one of the major contributors in the world’s economy</a:t>
            </a:r>
            <a:r>
              <a:rPr lang="en-US" sz="2800" dirty="0" smtClean="0">
                <a:latin typeface="Arial" panose="020B0604020202020204" pitchFamily="34" charset="0"/>
                <a:cs typeface="Arial" panose="020B0604020202020204" pitchFamily="34" charset="0"/>
              </a:rPr>
              <a:t>.</a:t>
            </a:r>
          </a:p>
          <a:p>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A US-based housing company named Surprise Housing has decided to enter the Australian market. The company uses data analytics to purchase houses at a price below their actual values and flip them at a higher price</a:t>
            </a:r>
            <a:r>
              <a:rPr lang="en-US" sz="2800" dirty="0" smtClean="0">
                <a:latin typeface="Arial" panose="020B060402020202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330EA680-D336-4FF7-8B7A-9848BB0A1C32}" type="slidenum">
              <a:rPr lang="en-US" smtClean="0"/>
              <a:t>6</a:t>
            </a:fld>
            <a:endParaRPr lang="en-US"/>
          </a:p>
        </p:txBody>
      </p:sp>
    </p:spTree>
    <p:extLst>
      <p:ext uri="{BB962C8B-B14F-4D97-AF65-F5344CB8AC3E}">
        <p14:creationId xmlns:p14="http://schemas.microsoft.com/office/powerpoint/2010/main" val="310261442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rgbClr val="0070C0"/>
                </a:solidFill>
                <a:latin typeface="Garamond" panose="02020404030301010803" pitchFamily="18" charset="0"/>
                <a:cs typeface="Arial" panose="020B0604020202020204" pitchFamily="34" charset="0"/>
              </a:rPr>
              <a:t>VISUALIZATIONS</a:t>
            </a:r>
            <a:endParaRPr lang="en-US" sz="3200" b="1" dirty="0">
              <a:solidFill>
                <a:srgbClr val="0070C0"/>
              </a:solidFill>
              <a:latin typeface="Garamond" panose="02020404030301010803" pitchFamily="18" charset="0"/>
              <a:cs typeface="Arial" panose="020B0604020202020204" pitchFamily="34" charset="0"/>
            </a:endParaRPr>
          </a:p>
        </p:txBody>
      </p:sp>
      <p:pic>
        <p:nvPicPr>
          <p:cNvPr id="7" name="Picture 6"/>
          <p:cNvPicPr/>
          <p:nvPr/>
        </p:nvPicPr>
        <p:blipFill>
          <a:blip r:embed="rId2"/>
          <a:stretch>
            <a:fillRect/>
          </a:stretch>
        </p:blipFill>
        <p:spPr>
          <a:xfrm>
            <a:off x="464321" y="1041766"/>
            <a:ext cx="5524500" cy="5829300"/>
          </a:xfrm>
          <a:prstGeom prst="rect">
            <a:avLst/>
          </a:prstGeom>
        </p:spPr>
      </p:pic>
      <p:pic>
        <p:nvPicPr>
          <p:cNvPr id="8" name="Picture 7"/>
          <p:cNvPicPr/>
          <p:nvPr/>
        </p:nvPicPr>
        <p:blipFill>
          <a:blip r:embed="rId3"/>
          <a:stretch>
            <a:fillRect/>
          </a:stretch>
        </p:blipFill>
        <p:spPr>
          <a:xfrm>
            <a:off x="6393642" y="3561887"/>
            <a:ext cx="2880360" cy="640080"/>
          </a:xfrm>
          <a:prstGeom prst="rect">
            <a:avLst/>
          </a:prstGeom>
        </p:spPr>
      </p:pic>
      <p:sp>
        <p:nvSpPr>
          <p:cNvPr id="10" name="Slide Number Placeholder 9"/>
          <p:cNvSpPr>
            <a:spLocks noGrp="1"/>
          </p:cNvSpPr>
          <p:nvPr>
            <p:ph type="sldNum" sz="quarter" idx="12"/>
          </p:nvPr>
        </p:nvSpPr>
        <p:spPr/>
        <p:txBody>
          <a:bodyPr/>
          <a:lstStyle/>
          <a:p>
            <a:fld id="{330EA680-D336-4FF7-8B7A-9848BB0A1C32}" type="slidenum">
              <a:rPr lang="en-US" smtClean="0"/>
              <a:t>60</a:t>
            </a:fld>
            <a:endParaRPr lang="en-US"/>
          </a:p>
        </p:txBody>
      </p:sp>
    </p:spTree>
    <p:extLst>
      <p:ext uri="{BB962C8B-B14F-4D97-AF65-F5344CB8AC3E}">
        <p14:creationId xmlns:p14="http://schemas.microsoft.com/office/powerpoint/2010/main" val="414140405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704423" y="1077038"/>
            <a:ext cx="5471160" cy="5829300"/>
          </a:xfrm>
          <a:prstGeom prst="rect">
            <a:avLst/>
          </a:prstGeom>
        </p:spPr>
      </p:pic>
      <p:pic>
        <p:nvPicPr>
          <p:cNvPr id="6" name="Picture 5"/>
          <p:cNvPicPr/>
          <p:nvPr/>
        </p:nvPicPr>
        <p:blipFill>
          <a:blip r:embed="rId3"/>
          <a:stretch>
            <a:fillRect/>
          </a:stretch>
        </p:blipFill>
        <p:spPr>
          <a:xfrm>
            <a:off x="6625662" y="3531872"/>
            <a:ext cx="2453640" cy="426720"/>
          </a:xfrm>
          <a:prstGeom prst="rect">
            <a:avLst/>
          </a:prstGeom>
        </p:spPr>
      </p:pic>
      <p:sp>
        <p:nvSpPr>
          <p:cNvPr id="9" name="Slide Number Placeholder 8"/>
          <p:cNvSpPr>
            <a:spLocks noGrp="1"/>
          </p:cNvSpPr>
          <p:nvPr>
            <p:ph type="sldNum" sz="quarter" idx="12"/>
          </p:nvPr>
        </p:nvSpPr>
        <p:spPr/>
        <p:txBody>
          <a:bodyPr/>
          <a:lstStyle/>
          <a:p>
            <a:fld id="{330EA680-D336-4FF7-8B7A-9848BB0A1C32}" type="slidenum">
              <a:rPr lang="en-US" smtClean="0"/>
              <a:t>61</a:t>
            </a:fld>
            <a:endParaRPr lang="en-US"/>
          </a:p>
        </p:txBody>
      </p:sp>
    </p:spTree>
    <p:extLst>
      <p:ext uri="{BB962C8B-B14F-4D97-AF65-F5344CB8AC3E}">
        <p14:creationId xmlns:p14="http://schemas.microsoft.com/office/powerpoint/2010/main" val="328428741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a:blip r:embed="rId2"/>
          <a:stretch>
            <a:fillRect/>
          </a:stretch>
        </p:blipFill>
        <p:spPr>
          <a:xfrm>
            <a:off x="328800" y="1041766"/>
            <a:ext cx="5509260" cy="5836920"/>
          </a:xfrm>
          <a:prstGeom prst="rect">
            <a:avLst/>
          </a:prstGeom>
        </p:spPr>
      </p:pic>
      <p:pic>
        <p:nvPicPr>
          <p:cNvPr id="8" name="Picture 7"/>
          <p:cNvPicPr/>
          <p:nvPr/>
        </p:nvPicPr>
        <p:blipFill>
          <a:blip r:embed="rId3"/>
          <a:stretch>
            <a:fillRect/>
          </a:stretch>
        </p:blipFill>
        <p:spPr>
          <a:xfrm>
            <a:off x="6282797" y="3008164"/>
            <a:ext cx="2567940" cy="533400"/>
          </a:xfrm>
          <a:prstGeom prst="rect">
            <a:avLst/>
          </a:prstGeom>
        </p:spPr>
      </p:pic>
      <p:sp>
        <p:nvSpPr>
          <p:cNvPr id="9" name="Slide Number Placeholder 8"/>
          <p:cNvSpPr>
            <a:spLocks noGrp="1"/>
          </p:cNvSpPr>
          <p:nvPr>
            <p:ph type="sldNum" sz="quarter" idx="12"/>
          </p:nvPr>
        </p:nvSpPr>
        <p:spPr/>
        <p:txBody>
          <a:bodyPr/>
          <a:lstStyle/>
          <a:p>
            <a:fld id="{330EA680-D336-4FF7-8B7A-9848BB0A1C32}" type="slidenum">
              <a:rPr lang="en-US" smtClean="0"/>
              <a:t>62</a:t>
            </a:fld>
            <a:endParaRPr lang="en-US"/>
          </a:p>
        </p:txBody>
      </p:sp>
    </p:spTree>
    <p:extLst>
      <p:ext uri="{BB962C8B-B14F-4D97-AF65-F5344CB8AC3E}">
        <p14:creationId xmlns:p14="http://schemas.microsoft.com/office/powerpoint/2010/main" val="102043486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544435" y="1012268"/>
            <a:ext cx="5570220" cy="5730240"/>
          </a:xfrm>
          <a:prstGeom prst="rect">
            <a:avLst/>
          </a:prstGeom>
        </p:spPr>
      </p:pic>
      <p:pic>
        <p:nvPicPr>
          <p:cNvPr id="6" name="Picture 5"/>
          <p:cNvPicPr/>
          <p:nvPr/>
        </p:nvPicPr>
        <p:blipFill>
          <a:blip r:embed="rId3"/>
          <a:stretch>
            <a:fillRect/>
          </a:stretch>
        </p:blipFill>
        <p:spPr>
          <a:xfrm>
            <a:off x="6964431" y="3015784"/>
            <a:ext cx="2674620" cy="525780"/>
          </a:xfrm>
          <a:prstGeom prst="rect">
            <a:avLst/>
          </a:prstGeom>
        </p:spPr>
      </p:pic>
      <p:sp>
        <p:nvSpPr>
          <p:cNvPr id="9" name="Slide Number Placeholder 8"/>
          <p:cNvSpPr>
            <a:spLocks noGrp="1"/>
          </p:cNvSpPr>
          <p:nvPr>
            <p:ph type="sldNum" sz="quarter" idx="12"/>
          </p:nvPr>
        </p:nvSpPr>
        <p:spPr/>
        <p:txBody>
          <a:bodyPr/>
          <a:lstStyle/>
          <a:p>
            <a:fld id="{330EA680-D336-4FF7-8B7A-9848BB0A1C32}" type="slidenum">
              <a:rPr lang="en-US" smtClean="0"/>
              <a:t>63</a:t>
            </a:fld>
            <a:endParaRPr lang="en-US"/>
          </a:p>
        </p:txBody>
      </p:sp>
    </p:spTree>
    <p:extLst>
      <p:ext uri="{BB962C8B-B14F-4D97-AF65-F5344CB8AC3E}">
        <p14:creationId xmlns:p14="http://schemas.microsoft.com/office/powerpoint/2010/main" val="153878137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a:blip r:embed="rId2"/>
          <a:stretch>
            <a:fillRect/>
          </a:stretch>
        </p:blipFill>
        <p:spPr>
          <a:xfrm>
            <a:off x="335387" y="1041766"/>
            <a:ext cx="5509260" cy="5692140"/>
          </a:xfrm>
          <a:prstGeom prst="rect">
            <a:avLst/>
          </a:prstGeom>
        </p:spPr>
      </p:pic>
      <p:pic>
        <p:nvPicPr>
          <p:cNvPr id="8" name="Picture 7"/>
          <p:cNvPicPr/>
          <p:nvPr/>
        </p:nvPicPr>
        <p:blipFill>
          <a:blip r:embed="rId3"/>
          <a:stretch>
            <a:fillRect/>
          </a:stretch>
        </p:blipFill>
        <p:spPr>
          <a:xfrm>
            <a:off x="6755613" y="3304864"/>
            <a:ext cx="2529840" cy="502920"/>
          </a:xfrm>
          <a:prstGeom prst="rect">
            <a:avLst/>
          </a:prstGeom>
        </p:spPr>
      </p:pic>
      <p:sp>
        <p:nvSpPr>
          <p:cNvPr id="9" name="Slide Number Placeholder 8"/>
          <p:cNvSpPr>
            <a:spLocks noGrp="1"/>
          </p:cNvSpPr>
          <p:nvPr>
            <p:ph type="sldNum" sz="quarter" idx="12"/>
          </p:nvPr>
        </p:nvSpPr>
        <p:spPr/>
        <p:txBody>
          <a:bodyPr/>
          <a:lstStyle/>
          <a:p>
            <a:fld id="{330EA680-D336-4FF7-8B7A-9848BB0A1C32}" type="slidenum">
              <a:rPr lang="en-US" smtClean="0"/>
              <a:t>64</a:t>
            </a:fld>
            <a:endParaRPr lang="en-US"/>
          </a:p>
        </p:txBody>
      </p:sp>
    </p:spTree>
    <p:extLst>
      <p:ext uri="{BB962C8B-B14F-4D97-AF65-F5344CB8AC3E}">
        <p14:creationId xmlns:p14="http://schemas.microsoft.com/office/powerpoint/2010/main" val="424036436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412584" y="1193759"/>
            <a:ext cx="5478780" cy="5585460"/>
          </a:xfrm>
          <a:prstGeom prst="rect">
            <a:avLst/>
          </a:prstGeom>
        </p:spPr>
      </p:pic>
      <p:pic>
        <p:nvPicPr>
          <p:cNvPr id="6" name="Picture 5"/>
          <p:cNvPicPr/>
          <p:nvPr/>
        </p:nvPicPr>
        <p:blipFill>
          <a:blip r:embed="rId3"/>
          <a:stretch>
            <a:fillRect/>
          </a:stretch>
        </p:blipFill>
        <p:spPr>
          <a:xfrm>
            <a:off x="6884991" y="3422609"/>
            <a:ext cx="2202180" cy="563880"/>
          </a:xfrm>
          <a:prstGeom prst="rect">
            <a:avLst/>
          </a:prstGeom>
        </p:spPr>
      </p:pic>
      <p:sp>
        <p:nvSpPr>
          <p:cNvPr id="9" name="Slide Number Placeholder 8"/>
          <p:cNvSpPr>
            <a:spLocks noGrp="1"/>
          </p:cNvSpPr>
          <p:nvPr>
            <p:ph type="sldNum" sz="quarter" idx="12"/>
          </p:nvPr>
        </p:nvSpPr>
        <p:spPr/>
        <p:txBody>
          <a:bodyPr/>
          <a:lstStyle/>
          <a:p>
            <a:fld id="{330EA680-D336-4FF7-8B7A-9848BB0A1C32}" type="slidenum">
              <a:rPr lang="en-US" smtClean="0"/>
              <a:t>65</a:t>
            </a:fld>
            <a:endParaRPr lang="en-US"/>
          </a:p>
        </p:txBody>
      </p:sp>
    </p:spTree>
    <p:extLst>
      <p:ext uri="{BB962C8B-B14F-4D97-AF65-F5344CB8AC3E}">
        <p14:creationId xmlns:p14="http://schemas.microsoft.com/office/powerpoint/2010/main" val="70038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200" b="1" i="1" dirty="0" smtClean="0">
              <a:solidFill>
                <a:schemeClr val="accent2"/>
              </a:solidFill>
              <a:latin typeface="Garamond" panose="02020404030301010803" pitchFamily="18" charset="0"/>
              <a:cs typeface="Arial" panose="020B0604020202020204" pitchFamily="34" charset="0"/>
            </a:endParaRPr>
          </a:p>
          <a:p>
            <a:endParaRPr lang="en-US" sz="3200" b="1" i="1" dirty="0">
              <a:solidFill>
                <a:schemeClr val="accent2"/>
              </a:solidFill>
              <a:latin typeface="Garamond" panose="02020404030301010803" pitchFamily="18" charset="0"/>
              <a:cs typeface="Arial" panose="020B0604020202020204" pitchFamily="34" charset="0"/>
            </a:endParaRPr>
          </a:p>
        </p:txBody>
      </p:sp>
      <p:pic>
        <p:nvPicPr>
          <p:cNvPr id="7" name="Picture 6"/>
          <p:cNvPicPr/>
          <p:nvPr/>
        </p:nvPicPr>
        <p:blipFill>
          <a:blip r:embed="rId2"/>
          <a:stretch>
            <a:fillRect/>
          </a:stretch>
        </p:blipFill>
        <p:spPr>
          <a:xfrm>
            <a:off x="635238" y="899160"/>
            <a:ext cx="5478780" cy="5547360"/>
          </a:xfrm>
          <a:prstGeom prst="rect">
            <a:avLst/>
          </a:prstGeom>
        </p:spPr>
      </p:pic>
      <p:pic>
        <p:nvPicPr>
          <p:cNvPr id="8" name="Picture 7"/>
          <p:cNvPicPr/>
          <p:nvPr/>
        </p:nvPicPr>
        <p:blipFill>
          <a:blip r:embed="rId3"/>
          <a:stretch>
            <a:fillRect/>
          </a:stretch>
        </p:blipFill>
        <p:spPr>
          <a:xfrm>
            <a:off x="6016845" y="3843756"/>
            <a:ext cx="2506980" cy="487680"/>
          </a:xfrm>
          <a:prstGeom prst="rect">
            <a:avLst/>
          </a:prstGeom>
        </p:spPr>
      </p:pic>
      <p:sp>
        <p:nvSpPr>
          <p:cNvPr id="9" name="Slide Number Placeholder 8"/>
          <p:cNvSpPr>
            <a:spLocks noGrp="1"/>
          </p:cNvSpPr>
          <p:nvPr>
            <p:ph type="sldNum" sz="quarter" idx="12"/>
          </p:nvPr>
        </p:nvSpPr>
        <p:spPr/>
        <p:txBody>
          <a:bodyPr/>
          <a:lstStyle/>
          <a:p>
            <a:fld id="{330EA680-D336-4FF7-8B7A-9848BB0A1C32}" type="slidenum">
              <a:rPr lang="en-US" smtClean="0"/>
              <a:t>66</a:t>
            </a:fld>
            <a:endParaRPr lang="en-US"/>
          </a:p>
        </p:txBody>
      </p:sp>
    </p:spTree>
    <p:extLst>
      <p:ext uri="{BB962C8B-B14F-4D97-AF65-F5344CB8AC3E}">
        <p14:creationId xmlns:p14="http://schemas.microsoft.com/office/powerpoint/2010/main" val="236374686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rgbClr val="0070C0"/>
                </a:solidFill>
                <a:latin typeface="Garamond" panose="02020404030301010803" pitchFamily="18" charset="0"/>
                <a:cs typeface="Arial" panose="020B0604020202020204" pitchFamily="34" charset="0"/>
              </a:rPr>
              <a:t>VISUALIZATIONS</a:t>
            </a:r>
            <a:endParaRPr lang="en-US" sz="3200" b="1" dirty="0">
              <a:solidFill>
                <a:srgbClr val="0070C0"/>
              </a:solidFill>
              <a:latin typeface="Garamond" panose="02020404030301010803" pitchFamily="18" charset="0"/>
              <a:cs typeface="Arial" panose="020B0604020202020204" pitchFamily="34" charset="0"/>
            </a:endParaRPr>
          </a:p>
        </p:txBody>
      </p:sp>
      <p:pic>
        <p:nvPicPr>
          <p:cNvPr id="5" name="Picture 4"/>
          <p:cNvPicPr/>
          <p:nvPr/>
        </p:nvPicPr>
        <p:blipFill>
          <a:blip r:embed="rId2"/>
          <a:stretch>
            <a:fillRect/>
          </a:stretch>
        </p:blipFill>
        <p:spPr>
          <a:xfrm>
            <a:off x="544435" y="1041766"/>
            <a:ext cx="5463540" cy="5654040"/>
          </a:xfrm>
          <a:prstGeom prst="rect">
            <a:avLst/>
          </a:prstGeom>
        </p:spPr>
      </p:pic>
      <p:pic>
        <p:nvPicPr>
          <p:cNvPr id="6" name="Picture 5"/>
          <p:cNvPicPr/>
          <p:nvPr/>
        </p:nvPicPr>
        <p:blipFill>
          <a:blip r:embed="rId3"/>
          <a:stretch>
            <a:fillRect/>
          </a:stretch>
        </p:blipFill>
        <p:spPr>
          <a:xfrm>
            <a:off x="7620036" y="3062528"/>
            <a:ext cx="2225040" cy="579120"/>
          </a:xfrm>
          <a:prstGeom prst="rect">
            <a:avLst/>
          </a:prstGeom>
        </p:spPr>
      </p:pic>
      <p:sp>
        <p:nvSpPr>
          <p:cNvPr id="9" name="Slide Number Placeholder 8"/>
          <p:cNvSpPr>
            <a:spLocks noGrp="1"/>
          </p:cNvSpPr>
          <p:nvPr>
            <p:ph type="sldNum" sz="quarter" idx="12"/>
          </p:nvPr>
        </p:nvSpPr>
        <p:spPr/>
        <p:txBody>
          <a:bodyPr/>
          <a:lstStyle/>
          <a:p>
            <a:fld id="{330EA680-D336-4FF7-8B7A-9848BB0A1C32}" type="slidenum">
              <a:rPr lang="en-US" smtClean="0"/>
              <a:t>67</a:t>
            </a:fld>
            <a:endParaRPr lang="en-US"/>
          </a:p>
        </p:txBody>
      </p:sp>
    </p:spTree>
    <p:extLst>
      <p:ext uri="{BB962C8B-B14F-4D97-AF65-F5344CB8AC3E}">
        <p14:creationId xmlns:p14="http://schemas.microsoft.com/office/powerpoint/2010/main" val="240573974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rgbClr val="0070C0"/>
                </a:solidFill>
                <a:latin typeface="Garamond" panose="02020404030301010803" pitchFamily="18" charset="0"/>
                <a:cs typeface="Arial" panose="020B0604020202020204" pitchFamily="34" charset="0"/>
              </a:rPr>
              <a:t>VISUALIZATIONS</a:t>
            </a:r>
            <a:endParaRPr lang="en-US" sz="3200" b="1" dirty="0">
              <a:solidFill>
                <a:srgbClr val="0070C0"/>
              </a:solidFill>
              <a:latin typeface="Garamond" panose="02020404030301010803" pitchFamily="18" charset="0"/>
              <a:cs typeface="Arial" panose="020B0604020202020204" pitchFamily="34" charset="0"/>
            </a:endParaRPr>
          </a:p>
        </p:txBody>
      </p:sp>
      <p:pic>
        <p:nvPicPr>
          <p:cNvPr id="7" name="Picture 6"/>
          <p:cNvPicPr/>
          <p:nvPr/>
        </p:nvPicPr>
        <p:blipFill>
          <a:blip r:embed="rId2"/>
          <a:stretch>
            <a:fillRect/>
          </a:stretch>
        </p:blipFill>
        <p:spPr>
          <a:xfrm>
            <a:off x="226927" y="1672590"/>
            <a:ext cx="5486400" cy="4160520"/>
          </a:xfrm>
          <a:prstGeom prst="rect">
            <a:avLst/>
          </a:prstGeom>
        </p:spPr>
      </p:pic>
      <p:pic>
        <p:nvPicPr>
          <p:cNvPr id="8" name="Picture 7"/>
          <p:cNvPicPr/>
          <p:nvPr/>
        </p:nvPicPr>
        <p:blipFill>
          <a:blip r:embed="rId3"/>
          <a:stretch>
            <a:fillRect/>
          </a:stretch>
        </p:blipFill>
        <p:spPr>
          <a:xfrm>
            <a:off x="6096000" y="1733550"/>
            <a:ext cx="5562600" cy="4099560"/>
          </a:xfrm>
          <a:prstGeom prst="rect">
            <a:avLst/>
          </a:prstGeom>
        </p:spPr>
      </p:pic>
      <p:sp>
        <p:nvSpPr>
          <p:cNvPr id="9" name="Slide Number Placeholder 8"/>
          <p:cNvSpPr>
            <a:spLocks noGrp="1"/>
          </p:cNvSpPr>
          <p:nvPr>
            <p:ph type="sldNum" sz="quarter" idx="12"/>
          </p:nvPr>
        </p:nvSpPr>
        <p:spPr/>
        <p:txBody>
          <a:bodyPr/>
          <a:lstStyle/>
          <a:p>
            <a:fld id="{330EA680-D336-4FF7-8B7A-9848BB0A1C32}" type="slidenum">
              <a:rPr lang="en-US" smtClean="0"/>
              <a:t>68</a:t>
            </a:fld>
            <a:endParaRPr lang="en-US"/>
          </a:p>
        </p:txBody>
      </p:sp>
    </p:spTree>
    <p:extLst>
      <p:ext uri="{BB962C8B-B14F-4D97-AF65-F5344CB8AC3E}">
        <p14:creationId xmlns:p14="http://schemas.microsoft.com/office/powerpoint/2010/main" val="423809424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209550" y="1402080"/>
            <a:ext cx="5524500" cy="4320540"/>
          </a:xfrm>
          <a:prstGeom prst="rect">
            <a:avLst/>
          </a:prstGeom>
        </p:spPr>
      </p:pic>
      <p:pic>
        <p:nvPicPr>
          <p:cNvPr id="6" name="Picture 5"/>
          <p:cNvPicPr/>
          <p:nvPr/>
        </p:nvPicPr>
        <p:blipFill>
          <a:blip r:embed="rId3"/>
          <a:stretch>
            <a:fillRect/>
          </a:stretch>
        </p:blipFill>
        <p:spPr>
          <a:xfrm>
            <a:off x="5734050" y="1535430"/>
            <a:ext cx="5577840" cy="4053840"/>
          </a:xfrm>
          <a:prstGeom prst="rect">
            <a:avLst/>
          </a:prstGeom>
        </p:spPr>
      </p:pic>
      <p:sp>
        <p:nvSpPr>
          <p:cNvPr id="9" name="Slide Number Placeholder 8"/>
          <p:cNvSpPr>
            <a:spLocks noGrp="1"/>
          </p:cNvSpPr>
          <p:nvPr>
            <p:ph type="sldNum" sz="quarter" idx="12"/>
          </p:nvPr>
        </p:nvSpPr>
        <p:spPr/>
        <p:txBody>
          <a:bodyPr/>
          <a:lstStyle/>
          <a:p>
            <a:fld id="{330EA680-D336-4FF7-8B7A-9848BB0A1C32}" type="slidenum">
              <a:rPr lang="en-US" smtClean="0"/>
              <a:t>69</a:t>
            </a:fld>
            <a:endParaRPr lang="en-US"/>
          </a:p>
        </p:txBody>
      </p:sp>
    </p:spTree>
    <p:extLst>
      <p:ext uri="{BB962C8B-B14F-4D97-AF65-F5344CB8AC3E}">
        <p14:creationId xmlns:p14="http://schemas.microsoft.com/office/powerpoint/2010/main" val="39093552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30EA680-D336-4FF7-8B7A-9848BB0A1C32}" type="slidenum">
              <a:rPr lang="en-US" smtClean="0"/>
              <a:t>7</a:t>
            </a:fld>
            <a:endParaRPr lang="en-US"/>
          </a:p>
        </p:txBody>
      </p:sp>
      <p:sp>
        <p:nvSpPr>
          <p:cNvPr id="3" name="Rectangle 2"/>
          <p:cNvSpPr/>
          <p:nvPr/>
        </p:nvSpPr>
        <p:spPr>
          <a:xfrm>
            <a:off x="529839" y="1162228"/>
            <a:ext cx="8614161" cy="1815882"/>
          </a:xfrm>
          <a:prstGeom prst="rect">
            <a:avLst/>
          </a:prstGeom>
        </p:spPr>
        <p:txBody>
          <a:bodyPr wrap="square">
            <a:spAutoFit/>
          </a:bodyPr>
          <a:lstStyle/>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We are required to build a model using Machine Learning in order </a:t>
            </a:r>
            <a:r>
              <a:rPr lang="en-US" sz="2800" dirty="0" smtClean="0">
                <a:latin typeface="Arial" panose="020B0604020202020204" pitchFamily="34" charset="0"/>
                <a:cs typeface="Arial" panose="020B0604020202020204" pitchFamily="34" charset="0"/>
              </a:rPr>
              <a:t>to </a:t>
            </a:r>
            <a:r>
              <a:rPr lang="en-US" sz="2800" dirty="0">
                <a:latin typeface="Arial" panose="020B0604020202020204" pitchFamily="34" charset="0"/>
                <a:cs typeface="Arial" panose="020B0604020202020204" pitchFamily="34" charset="0"/>
              </a:rPr>
              <a:t>predict the actual value of the prospective properties and decide </a:t>
            </a:r>
            <a:r>
              <a:rPr lang="en-US" sz="2800" dirty="0" smtClean="0">
                <a:latin typeface="Arial" panose="020B0604020202020204" pitchFamily="34" charset="0"/>
                <a:cs typeface="Arial" panose="020B0604020202020204" pitchFamily="34" charset="0"/>
              </a:rPr>
              <a:t>whether </a:t>
            </a:r>
            <a:r>
              <a:rPr lang="en-US" sz="2800" dirty="0">
                <a:latin typeface="Arial" panose="020B0604020202020204" pitchFamily="34" charset="0"/>
                <a:cs typeface="Arial" panose="020B0604020202020204" pitchFamily="34" charset="0"/>
              </a:rPr>
              <a:t>to invest in them or not.</a:t>
            </a:r>
          </a:p>
        </p:txBody>
      </p:sp>
    </p:spTree>
    <p:extLst>
      <p:ext uri="{BB962C8B-B14F-4D97-AF65-F5344CB8AC3E}">
        <p14:creationId xmlns:p14="http://schemas.microsoft.com/office/powerpoint/2010/main" val="4439347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a:blip r:embed="rId2"/>
          <a:stretch>
            <a:fillRect/>
          </a:stretch>
        </p:blipFill>
        <p:spPr>
          <a:xfrm>
            <a:off x="346710" y="1653540"/>
            <a:ext cx="5516880" cy="3550920"/>
          </a:xfrm>
          <a:prstGeom prst="rect">
            <a:avLst/>
          </a:prstGeom>
        </p:spPr>
      </p:pic>
      <p:pic>
        <p:nvPicPr>
          <p:cNvPr id="8" name="Picture 7"/>
          <p:cNvPicPr/>
          <p:nvPr/>
        </p:nvPicPr>
        <p:blipFill>
          <a:blip r:embed="rId3"/>
          <a:stretch>
            <a:fillRect/>
          </a:stretch>
        </p:blipFill>
        <p:spPr>
          <a:xfrm>
            <a:off x="5863590" y="876300"/>
            <a:ext cx="5669280" cy="5105400"/>
          </a:xfrm>
          <a:prstGeom prst="rect">
            <a:avLst/>
          </a:prstGeom>
        </p:spPr>
      </p:pic>
      <p:sp>
        <p:nvSpPr>
          <p:cNvPr id="9" name="Slide Number Placeholder 8"/>
          <p:cNvSpPr>
            <a:spLocks noGrp="1"/>
          </p:cNvSpPr>
          <p:nvPr>
            <p:ph type="sldNum" sz="quarter" idx="12"/>
          </p:nvPr>
        </p:nvSpPr>
        <p:spPr/>
        <p:txBody>
          <a:bodyPr/>
          <a:lstStyle/>
          <a:p>
            <a:fld id="{330EA680-D336-4FF7-8B7A-9848BB0A1C32}" type="slidenum">
              <a:rPr lang="en-US" smtClean="0"/>
              <a:t>70</a:t>
            </a:fld>
            <a:endParaRPr lang="en-US"/>
          </a:p>
        </p:txBody>
      </p:sp>
    </p:spTree>
    <p:extLst>
      <p:ext uri="{BB962C8B-B14F-4D97-AF65-F5344CB8AC3E}">
        <p14:creationId xmlns:p14="http://schemas.microsoft.com/office/powerpoint/2010/main" val="33616532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6DBC8D9-2E35-4B42-9609-FA1080A7693A}"/>
              </a:ext>
            </a:extLst>
          </p:cNvPr>
          <p:cNvSpPr txBox="1"/>
          <p:nvPr/>
        </p:nvSpPr>
        <p:spPr>
          <a:xfrm>
            <a:off x="402921" y="644277"/>
            <a:ext cx="11427911"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smtClean="0">
                <a:solidFill>
                  <a:srgbClr val="0070C0"/>
                </a:solidFill>
                <a:latin typeface="Garamond" panose="02020404030301010803" pitchFamily="18" charset="0"/>
                <a:cs typeface="Arial" panose="020B0604020202020204" pitchFamily="34" charset="0"/>
              </a:rPr>
              <a:t>SET OF ASSUMPTIONS RELATED TO THE PROBLEM UNDER CONSIDERATION</a:t>
            </a:r>
            <a:r>
              <a:rPr lang="en-US" sz="3200" b="1" dirty="0" smtClean="0">
                <a:solidFill>
                  <a:schemeClr val="accent2"/>
                </a:solidFill>
                <a:latin typeface="Garamond" panose="02020404030301010803" pitchFamily="18" charset="0"/>
                <a:cs typeface="Arial" panose="020B0604020202020204" pitchFamily="34" charset="0"/>
              </a:rPr>
              <a:t> </a:t>
            </a:r>
            <a:endParaRPr lang="en-US" sz="3200" b="1" dirty="0">
              <a:solidFill>
                <a:schemeClr val="accent2"/>
              </a:solidFill>
              <a:latin typeface="Garamond" panose="02020404030301010803" pitchFamily="18" charset="0"/>
              <a:cs typeface="Arial" panose="020B0604020202020204" pitchFamily="34" charset="0"/>
            </a:endParaRPr>
          </a:p>
        </p:txBody>
      </p:sp>
      <p:sp>
        <p:nvSpPr>
          <p:cNvPr id="3" name="TextBox 2">
            <a:extLst>
              <a:ext uri="{FF2B5EF4-FFF2-40B4-BE49-F238E27FC236}">
                <a16:creationId xmlns="" xmlns:a16="http://schemas.microsoft.com/office/drawing/2014/main" id="{703F47C6-B071-40D8-9306-58930901812C}"/>
              </a:ext>
            </a:extLst>
          </p:cNvPr>
          <p:cNvSpPr txBox="1"/>
          <p:nvPr/>
        </p:nvSpPr>
        <p:spPr>
          <a:xfrm>
            <a:off x="507304" y="2271386"/>
            <a:ext cx="11323528"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IN" sz="2800" dirty="0">
                <a:latin typeface="Arial" panose="020B0604020202020204" pitchFamily="34" charset="0"/>
                <a:cs typeface="Arial" panose="020B0604020202020204" pitchFamily="34" charset="0"/>
              </a:rPr>
              <a:t>By looking into the target </a:t>
            </a:r>
            <a:r>
              <a:rPr lang="en-IN" sz="2800" dirty="0" smtClean="0">
                <a:latin typeface="Arial" panose="020B0604020202020204" pitchFamily="34" charset="0"/>
                <a:cs typeface="Arial" panose="020B0604020202020204" pitchFamily="34" charset="0"/>
              </a:rPr>
              <a:t>variable</a:t>
            </a:r>
            <a:r>
              <a:rPr lang="en-IN" sz="2800" dirty="0">
                <a:latin typeface="Arial" panose="020B0604020202020204" pitchFamily="34" charset="0"/>
                <a:cs typeface="Arial" panose="020B0604020202020204" pitchFamily="34" charset="0"/>
              </a:rPr>
              <a:t> label we assumed that it was </a:t>
            </a:r>
            <a:r>
              <a:rPr lang="en-US" sz="2800" dirty="0">
                <a:latin typeface="Arial" panose="020B0604020202020204" pitchFamily="34" charset="0"/>
                <a:cs typeface="Arial" panose="020B0604020202020204" pitchFamily="34" charset="0"/>
              </a:rPr>
              <a:t> </a:t>
            </a:r>
            <a:r>
              <a:rPr lang="en-IN" sz="2800" dirty="0">
                <a:latin typeface="Arial" panose="020B0604020202020204" pitchFamily="34" charset="0"/>
                <a:cs typeface="Arial" panose="020B0604020202020204" pitchFamily="34" charset="0"/>
              </a:rPr>
              <a:t>a </a:t>
            </a:r>
            <a:r>
              <a:rPr lang="en-US" sz="2800" dirty="0">
                <a:latin typeface="Arial" panose="020B0604020202020204" pitchFamily="34" charset="0"/>
                <a:cs typeface="Arial" panose="020B0604020202020204" pitchFamily="34" charset="0"/>
              </a:rPr>
              <a:t> </a:t>
            </a:r>
            <a:r>
              <a:rPr lang="en-IN" sz="2800" dirty="0">
                <a:latin typeface="Arial" panose="020B0604020202020204" pitchFamily="34" charset="0"/>
                <a:cs typeface="Arial" panose="020B0604020202020204" pitchFamily="34" charset="0"/>
              </a:rPr>
              <a:t>Regression type of problem.</a:t>
            </a:r>
            <a:r>
              <a:rPr lang="en-US" sz="2800" dirty="0">
                <a:latin typeface="Arial" panose="020B0604020202020204" pitchFamily="34" charset="0"/>
                <a:cs typeface="Arial" panose="020B0604020202020204" pitchFamily="34" charset="0"/>
              </a:rPr>
              <a:t> </a:t>
            </a:r>
          </a:p>
          <a:p>
            <a:endParaRPr lang="en-US" sz="2800" dirty="0">
              <a:latin typeface="Arial" panose="020B0604020202020204" pitchFamily="34" charset="0"/>
              <a:cs typeface="Arial" panose="020B0604020202020204" pitchFamily="34" charset="0"/>
            </a:endParaRPr>
          </a:p>
          <a:p>
            <a:pPr marL="285750" indent="-285750">
              <a:buFont typeface="Arial"/>
              <a:buChar char="•"/>
            </a:pPr>
            <a:r>
              <a:rPr lang="en-IN" sz="2800" dirty="0">
                <a:latin typeface="Arial" panose="020B0604020202020204" pitchFamily="34" charset="0"/>
                <a:cs typeface="Arial" panose="020B0604020202020204" pitchFamily="34" charset="0"/>
              </a:rPr>
              <a:t>We observed multicollinearity in between columns so we assumed </a:t>
            </a:r>
            <a:r>
              <a:rPr lang="en-US" sz="2800" dirty="0">
                <a:latin typeface="Arial" panose="020B0604020202020204" pitchFamily="34" charset="0"/>
                <a:cs typeface="Arial" panose="020B0604020202020204" pitchFamily="34" charset="0"/>
              </a:rPr>
              <a:t> </a:t>
            </a:r>
            <a:r>
              <a:rPr lang="en-IN" sz="2800" dirty="0">
                <a:latin typeface="Arial" panose="020B0604020202020204" pitchFamily="34" charset="0"/>
                <a:cs typeface="Arial" panose="020B0604020202020204" pitchFamily="34" charset="0"/>
              </a:rPr>
              <a:t>that we will be using Principal Component Analysis (PCA).</a:t>
            </a:r>
            <a:r>
              <a:rPr lang="en-US" sz="2800" dirty="0">
                <a:latin typeface="Arial" panose="020B0604020202020204" pitchFamily="34" charset="0"/>
                <a:cs typeface="Arial" panose="020B0604020202020204" pitchFamily="34" charset="0"/>
              </a:rPr>
              <a:t> </a:t>
            </a:r>
          </a:p>
          <a:p>
            <a:endParaRPr lang="en-US" sz="2800" dirty="0">
              <a:latin typeface="Arial" panose="020B0604020202020204" pitchFamily="34" charset="0"/>
              <a:cs typeface="Arial" panose="020B0604020202020204" pitchFamily="34" charset="0"/>
            </a:endParaRPr>
          </a:p>
          <a:p>
            <a:pPr marL="285750" indent="-285750">
              <a:buFont typeface="Arial"/>
              <a:buChar char="•"/>
            </a:pPr>
            <a:r>
              <a:rPr lang="en-IN" sz="2800" dirty="0">
                <a:latin typeface="Arial" panose="020B0604020202020204" pitchFamily="34" charset="0"/>
                <a:cs typeface="Arial" panose="020B0604020202020204" pitchFamily="34" charset="0"/>
              </a:rPr>
              <a:t>We also observed that only one single unique value was present in </a:t>
            </a:r>
            <a:r>
              <a:rPr lang="en-US" sz="2800" dirty="0">
                <a:latin typeface="Arial" panose="020B0604020202020204" pitchFamily="34" charset="0"/>
                <a:cs typeface="Arial" panose="020B0604020202020204" pitchFamily="34" charset="0"/>
              </a:rPr>
              <a:t> </a:t>
            </a:r>
            <a:r>
              <a:rPr lang="en-IN" sz="2800" dirty="0">
                <a:latin typeface="Arial" panose="020B0604020202020204" pitchFamily="34" charset="0"/>
                <a:cs typeface="Arial" panose="020B0604020202020204" pitchFamily="34" charset="0"/>
              </a:rPr>
              <a:t>Utilities column so we assumed that we will be dropping </a:t>
            </a:r>
            <a:r>
              <a:rPr lang="en-US" sz="2800" dirty="0">
                <a:latin typeface="Arial" panose="020B0604020202020204" pitchFamily="34" charset="0"/>
                <a:cs typeface="Arial" panose="020B0604020202020204" pitchFamily="34" charset="0"/>
              </a:rPr>
              <a:t> </a:t>
            </a:r>
            <a:r>
              <a:rPr lang="en-IN" sz="2800" dirty="0">
                <a:latin typeface="Arial" panose="020B0604020202020204" pitchFamily="34" charset="0"/>
                <a:cs typeface="Arial" panose="020B0604020202020204" pitchFamily="34" charset="0"/>
              </a:rPr>
              <a:t>this columns.</a:t>
            </a:r>
            <a:r>
              <a:rPr lang="en-US" sz="2800" dirty="0">
                <a:latin typeface="Arial" panose="020B0604020202020204" pitchFamily="34" charset="0"/>
                <a:cs typeface="Arial" panose="020B0604020202020204" pitchFamily="34" charset="0"/>
              </a:rPr>
              <a:t> </a:t>
            </a:r>
          </a:p>
        </p:txBody>
      </p:sp>
      <p:sp>
        <p:nvSpPr>
          <p:cNvPr id="6" name="Slide Number Placeholder 5"/>
          <p:cNvSpPr>
            <a:spLocks noGrp="1"/>
          </p:cNvSpPr>
          <p:nvPr>
            <p:ph type="sldNum" sz="quarter" idx="12"/>
          </p:nvPr>
        </p:nvSpPr>
        <p:spPr/>
        <p:txBody>
          <a:bodyPr/>
          <a:lstStyle/>
          <a:p>
            <a:fld id="{330EA680-D336-4FF7-8B7A-9848BB0A1C32}" type="slidenum">
              <a:rPr lang="en-US" smtClean="0"/>
              <a:t>71</a:t>
            </a:fld>
            <a:endParaRPr lang="en-US"/>
          </a:p>
        </p:txBody>
      </p:sp>
    </p:spTree>
    <p:extLst>
      <p:ext uri="{BB962C8B-B14F-4D97-AF65-F5344CB8AC3E}">
        <p14:creationId xmlns:p14="http://schemas.microsoft.com/office/powerpoint/2010/main" val="346938794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rgbClr val="0070C0"/>
                </a:solidFill>
                <a:latin typeface="Garamond" panose="02020404030301010803" pitchFamily="18" charset="0"/>
                <a:cs typeface="Arial" panose="020B0604020202020204" pitchFamily="34" charset="0"/>
              </a:rPr>
              <a:t>INTERPRETATION OF THE RESULTS</a:t>
            </a:r>
            <a:endParaRPr lang="en-US" sz="3200" b="1" dirty="0">
              <a:solidFill>
                <a:srgbClr val="0070C0"/>
              </a:solidFill>
              <a:latin typeface="Garamond" panose="02020404030301010803" pitchFamily="18" charset="0"/>
              <a:cs typeface="Arial" panose="020B0604020202020204" pitchFamily="34" charset="0"/>
            </a:endParaRPr>
          </a:p>
        </p:txBody>
      </p:sp>
      <p:sp>
        <p:nvSpPr>
          <p:cNvPr id="2" name="Rectangle 1"/>
          <p:cNvSpPr/>
          <p:nvPr/>
        </p:nvSpPr>
        <p:spPr>
          <a:xfrm>
            <a:off x="247650" y="2018437"/>
            <a:ext cx="10267950" cy="3970318"/>
          </a:xfrm>
          <a:prstGeom prst="rect">
            <a:avLst/>
          </a:prstGeom>
        </p:spPr>
        <p:txBody>
          <a:bodyPr wrap="square">
            <a:spAutoFit/>
          </a:bodyPr>
          <a:lstStyle/>
          <a:p>
            <a:pPr marL="457200" indent="-457200">
              <a:lnSpc>
                <a:spcPct val="150000"/>
              </a:lnSpc>
              <a:buFont typeface="Arial" panose="020B0604020202020204" pitchFamily="34" charset="0"/>
              <a:buChar char="•"/>
            </a:pPr>
            <a:r>
              <a:rPr lang="en-IN" sz="2800" dirty="0">
                <a:latin typeface="Arial" panose="020B0604020202020204" pitchFamily="34" charset="0"/>
                <a:cs typeface="Arial" panose="020B0604020202020204" pitchFamily="34" charset="0"/>
              </a:rPr>
              <a:t>From the visualization we interpreted that the target variable </a:t>
            </a:r>
            <a:r>
              <a:rPr lang="en-IN" sz="2800" dirty="0" err="1">
                <a:latin typeface="Arial" panose="020B0604020202020204" pitchFamily="34" charset="0"/>
                <a:cs typeface="Arial" panose="020B0604020202020204" pitchFamily="34" charset="0"/>
              </a:rPr>
              <a:t>SalePrice</a:t>
            </a:r>
            <a:r>
              <a:rPr lang="en-IN" sz="2800" dirty="0">
                <a:latin typeface="Arial" panose="020B0604020202020204" pitchFamily="34" charset="0"/>
                <a:cs typeface="Arial" panose="020B0604020202020204" pitchFamily="34" charset="0"/>
              </a:rPr>
              <a:t> was highly positively correlated with the columns </a:t>
            </a:r>
            <a:r>
              <a:rPr lang="en-IN" sz="2800" dirty="0" err="1">
                <a:latin typeface="Arial" panose="020B0604020202020204" pitchFamily="34" charset="0"/>
                <a:cs typeface="Arial" panose="020B0604020202020204" pitchFamily="34" charset="0"/>
              </a:rPr>
              <a:t>GrLivArea</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YearBuilt</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OverallQual</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GarageCars</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GarageArea</a:t>
            </a:r>
            <a:r>
              <a:rPr lang="en-IN" sz="2800" dirty="0">
                <a:latin typeface="Arial" panose="020B060402020202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a:p>
            <a:pPr marL="457200" indent="-457200">
              <a:lnSpc>
                <a:spcPct val="150000"/>
              </a:lnSpc>
              <a:buFont typeface="Arial" panose="020B0604020202020204" pitchFamily="34" charset="0"/>
              <a:buChar char="•"/>
            </a:pPr>
            <a:r>
              <a:rPr lang="en-IN" sz="2800" dirty="0">
                <a:latin typeface="Arial" panose="020B0604020202020204" pitchFamily="34" charset="0"/>
                <a:cs typeface="Arial" panose="020B0604020202020204" pitchFamily="34" charset="0"/>
              </a:rPr>
              <a:t>From the </a:t>
            </a:r>
            <a:r>
              <a:rPr lang="en-IN" sz="2800" dirty="0" err="1">
                <a:latin typeface="Arial" panose="020B0604020202020204" pitchFamily="34" charset="0"/>
                <a:cs typeface="Arial" panose="020B0604020202020204" pitchFamily="34" charset="0"/>
              </a:rPr>
              <a:t>preprocessing</a:t>
            </a:r>
            <a:r>
              <a:rPr lang="en-IN" sz="2800" dirty="0">
                <a:latin typeface="Arial" panose="020B0604020202020204" pitchFamily="34" charset="0"/>
                <a:cs typeface="Arial" panose="020B0604020202020204" pitchFamily="34" charset="0"/>
              </a:rPr>
              <a:t> we interpreted that data was improper scaled.</a:t>
            </a:r>
            <a:endParaRPr lang="en-US" sz="2800"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330EA680-D336-4FF7-8B7A-9848BB0A1C32}" type="slidenum">
              <a:rPr lang="en-US" smtClean="0"/>
              <a:t>72</a:t>
            </a:fld>
            <a:endParaRPr lang="en-US"/>
          </a:p>
        </p:txBody>
      </p:sp>
    </p:spTree>
    <p:extLst>
      <p:ext uri="{BB962C8B-B14F-4D97-AF65-F5344CB8AC3E}">
        <p14:creationId xmlns:p14="http://schemas.microsoft.com/office/powerpoint/2010/main" val="34095641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rgbClr val="0070C0"/>
                </a:solidFill>
                <a:latin typeface="Garamond" panose="02020404030301010803" pitchFamily="18" charset="0"/>
                <a:cs typeface="Arial" panose="020B0604020202020204" pitchFamily="34" charset="0"/>
              </a:rPr>
              <a:t>INTERPRETATION OF THE RESULTS</a:t>
            </a:r>
            <a:endParaRPr lang="en-US" sz="3200" b="1" dirty="0">
              <a:solidFill>
                <a:srgbClr val="0070C0"/>
              </a:solidFill>
              <a:latin typeface="Garamond" panose="02020404030301010803" pitchFamily="18" charset="0"/>
              <a:cs typeface="Arial" panose="020B0604020202020204" pitchFamily="34" charset="0"/>
            </a:endParaRPr>
          </a:p>
        </p:txBody>
      </p:sp>
      <p:pic>
        <p:nvPicPr>
          <p:cNvPr id="4" name="Picture 3"/>
          <p:cNvPicPr/>
          <p:nvPr/>
        </p:nvPicPr>
        <p:blipFill>
          <a:blip r:embed="rId2"/>
          <a:stretch>
            <a:fillRect/>
          </a:stretch>
        </p:blipFill>
        <p:spPr>
          <a:xfrm>
            <a:off x="6096000" y="1324065"/>
            <a:ext cx="5494020" cy="5105400"/>
          </a:xfrm>
          <a:prstGeom prst="rect">
            <a:avLst/>
          </a:prstGeom>
        </p:spPr>
      </p:pic>
      <p:sp>
        <p:nvSpPr>
          <p:cNvPr id="5" name="Rectangle 4"/>
          <p:cNvSpPr/>
          <p:nvPr/>
        </p:nvSpPr>
        <p:spPr>
          <a:xfrm>
            <a:off x="323850" y="2600236"/>
            <a:ext cx="6096000" cy="2246769"/>
          </a:xfrm>
          <a:prstGeom prst="rect">
            <a:avLst/>
          </a:prstGeom>
        </p:spPr>
        <p:txBody>
          <a:bodyPr>
            <a:spAutoFit/>
          </a:bodyPr>
          <a:lstStyle/>
          <a:p>
            <a:r>
              <a:rPr lang="en-IN" sz="2800" dirty="0">
                <a:latin typeface="Arial" panose="020B0604020202020204" pitchFamily="34" charset="0"/>
                <a:cs typeface="Arial" panose="020B0604020202020204" pitchFamily="34" charset="0"/>
              </a:rPr>
              <a:t>From the </a:t>
            </a:r>
            <a:r>
              <a:rPr lang="en-IN" sz="2800" dirty="0" err="1">
                <a:latin typeface="Arial" panose="020B0604020202020204" pitchFamily="34" charset="0"/>
                <a:cs typeface="Arial" panose="020B0604020202020204" pitchFamily="34" charset="0"/>
              </a:rPr>
              <a:t>modeling</a:t>
            </a:r>
            <a:r>
              <a:rPr lang="en-IN" sz="2800" dirty="0">
                <a:latin typeface="Arial" panose="020B0604020202020204" pitchFamily="34" charset="0"/>
                <a:cs typeface="Arial" panose="020B0604020202020204" pitchFamily="34" charset="0"/>
              </a:rPr>
              <a:t> we interpreted that after </a:t>
            </a:r>
            <a:r>
              <a:rPr lang="en-IN" sz="2800" dirty="0" err="1">
                <a:latin typeface="Arial" panose="020B0604020202020204" pitchFamily="34" charset="0"/>
                <a:cs typeface="Arial" panose="020B0604020202020204" pitchFamily="34" charset="0"/>
              </a:rPr>
              <a:t>hyperparameter</a:t>
            </a:r>
            <a:r>
              <a:rPr lang="en-IN" sz="2800" dirty="0">
                <a:latin typeface="Arial" panose="020B0604020202020204" pitchFamily="34" charset="0"/>
                <a:cs typeface="Arial" panose="020B0604020202020204" pitchFamily="34" charset="0"/>
              </a:rPr>
              <a:t> tuning Ridge </a:t>
            </a:r>
            <a:r>
              <a:rPr lang="en-IN" sz="2800" dirty="0" err="1">
                <a:latin typeface="Arial" panose="020B0604020202020204" pitchFamily="34" charset="0"/>
                <a:cs typeface="Arial" panose="020B0604020202020204" pitchFamily="34" charset="0"/>
              </a:rPr>
              <a:t>Regressor</a:t>
            </a:r>
            <a:r>
              <a:rPr lang="en-IN" sz="2800" dirty="0">
                <a:latin typeface="Arial" panose="020B0604020202020204" pitchFamily="34" charset="0"/>
                <a:cs typeface="Arial" panose="020B0604020202020204" pitchFamily="34" charset="0"/>
              </a:rPr>
              <a:t> works best with respect to our model with minimum RMSE of 32302</a:t>
            </a:r>
            <a:endParaRPr lang="en-US" sz="2800"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330EA680-D336-4FF7-8B7A-9848BB0A1C32}" type="slidenum">
              <a:rPr lang="en-US" smtClean="0"/>
              <a:t>73</a:t>
            </a:fld>
            <a:endParaRPr lang="en-US"/>
          </a:p>
        </p:txBody>
      </p:sp>
    </p:spTree>
    <p:extLst>
      <p:ext uri="{BB962C8B-B14F-4D97-AF65-F5344CB8AC3E}">
        <p14:creationId xmlns:p14="http://schemas.microsoft.com/office/powerpoint/2010/main" val="68141413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25678" y="2397947"/>
            <a:ext cx="5514651" cy="1015663"/>
          </a:xfrm>
          <a:prstGeom prst="rect">
            <a:avLst/>
          </a:prstGeom>
        </p:spPr>
        <p:txBody>
          <a:bodyPr wrap="none">
            <a:spAutoFit/>
          </a:bodyPr>
          <a:lstStyle/>
          <a:p>
            <a:pPr algn="ctr"/>
            <a:r>
              <a:rPr lang="en-IN" sz="6000" b="1" dirty="0" smtClean="0">
                <a:solidFill>
                  <a:srgbClr val="0070C0"/>
                </a:solidFill>
                <a:latin typeface="Garamond" panose="02020404030301010803" pitchFamily="18" charset="0"/>
                <a:cs typeface="Arial" panose="020B0604020202020204" pitchFamily="34" charset="0"/>
              </a:rPr>
              <a:t>CONCLUSION</a:t>
            </a:r>
            <a:endParaRPr lang="en-US" sz="6000" b="1" dirty="0">
              <a:solidFill>
                <a:srgbClr val="0070C0"/>
              </a:solidFill>
              <a:latin typeface="Garamond" panose="02020404030301010803" pitchFamily="18"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330EA680-D336-4FF7-8B7A-9848BB0A1C32}" type="slidenum">
              <a:rPr lang="en-US" smtClean="0"/>
              <a:t>74</a:t>
            </a:fld>
            <a:endParaRPr lang="en-US"/>
          </a:p>
        </p:txBody>
      </p:sp>
    </p:spTree>
    <p:extLst>
      <p:ext uri="{BB962C8B-B14F-4D97-AF65-F5344CB8AC3E}">
        <p14:creationId xmlns:p14="http://schemas.microsoft.com/office/powerpoint/2010/main" val="37772938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rgbClr val="0070C0"/>
                </a:solidFill>
                <a:latin typeface="Garamond" panose="02020404030301010803" pitchFamily="18" charset="0"/>
                <a:cs typeface="Arial" panose="020B0604020202020204" pitchFamily="34" charset="0"/>
              </a:rPr>
              <a:t>KEY FINDINGS AND CONCLUSIONS OF THE STUDY</a:t>
            </a:r>
            <a:endParaRPr lang="en-US" sz="3200" b="1" dirty="0">
              <a:solidFill>
                <a:srgbClr val="0070C0"/>
              </a:solidFill>
              <a:latin typeface="Garamond" panose="02020404030301010803" pitchFamily="18" charset="0"/>
              <a:cs typeface="Arial" panose="020B0604020202020204" pitchFamily="34" charset="0"/>
            </a:endParaRPr>
          </a:p>
        </p:txBody>
      </p:sp>
      <p:sp>
        <p:nvSpPr>
          <p:cNvPr id="2" name="Rectangle 1"/>
          <p:cNvSpPr/>
          <p:nvPr/>
        </p:nvSpPr>
        <p:spPr>
          <a:xfrm>
            <a:off x="247650" y="2018437"/>
            <a:ext cx="10896600" cy="1815882"/>
          </a:xfrm>
          <a:prstGeom prst="rect">
            <a:avLst/>
          </a:prstGeom>
        </p:spPr>
        <p:txBody>
          <a:bodyPr wrap="square">
            <a:spAutoFit/>
          </a:bodyPr>
          <a:lstStyle/>
          <a:p>
            <a:pPr marL="457200" indent="-457200">
              <a:buFont typeface="Arial" panose="020B0604020202020204" pitchFamily="34" charset="0"/>
              <a:buChar char="•"/>
            </a:pPr>
            <a:r>
              <a:rPr lang="en-IN" sz="2800" dirty="0">
                <a:latin typeface="Arial" panose="020B0604020202020204" pitchFamily="34" charset="0"/>
                <a:cs typeface="Arial" panose="020B0604020202020204" pitchFamily="34" charset="0"/>
              </a:rPr>
              <a:t>In this project we have tried to show how the house prices vary and what are the factors related to the changing of house prices. The best(minimum) RMSE score was achieved using the best parameters of </a:t>
            </a:r>
            <a:r>
              <a:rPr lang="en-IN" sz="2800" dirty="0" smtClean="0">
                <a:latin typeface="Arial" panose="020B0604020202020204" pitchFamily="34" charset="0"/>
                <a:cs typeface="Arial" panose="020B0604020202020204" pitchFamily="34" charset="0"/>
              </a:rPr>
              <a:t>Gradient boosting</a:t>
            </a:r>
            <a:r>
              <a:rPr lang="en-IN" sz="2800" dirty="0" smtClean="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Regressor</a:t>
            </a:r>
            <a:r>
              <a:rPr lang="en-IN" sz="2800" dirty="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330EA680-D336-4FF7-8B7A-9848BB0A1C32}" type="slidenum">
              <a:rPr lang="en-US" smtClean="0"/>
              <a:t>75</a:t>
            </a:fld>
            <a:endParaRPr lang="en-US"/>
          </a:p>
        </p:txBody>
      </p:sp>
    </p:spTree>
    <p:extLst>
      <p:ext uri="{BB962C8B-B14F-4D97-AF65-F5344CB8AC3E}">
        <p14:creationId xmlns:p14="http://schemas.microsoft.com/office/powerpoint/2010/main" val="325332765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rgbClr val="0070C0"/>
                </a:solidFill>
                <a:latin typeface="Garamond" panose="02020404030301010803" pitchFamily="18" charset="0"/>
                <a:cs typeface="Arial" panose="020B0604020202020204" pitchFamily="34" charset="0"/>
              </a:rPr>
              <a:t>LEARNING OUTCOMES OF THE STUDY IN RESPECT OF DATA SCIENCE</a:t>
            </a:r>
            <a:endParaRPr lang="en-US" sz="3200" b="1" dirty="0">
              <a:solidFill>
                <a:srgbClr val="0070C0"/>
              </a:solidFill>
              <a:latin typeface="Garamond" panose="02020404030301010803" pitchFamily="18" charset="0"/>
              <a:cs typeface="Arial" panose="020B0604020202020204" pitchFamily="34" charset="0"/>
            </a:endParaRPr>
          </a:p>
        </p:txBody>
      </p:sp>
      <p:sp>
        <p:nvSpPr>
          <p:cNvPr id="2" name="Rectangle 1"/>
          <p:cNvSpPr/>
          <p:nvPr/>
        </p:nvSpPr>
        <p:spPr>
          <a:xfrm>
            <a:off x="247650" y="2018437"/>
            <a:ext cx="10896600" cy="3539430"/>
          </a:xfrm>
          <a:prstGeom prst="rect">
            <a:avLst/>
          </a:prstGeom>
        </p:spPr>
        <p:txBody>
          <a:bodyPr wrap="square">
            <a:spAutoFit/>
          </a:bodyPr>
          <a:lstStyle/>
          <a:p>
            <a:pPr marL="457200" indent="-457200">
              <a:buFont typeface="Arial" panose="020B0604020202020204" pitchFamily="34" charset="0"/>
              <a:buChar char="•"/>
            </a:pPr>
            <a:r>
              <a:rPr lang="en-IN" sz="2800" dirty="0">
                <a:latin typeface="Arial" panose="020B0604020202020204" pitchFamily="34" charset="0"/>
                <a:cs typeface="Arial" panose="020B0604020202020204" pitchFamily="34" charset="0"/>
              </a:rPr>
              <a:t>This project has demonstrated the importance of sampling effectively, modelling and predicting data.</a:t>
            </a: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IN" sz="2800" dirty="0">
                <a:latin typeface="Arial" panose="020B0604020202020204" pitchFamily="34" charset="0"/>
                <a:cs typeface="Arial" panose="020B0604020202020204" pitchFamily="34" charset="0"/>
              </a:rPr>
              <a:t>Through different powerful tools of visualization we were able to analyse and interpret different hidden insights about the data.</a:t>
            </a: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IN" sz="2800" dirty="0">
                <a:latin typeface="Arial" panose="020B0604020202020204" pitchFamily="34" charset="0"/>
                <a:cs typeface="Arial" panose="020B0604020202020204" pitchFamily="34" charset="0"/>
              </a:rPr>
              <a:t>Through data cleaning we were able to remove unnecessary columns and outliers from our dataset due to which our model would have suffered from overfitting or </a:t>
            </a:r>
            <a:r>
              <a:rPr lang="en-IN" sz="2800" dirty="0" err="1">
                <a:latin typeface="Arial" panose="020B0604020202020204" pitchFamily="34" charset="0"/>
                <a:cs typeface="Arial" panose="020B0604020202020204" pitchFamily="34" charset="0"/>
              </a:rPr>
              <a:t>underfitting</a:t>
            </a:r>
            <a:r>
              <a:rPr lang="en-IN" sz="2800" dirty="0" smtClean="0">
                <a:latin typeface="Arial" panose="020B0604020202020204" pitchFamily="34" charset="0"/>
                <a:cs typeface="Arial" panose="020B0604020202020204" pitchFamily="34" charset="0"/>
              </a:rPr>
              <a:t>.</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330EA680-D336-4FF7-8B7A-9848BB0A1C32}" type="slidenum">
              <a:rPr lang="en-US" smtClean="0"/>
              <a:t>76</a:t>
            </a:fld>
            <a:endParaRPr lang="en-US"/>
          </a:p>
        </p:txBody>
      </p:sp>
    </p:spTree>
    <p:extLst>
      <p:ext uri="{BB962C8B-B14F-4D97-AF65-F5344CB8AC3E}">
        <p14:creationId xmlns:p14="http://schemas.microsoft.com/office/powerpoint/2010/main" val="270341987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rgbClr val="0070C0"/>
                </a:solidFill>
                <a:latin typeface="Garamond" panose="02020404030301010803" pitchFamily="18" charset="0"/>
                <a:cs typeface="Arial" panose="020B0604020202020204" pitchFamily="34" charset="0"/>
              </a:rPr>
              <a:t>LEARNING OUTCOMES OF THE STUDY IN RESPECT OF DATA SCIENCE</a:t>
            </a:r>
            <a:endParaRPr lang="en-US" sz="3200" b="1" dirty="0">
              <a:solidFill>
                <a:srgbClr val="0070C0"/>
              </a:solidFill>
              <a:latin typeface="Garamond" panose="02020404030301010803" pitchFamily="18" charset="0"/>
              <a:cs typeface="Arial" panose="020B0604020202020204" pitchFamily="34" charset="0"/>
            </a:endParaRPr>
          </a:p>
        </p:txBody>
      </p:sp>
      <p:sp>
        <p:nvSpPr>
          <p:cNvPr id="2" name="Rectangle 1"/>
          <p:cNvSpPr/>
          <p:nvPr/>
        </p:nvSpPr>
        <p:spPr>
          <a:xfrm>
            <a:off x="247650" y="2018437"/>
            <a:ext cx="10896600" cy="4832092"/>
          </a:xfrm>
          <a:prstGeom prst="rect">
            <a:avLst/>
          </a:prstGeom>
        </p:spPr>
        <p:txBody>
          <a:bodyPr wrap="square">
            <a:spAutoFit/>
          </a:bodyPr>
          <a:lstStyle/>
          <a:p>
            <a:pPr marL="457200" indent="-457200">
              <a:buFont typeface="Arial" panose="020B0604020202020204" pitchFamily="34" charset="0"/>
              <a:buChar char="•"/>
            </a:pPr>
            <a:r>
              <a:rPr lang="en-IN" sz="2800" dirty="0">
                <a:latin typeface="Arial" panose="020B0604020202020204" pitchFamily="34" charset="0"/>
                <a:cs typeface="Arial" panose="020B0604020202020204" pitchFamily="34" charset="0"/>
              </a:rPr>
              <a:t>The few challenges while working on this project where:-</a:t>
            </a:r>
            <a:endParaRPr lang="en-US" sz="2800" dirty="0">
              <a:latin typeface="Arial" panose="020B0604020202020204" pitchFamily="34" charset="0"/>
              <a:cs typeface="Arial" panose="020B0604020202020204" pitchFamily="34" charset="0"/>
            </a:endParaRPr>
          </a:p>
          <a:p>
            <a:pPr marL="1371600" lvl="2" indent="-457200">
              <a:buFont typeface="Wingdings" panose="05000000000000000000" pitchFamily="2" charset="2"/>
              <a:buChar char="Ø"/>
            </a:pPr>
            <a:r>
              <a:rPr lang="en-IN" sz="2800" dirty="0">
                <a:latin typeface="Arial" panose="020B0604020202020204" pitchFamily="34" charset="0"/>
                <a:cs typeface="Arial" panose="020B0604020202020204" pitchFamily="34" charset="0"/>
              </a:rPr>
              <a:t>Improper scaling</a:t>
            </a:r>
            <a:endParaRPr lang="en-US" sz="2800" dirty="0">
              <a:latin typeface="Arial" panose="020B0604020202020204" pitchFamily="34" charset="0"/>
              <a:cs typeface="Arial" panose="020B0604020202020204" pitchFamily="34" charset="0"/>
            </a:endParaRPr>
          </a:p>
          <a:p>
            <a:pPr marL="1371600" lvl="2" indent="-457200">
              <a:buFont typeface="Wingdings" panose="05000000000000000000" pitchFamily="2" charset="2"/>
              <a:buChar char="Ø"/>
            </a:pPr>
            <a:r>
              <a:rPr lang="en-IN" sz="2800" dirty="0">
                <a:latin typeface="Arial" panose="020B0604020202020204" pitchFamily="34" charset="0"/>
                <a:cs typeface="Arial" panose="020B0604020202020204" pitchFamily="34" charset="0"/>
              </a:rPr>
              <a:t>Too many features</a:t>
            </a:r>
            <a:endParaRPr lang="en-US" sz="2800" dirty="0">
              <a:latin typeface="Arial" panose="020B0604020202020204" pitchFamily="34" charset="0"/>
              <a:cs typeface="Arial" panose="020B0604020202020204" pitchFamily="34" charset="0"/>
            </a:endParaRPr>
          </a:p>
          <a:p>
            <a:pPr marL="1371600" lvl="2" indent="-457200">
              <a:buFont typeface="Wingdings" panose="05000000000000000000" pitchFamily="2" charset="2"/>
              <a:buChar char="Ø"/>
            </a:pPr>
            <a:r>
              <a:rPr lang="en-IN" sz="2800" dirty="0">
                <a:latin typeface="Arial" panose="020B0604020202020204" pitchFamily="34" charset="0"/>
                <a:cs typeface="Arial" panose="020B0604020202020204" pitchFamily="34" charset="0"/>
              </a:rPr>
              <a:t>Missing values</a:t>
            </a:r>
            <a:endParaRPr lang="en-US" sz="2800" dirty="0">
              <a:latin typeface="Arial" panose="020B0604020202020204" pitchFamily="34" charset="0"/>
              <a:cs typeface="Arial" panose="020B0604020202020204" pitchFamily="34" charset="0"/>
            </a:endParaRPr>
          </a:p>
          <a:p>
            <a:pPr marL="1371600" lvl="2" indent="-457200">
              <a:buFont typeface="Wingdings" panose="05000000000000000000" pitchFamily="2" charset="2"/>
              <a:buChar char="Ø"/>
            </a:pPr>
            <a:r>
              <a:rPr lang="en-IN" sz="2800" dirty="0">
                <a:latin typeface="Arial" panose="020B0604020202020204" pitchFamily="34" charset="0"/>
                <a:cs typeface="Arial" panose="020B0604020202020204" pitchFamily="34" charset="0"/>
              </a:rPr>
              <a:t>Skewed data due to outliers</a:t>
            </a: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IN" sz="2800" dirty="0">
                <a:latin typeface="Arial" panose="020B0604020202020204" pitchFamily="34" charset="0"/>
                <a:cs typeface="Arial" panose="020B0604020202020204" pitchFamily="34" charset="0"/>
              </a:rPr>
              <a:t>The data was improper scaled so we scaled it to a single scale using </a:t>
            </a:r>
            <a:r>
              <a:rPr lang="en-IN" sz="2800" dirty="0" err="1">
                <a:latin typeface="Arial" panose="020B0604020202020204" pitchFamily="34" charset="0"/>
                <a:cs typeface="Arial" panose="020B0604020202020204" pitchFamily="34" charset="0"/>
              </a:rPr>
              <a:t>sklearns’s</a:t>
            </a:r>
            <a:r>
              <a:rPr lang="en-IN" sz="2800" dirty="0">
                <a:latin typeface="Arial" panose="020B0604020202020204" pitchFamily="34" charset="0"/>
                <a:cs typeface="Arial" panose="020B0604020202020204" pitchFamily="34" charset="0"/>
              </a:rPr>
              <a:t> package </a:t>
            </a:r>
            <a:r>
              <a:rPr lang="en-IN" sz="2800" dirty="0" err="1">
                <a:latin typeface="Arial" panose="020B0604020202020204" pitchFamily="34" charset="0"/>
                <a:cs typeface="Arial" panose="020B0604020202020204" pitchFamily="34" charset="0"/>
              </a:rPr>
              <a:t>StandardScaler</a:t>
            </a:r>
            <a:r>
              <a:rPr lang="en-IN" sz="2800" dirty="0">
                <a:latin typeface="Arial" panose="020B060402020202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IN" sz="2800" dirty="0">
                <a:latin typeface="Arial" panose="020B0604020202020204" pitchFamily="34" charset="0"/>
                <a:cs typeface="Arial" panose="020B0604020202020204" pitchFamily="34" charset="0"/>
              </a:rPr>
              <a:t>There were too many(256) features present in the data so we applied Principal Component Analysis(PCA) and found out the Eigenvalues and on the basis of number of nodes we were able </a:t>
            </a:r>
            <a:r>
              <a:rPr lang="en-IN" sz="2800" dirty="0" err="1">
                <a:latin typeface="Arial" panose="020B0604020202020204" pitchFamily="34" charset="0"/>
                <a:cs typeface="Arial" panose="020B0604020202020204" pitchFamily="34" charset="0"/>
              </a:rPr>
              <a:t>able</a:t>
            </a:r>
            <a:r>
              <a:rPr lang="en-IN" sz="2800" dirty="0">
                <a:latin typeface="Arial" panose="020B0604020202020204" pitchFamily="34" charset="0"/>
                <a:cs typeface="Arial" panose="020B0604020202020204" pitchFamily="34" charset="0"/>
              </a:rPr>
              <a:t> to reduce our features </a:t>
            </a:r>
            <a:r>
              <a:rPr lang="en-IN" sz="2800" dirty="0" err="1">
                <a:latin typeface="Arial" panose="020B0604020202020204" pitchFamily="34" charset="0"/>
                <a:cs typeface="Arial" panose="020B0604020202020204" pitchFamily="34" charset="0"/>
              </a:rPr>
              <a:t>upto</a:t>
            </a:r>
            <a:r>
              <a:rPr lang="en-IN" sz="2800" dirty="0">
                <a:latin typeface="Arial" panose="020B0604020202020204" pitchFamily="34" charset="0"/>
                <a:cs typeface="Arial" panose="020B0604020202020204" pitchFamily="34" charset="0"/>
              </a:rPr>
              <a:t> 90 columns</a:t>
            </a:r>
            <a:r>
              <a:rPr lang="en-IN" sz="2800" dirty="0" smtClean="0">
                <a:latin typeface="Arial" panose="020B060402020202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330EA680-D336-4FF7-8B7A-9848BB0A1C32}" type="slidenum">
              <a:rPr lang="en-US" smtClean="0"/>
              <a:t>77</a:t>
            </a:fld>
            <a:endParaRPr lang="en-US"/>
          </a:p>
        </p:txBody>
      </p:sp>
    </p:spTree>
    <p:extLst>
      <p:ext uri="{BB962C8B-B14F-4D97-AF65-F5344CB8AC3E}">
        <p14:creationId xmlns:p14="http://schemas.microsoft.com/office/powerpoint/2010/main" val="222336935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rgbClr val="0070C0"/>
                </a:solidFill>
                <a:latin typeface="Garamond" panose="02020404030301010803" pitchFamily="18" charset="0"/>
                <a:cs typeface="Arial" panose="020B0604020202020204" pitchFamily="34" charset="0"/>
              </a:rPr>
              <a:t>LEARNING OUTCOMES OF THE STUDY IN RESPECT OF DATA SCIENCE</a:t>
            </a:r>
            <a:endParaRPr lang="en-US" sz="3200" b="1" dirty="0">
              <a:solidFill>
                <a:srgbClr val="0070C0"/>
              </a:solidFill>
              <a:latin typeface="Garamond" panose="02020404030301010803" pitchFamily="18" charset="0"/>
              <a:cs typeface="Arial" panose="020B0604020202020204" pitchFamily="34" charset="0"/>
            </a:endParaRPr>
          </a:p>
        </p:txBody>
      </p:sp>
      <p:sp>
        <p:nvSpPr>
          <p:cNvPr id="2" name="Rectangle 1"/>
          <p:cNvSpPr/>
          <p:nvPr/>
        </p:nvSpPr>
        <p:spPr>
          <a:xfrm>
            <a:off x="247650" y="2018437"/>
            <a:ext cx="10896600" cy="2246769"/>
          </a:xfrm>
          <a:prstGeom prst="rect">
            <a:avLst/>
          </a:prstGeom>
        </p:spPr>
        <p:txBody>
          <a:bodyPr wrap="square">
            <a:spAutoFit/>
          </a:bodyPr>
          <a:lstStyle/>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IN" sz="2800" dirty="0">
                <a:latin typeface="Arial" panose="020B0604020202020204" pitchFamily="34" charset="0"/>
                <a:cs typeface="Arial" panose="020B0604020202020204" pitchFamily="34" charset="0"/>
              </a:rPr>
              <a:t>There were lot of missing values present in different columns which we imputed on the basis of our understanding.</a:t>
            </a: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IN" sz="2800" dirty="0">
                <a:latin typeface="Arial" panose="020B0604020202020204" pitchFamily="34" charset="0"/>
                <a:cs typeface="Arial" panose="020B0604020202020204" pitchFamily="34" charset="0"/>
              </a:rPr>
              <a:t>The columns were skewed due to presence of outliers which we handled through </a:t>
            </a:r>
            <a:r>
              <a:rPr lang="en-IN" sz="2800" dirty="0" err="1" smtClean="0">
                <a:latin typeface="Arial" panose="020B0604020202020204" pitchFamily="34" charset="0"/>
                <a:cs typeface="Arial" panose="020B0604020202020204" pitchFamily="34" charset="0"/>
              </a:rPr>
              <a:t>Winsorization</a:t>
            </a:r>
            <a:r>
              <a:rPr lang="en-IN" sz="2800" dirty="0" smtClean="0">
                <a:latin typeface="Arial" panose="020B0604020202020204" pitchFamily="34" charset="0"/>
                <a:cs typeface="Arial" panose="020B0604020202020204" pitchFamily="34" charset="0"/>
              </a:rPr>
              <a:t> Technique</a:t>
            </a:r>
            <a:r>
              <a:rPr lang="en-IN" sz="2800" dirty="0">
                <a:latin typeface="Arial" panose="020B060402020202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330EA680-D336-4FF7-8B7A-9848BB0A1C32}" type="slidenum">
              <a:rPr lang="en-US" smtClean="0"/>
              <a:t>78</a:t>
            </a:fld>
            <a:endParaRPr lang="en-US"/>
          </a:p>
        </p:txBody>
      </p:sp>
    </p:spTree>
    <p:extLst>
      <p:ext uri="{BB962C8B-B14F-4D97-AF65-F5344CB8AC3E}">
        <p14:creationId xmlns:p14="http://schemas.microsoft.com/office/powerpoint/2010/main" val="207952614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rgbClr val="0070C0"/>
                </a:solidFill>
                <a:latin typeface="Garamond" panose="02020404030301010803" pitchFamily="18" charset="0"/>
                <a:cs typeface="Arial" panose="020B0604020202020204" pitchFamily="34" charset="0"/>
              </a:rPr>
              <a:t>LIMITATIONS OF THIS WORK AND SCOPE FOR FUTURE WORK</a:t>
            </a:r>
            <a:endParaRPr lang="en-US" sz="3200" b="1" dirty="0">
              <a:solidFill>
                <a:srgbClr val="0070C0"/>
              </a:solidFill>
              <a:latin typeface="Garamond" panose="02020404030301010803" pitchFamily="18" charset="0"/>
              <a:cs typeface="Arial" panose="020B0604020202020204" pitchFamily="34" charset="0"/>
            </a:endParaRPr>
          </a:p>
        </p:txBody>
      </p:sp>
      <p:sp>
        <p:nvSpPr>
          <p:cNvPr id="2" name="Rectangle 1"/>
          <p:cNvSpPr/>
          <p:nvPr/>
        </p:nvSpPr>
        <p:spPr>
          <a:xfrm>
            <a:off x="247650" y="2018437"/>
            <a:ext cx="10896600" cy="4401205"/>
          </a:xfrm>
          <a:prstGeom prst="rect">
            <a:avLst/>
          </a:prstGeom>
        </p:spPr>
        <p:txBody>
          <a:bodyPr wrap="square">
            <a:spAutoFit/>
          </a:bodyPr>
          <a:lstStyle/>
          <a:p>
            <a:pPr marL="457200" indent="-457200" algn="just">
              <a:buFont typeface="Arial" panose="020B0604020202020204" pitchFamily="34" charset="0"/>
              <a:buChar char="•"/>
            </a:pPr>
            <a:r>
              <a:rPr lang="en-IN" sz="2800" dirty="0">
                <a:latin typeface="Arial" panose="020B0604020202020204" pitchFamily="34" charset="0"/>
                <a:cs typeface="Arial" panose="020B0604020202020204" pitchFamily="34" charset="0"/>
              </a:rPr>
              <a:t>While we couldn’t reach out goal of minimum RMSE in house price </a:t>
            </a:r>
            <a:r>
              <a:rPr lang="en-IN" sz="2800" dirty="0" smtClean="0">
                <a:latin typeface="Arial" panose="020B0604020202020204" pitchFamily="34" charset="0"/>
                <a:cs typeface="Arial" panose="020B0604020202020204" pitchFamily="34" charset="0"/>
              </a:rPr>
              <a:t>prediction </a:t>
            </a:r>
            <a:r>
              <a:rPr lang="en-IN" sz="2800" dirty="0">
                <a:latin typeface="Arial" panose="020B0604020202020204" pitchFamily="34" charset="0"/>
                <a:cs typeface="Arial" panose="020B0604020202020204" pitchFamily="34" charset="0"/>
              </a:rPr>
              <a:t>without letting the model to </a:t>
            </a:r>
            <a:r>
              <a:rPr lang="en-IN" sz="2800" dirty="0" err="1">
                <a:latin typeface="Arial" panose="020B0604020202020204" pitchFamily="34" charset="0"/>
                <a:cs typeface="Arial" panose="020B0604020202020204" pitchFamily="34" charset="0"/>
              </a:rPr>
              <a:t>overfit</a:t>
            </a:r>
            <a:r>
              <a:rPr lang="en-IN" sz="2800" dirty="0">
                <a:latin typeface="Arial" panose="020B0604020202020204" pitchFamily="34" charset="0"/>
                <a:cs typeface="Arial" panose="020B0604020202020204" pitchFamily="34" charset="0"/>
              </a:rPr>
              <a:t>, we did end up creating a system that can with enough time and data get very close to that goal</a:t>
            </a:r>
            <a:r>
              <a:rPr lang="en-IN" sz="2800" dirty="0" smtClean="0">
                <a:latin typeface="Arial" panose="020B0604020202020204" pitchFamily="34" charset="0"/>
                <a:cs typeface="Arial" panose="020B0604020202020204" pitchFamily="34" charset="0"/>
              </a:rPr>
              <a:t>.</a:t>
            </a:r>
          </a:p>
          <a:p>
            <a:pPr marL="457200" indent="-457200" algn="just">
              <a:buFont typeface="Arial" panose="020B0604020202020204" pitchFamily="34" charset="0"/>
              <a:buChar char="•"/>
            </a:pPr>
            <a:r>
              <a:rPr lang="en-IN" sz="2800" dirty="0" smtClean="0">
                <a:latin typeface="Arial" panose="020B0604020202020204" pitchFamily="34" charset="0"/>
                <a:cs typeface="Arial" panose="020B0604020202020204" pitchFamily="34" charset="0"/>
              </a:rPr>
              <a:t> </a:t>
            </a:r>
            <a:r>
              <a:rPr lang="en-IN" sz="2800" dirty="0">
                <a:latin typeface="Arial" panose="020B0604020202020204" pitchFamily="34" charset="0"/>
                <a:cs typeface="Arial" panose="020B0604020202020204" pitchFamily="34" charset="0"/>
              </a:rPr>
              <a:t>As with any project there is room for improvement here. The very nature of this project allows for multiple algorithms to be integrated together as modules and their </a:t>
            </a:r>
            <a:r>
              <a:rPr lang="en-IN" sz="2800" dirty="0" smtClean="0">
                <a:latin typeface="Arial" panose="020B0604020202020204" pitchFamily="34" charset="0"/>
                <a:cs typeface="Arial" panose="020B0604020202020204" pitchFamily="34" charset="0"/>
              </a:rPr>
              <a:t>results can </a:t>
            </a:r>
            <a:r>
              <a:rPr lang="en-IN" sz="2800" dirty="0">
                <a:latin typeface="Arial" panose="020B0604020202020204" pitchFamily="34" charset="0"/>
                <a:cs typeface="Arial" panose="020B0604020202020204" pitchFamily="34" charset="0"/>
              </a:rPr>
              <a:t>be combined to increase the accuracy of the final result. </a:t>
            </a:r>
            <a:endParaRPr lang="en-IN" sz="2800" dirty="0" smtClean="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IN" sz="2800" dirty="0" smtClean="0">
                <a:latin typeface="Arial" panose="020B0604020202020204" pitchFamily="34" charset="0"/>
                <a:cs typeface="Arial" panose="020B0604020202020204" pitchFamily="34" charset="0"/>
              </a:rPr>
              <a:t>This </a:t>
            </a:r>
            <a:r>
              <a:rPr lang="en-IN" sz="2800" dirty="0">
                <a:latin typeface="Arial" panose="020B0604020202020204" pitchFamily="34" charset="0"/>
                <a:cs typeface="Arial" panose="020B0604020202020204" pitchFamily="34" charset="0"/>
              </a:rPr>
              <a:t>model can further be improved with the </a:t>
            </a:r>
            <a:r>
              <a:rPr lang="en-IN" sz="2800" dirty="0" smtClean="0">
                <a:latin typeface="Arial" panose="020B0604020202020204" pitchFamily="34" charset="0"/>
                <a:cs typeface="Arial" panose="020B0604020202020204" pitchFamily="34" charset="0"/>
              </a:rPr>
              <a:t>addition of more </a:t>
            </a:r>
            <a:r>
              <a:rPr lang="en-IN" sz="2800" dirty="0">
                <a:latin typeface="Arial" panose="020B0604020202020204" pitchFamily="34" charset="0"/>
                <a:cs typeface="Arial" panose="020B0604020202020204" pitchFamily="34" charset="0"/>
              </a:rPr>
              <a:t>algorithms into it. </a:t>
            </a:r>
            <a:endParaRPr lang="en-IN" sz="2800" dirty="0" smtClean="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330EA680-D336-4FF7-8B7A-9848BB0A1C32}" type="slidenum">
              <a:rPr lang="en-US" smtClean="0"/>
              <a:t>79</a:t>
            </a:fld>
            <a:endParaRPr lang="en-US"/>
          </a:p>
        </p:txBody>
      </p:sp>
    </p:spTree>
    <p:extLst>
      <p:ext uri="{BB962C8B-B14F-4D97-AF65-F5344CB8AC3E}">
        <p14:creationId xmlns:p14="http://schemas.microsoft.com/office/powerpoint/2010/main" val="9230702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i="1" dirty="0">
                <a:solidFill>
                  <a:srgbClr val="0070C0"/>
                </a:solidFill>
                <a:latin typeface="Garamond" panose="02020404030301010803" pitchFamily="18" charset="0"/>
                <a:cs typeface="Arial" panose="020B0604020202020204" pitchFamily="34" charset="0"/>
              </a:rPr>
              <a:t>MATHEMATICAL/ ANALYTICAL MODELING OF THE PROBLEM</a:t>
            </a:r>
            <a:endParaRPr lang="en-US" sz="3200" b="1" i="1" dirty="0">
              <a:solidFill>
                <a:srgbClr val="0070C0"/>
              </a:solidFill>
              <a:latin typeface="Garamond" panose="02020404030301010803" pitchFamily="18" charset="0"/>
              <a:cs typeface="Arial" panose="020B0604020202020204" pitchFamily="34" charset="0"/>
            </a:endParaRPr>
          </a:p>
        </p:txBody>
      </p:sp>
      <p:sp>
        <p:nvSpPr>
          <p:cNvPr id="4" name="TextBox 3">
            <a:extLst>
              <a:ext uri="{FF2B5EF4-FFF2-40B4-BE49-F238E27FC236}">
                <a16:creationId xmlns="" xmlns:a16="http://schemas.microsoft.com/office/drawing/2014/main" id="{3D8A56FA-C775-453F-806D-E662A819BCA8}"/>
              </a:ext>
            </a:extLst>
          </p:cNvPr>
          <p:cNvSpPr txBox="1"/>
          <p:nvPr/>
        </p:nvSpPr>
        <p:spPr>
          <a:xfrm>
            <a:off x="337401" y="1814542"/>
            <a:ext cx="11225949"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IN" sz="2800" dirty="0">
                <a:latin typeface="Arial" panose="020B0604020202020204" pitchFamily="34" charset="0"/>
                <a:cs typeface="Arial" panose="020B0604020202020204" pitchFamily="34" charset="0"/>
              </a:rPr>
              <a:t>From this statistical analysis we make some of the interpretations that,</a:t>
            </a:r>
            <a:endParaRPr lang="en-US" sz="2800" dirty="0">
              <a:latin typeface="Arial" panose="020B0604020202020204" pitchFamily="34" charset="0"/>
              <a:cs typeface="Arial" panose="020B0604020202020204" pitchFamily="34" charset="0"/>
            </a:endParaRPr>
          </a:p>
          <a:p>
            <a:pPr marL="457200" lvl="0" indent="-457200">
              <a:buFont typeface="Arial" panose="020B0604020202020204" pitchFamily="34" charset="0"/>
              <a:buChar char="•"/>
            </a:pPr>
            <a:r>
              <a:rPr lang="en-IN" sz="2800" dirty="0">
                <a:latin typeface="Arial" panose="020B0604020202020204" pitchFamily="34" charset="0"/>
                <a:cs typeface="Arial" panose="020B0604020202020204" pitchFamily="34" charset="0"/>
              </a:rPr>
              <a:t>Maximum standard deviation of 8957.44 is observed in </a:t>
            </a:r>
            <a:r>
              <a:rPr lang="en-IN" sz="2800" dirty="0" err="1">
                <a:latin typeface="Arial" panose="020B0604020202020204" pitchFamily="34" charset="0"/>
                <a:cs typeface="Arial" panose="020B0604020202020204" pitchFamily="34" charset="0"/>
              </a:rPr>
              <a:t>LotArea</a:t>
            </a:r>
            <a:r>
              <a:rPr lang="en-IN" sz="2800" dirty="0">
                <a:latin typeface="Arial" panose="020B0604020202020204" pitchFamily="34" charset="0"/>
                <a:cs typeface="Arial" panose="020B0604020202020204" pitchFamily="34" charset="0"/>
              </a:rPr>
              <a:t> column.</a:t>
            </a:r>
            <a:endParaRPr lang="en-US" sz="2800" dirty="0">
              <a:latin typeface="Arial" panose="020B0604020202020204" pitchFamily="34" charset="0"/>
              <a:cs typeface="Arial" panose="020B0604020202020204" pitchFamily="34" charset="0"/>
            </a:endParaRPr>
          </a:p>
          <a:p>
            <a:pPr marL="457200" lvl="0" indent="-457200">
              <a:buFont typeface="Arial" panose="020B0604020202020204" pitchFamily="34" charset="0"/>
              <a:buChar char="•"/>
            </a:pPr>
            <a:r>
              <a:rPr lang="en-IN" sz="2800" dirty="0">
                <a:latin typeface="Arial" panose="020B0604020202020204" pitchFamily="34" charset="0"/>
                <a:cs typeface="Arial" panose="020B0604020202020204" pitchFamily="34" charset="0"/>
              </a:rPr>
              <a:t>Maximum </a:t>
            </a:r>
            <a:r>
              <a:rPr lang="en-IN" sz="2800" dirty="0" err="1">
                <a:latin typeface="Arial" panose="020B0604020202020204" pitchFamily="34" charset="0"/>
                <a:cs typeface="Arial" panose="020B0604020202020204" pitchFamily="34" charset="0"/>
              </a:rPr>
              <a:t>SalePrice</a:t>
            </a:r>
            <a:r>
              <a:rPr lang="en-IN" sz="2800" dirty="0">
                <a:latin typeface="Arial" panose="020B0604020202020204" pitchFamily="34" charset="0"/>
                <a:cs typeface="Arial" panose="020B0604020202020204" pitchFamily="34" charset="0"/>
              </a:rPr>
              <a:t> of a house observed is 755000 and minimum is 34900.</a:t>
            </a:r>
            <a:endParaRPr lang="en-US" sz="2800" dirty="0">
              <a:latin typeface="Arial" panose="020B0604020202020204" pitchFamily="34" charset="0"/>
              <a:cs typeface="Arial" panose="020B0604020202020204" pitchFamily="34" charset="0"/>
            </a:endParaRPr>
          </a:p>
          <a:p>
            <a:pPr marL="457200" lvl="0" indent="-457200">
              <a:buFont typeface="Arial" panose="020B0604020202020204" pitchFamily="34" charset="0"/>
              <a:buChar char="•"/>
            </a:pPr>
            <a:r>
              <a:rPr lang="en-IN" sz="2800" dirty="0">
                <a:latin typeface="Arial" panose="020B0604020202020204" pitchFamily="34" charset="0"/>
                <a:cs typeface="Arial" panose="020B0604020202020204" pitchFamily="34" charset="0"/>
              </a:rPr>
              <a:t>In the columns Id, </a:t>
            </a:r>
            <a:r>
              <a:rPr lang="en-IN" sz="2800" dirty="0" err="1">
                <a:latin typeface="Arial" panose="020B0604020202020204" pitchFamily="34" charset="0"/>
                <a:cs typeface="Arial" panose="020B0604020202020204" pitchFamily="34" charset="0"/>
              </a:rPr>
              <a:t>MSSubclass</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LotArea</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MasVnrArea</a:t>
            </a:r>
            <a:r>
              <a:rPr lang="en-IN" sz="2800" dirty="0">
                <a:latin typeface="Arial" panose="020B0604020202020204" pitchFamily="34" charset="0"/>
                <a:cs typeface="Arial" panose="020B0604020202020204" pitchFamily="34" charset="0"/>
              </a:rPr>
              <a:t>, BsmtFinSF1, BsmtFinSF2, </a:t>
            </a:r>
            <a:r>
              <a:rPr lang="en-IN" sz="2800" dirty="0" err="1">
                <a:latin typeface="Arial" panose="020B0604020202020204" pitchFamily="34" charset="0"/>
                <a:cs typeface="Arial" panose="020B0604020202020204" pitchFamily="34" charset="0"/>
              </a:rPr>
              <a:t>BsmtUnfsF</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TotalBsmtSF</a:t>
            </a:r>
            <a:r>
              <a:rPr lang="en-IN" sz="2800" dirty="0">
                <a:latin typeface="Arial" panose="020B0604020202020204" pitchFamily="34" charset="0"/>
                <a:cs typeface="Arial" panose="020B0604020202020204" pitchFamily="34" charset="0"/>
              </a:rPr>
              <a:t>, 1stFlrSF, 2ndFlrSF, </a:t>
            </a:r>
            <a:r>
              <a:rPr lang="en-IN" sz="2800" dirty="0" err="1">
                <a:latin typeface="Arial" panose="020B0604020202020204" pitchFamily="34" charset="0"/>
                <a:cs typeface="Arial" panose="020B0604020202020204" pitchFamily="34" charset="0"/>
              </a:rPr>
              <a:t>LowQualFinSF</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GrLivArea</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BsmtFullBath</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HalfBath</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TotRmsAbvGrd</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WoodDeckSF</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OpenPorchSF</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EnclosedPorch</a:t>
            </a:r>
            <a:r>
              <a:rPr lang="en-IN" sz="2800" dirty="0">
                <a:latin typeface="Arial" panose="020B0604020202020204" pitchFamily="34" charset="0"/>
                <a:cs typeface="Arial" panose="020B0604020202020204" pitchFamily="34" charset="0"/>
              </a:rPr>
              <a:t>, 3SsnPorch, </a:t>
            </a:r>
            <a:r>
              <a:rPr lang="en-IN" sz="2800" dirty="0" err="1">
                <a:latin typeface="Arial" panose="020B0604020202020204" pitchFamily="34" charset="0"/>
                <a:cs typeface="Arial" panose="020B0604020202020204" pitchFamily="34" charset="0"/>
              </a:rPr>
              <a:t>ScreenPorch</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PoolArea</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Miscval</a:t>
            </a:r>
            <a:r>
              <a:rPr lang="en-IN" sz="2800" dirty="0">
                <a:latin typeface="Arial" panose="020B0604020202020204" pitchFamily="34" charset="0"/>
                <a:cs typeface="Arial" panose="020B0604020202020204" pitchFamily="34" charset="0"/>
              </a:rPr>
              <a:t>, </a:t>
            </a:r>
            <a:endParaRPr lang="en-US" sz="2800" dirty="0">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330EA680-D336-4FF7-8B7A-9848BB0A1C32}" type="slidenum">
              <a:rPr lang="en-US" smtClean="0"/>
              <a:t>8</a:t>
            </a:fld>
            <a:endParaRPr lang="en-US"/>
          </a:p>
        </p:txBody>
      </p:sp>
    </p:spTree>
    <p:extLst>
      <p:ext uri="{BB962C8B-B14F-4D97-AF65-F5344CB8AC3E}">
        <p14:creationId xmlns:p14="http://schemas.microsoft.com/office/powerpoint/2010/main" val="353915307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solidFill>
                  <a:srgbClr val="0070C0"/>
                </a:solidFill>
                <a:latin typeface="Garamond" panose="02020404030301010803" pitchFamily="18" charset="0"/>
                <a:cs typeface="Arial" panose="020B0604020202020204" pitchFamily="34" charset="0"/>
              </a:rPr>
              <a:t>LIMITATIONS OF THIS WORK AND SCOPE FOR FUTURE WORK</a:t>
            </a:r>
            <a:endParaRPr lang="en-US" sz="3200" b="1" dirty="0">
              <a:solidFill>
                <a:srgbClr val="0070C0"/>
              </a:solidFill>
              <a:latin typeface="Garamond" panose="02020404030301010803" pitchFamily="18" charset="0"/>
              <a:cs typeface="Arial" panose="020B0604020202020204" pitchFamily="34" charset="0"/>
            </a:endParaRPr>
          </a:p>
        </p:txBody>
      </p:sp>
      <p:sp>
        <p:nvSpPr>
          <p:cNvPr id="2" name="Rectangle 1"/>
          <p:cNvSpPr/>
          <p:nvPr/>
        </p:nvSpPr>
        <p:spPr>
          <a:xfrm>
            <a:off x="247650" y="2018437"/>
            <a:ext cx="10896600" cy="2246769"/>
          </a:xfrm>
          <a:prstGeom prst="rect">
            <a:avLst/>
          </a:prstGeom>
        </p:spPr>
        <p:txBody>
          <a:bodyPr wrap="square">
            <a:spAutoFit/>
          </a:bodyPr>
          <a:lstStyle/>
          <a:p>
            <a:pPr marL="457200" indent="-457200">
              <a:buFont typeface="Arial" panose="020B0604020202020204" pitchFamily="34" charset="0"/>
              <a:buChar char="•"/>
            </a:pPr>
            <a:r>
              <a:rPr lang="en-IN" sz="2800" dirty="0">
                <a:latin typeface="Arial" panose="020B0604020202020204" pitchFamily="34" charset="0"/>
                <a:cs typeface="Arial" panose="020B0604020202020204" pitchFamily="34" charset="0"/>
              </a:rPr>
              <a:t>However, the output of these algorithms needs to be in the same format as the others. Once that condition is satisfied, the modules are easy to add as done in the code. </a:t>
            </a:r>
            <a:endParaRPr lang="en-IN" sz="2800" dirty="0" smtClean="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IN" sz="2800" dirty="0" smtClean="0">
                <a:latin typeface="Arial" panose="020B0604020202020204" pitchFamily="34" charset="0"/>
                <a:cs typeface="Arial" panose="020B0604020202020204" pitchFamily="34" charset="0"/>
              </a:rPr>
              <a:t>This </a:t>
            </a:r>
            <a:r>
              <a:rPr lang="en-IN" sz="2800" dirty="0">
                <a:latin typeface="Arial" panose="020B0604020202020204" pitchFamily="34" charset="0"/>
                <a:cs typeface="Arial" panose="020B0604020202020204" pitchFamily="34" charset="0"/>
              </a:rPr>
              <a:t>provides a great degree of modularity and versatility to the project.</a:t>
            </a:r>
            <a:endParaRPr lang="en-US" sz="28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330EA680-D336-4FF7-8B7A-9848BB0A1C32}" type="slidenum">
              <a:rPr lang="en-US" smtClean="0"/>
              <a:t>80</a:t>
            </a:fld>
            <a:endParaRPr lang="en-US"/>
          </a:p>
        </p:txBody>
      </p:sp>
    </p:spTree>
    <p:extLst>
      <p:ext uri="{BB962C8B-B14F-4D97-AF65-F5344CB8AC3E}">
        <p14:creationId xmlns:p14="http://schemas.microsoft.com/office/powerpoint/2010/main" val="294533628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696835" y="711069"/>
            <a:ext cx="9651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smtClean="0">
                <a:solidFill>
                  <a:srgbClr val="0070C0"/>
                </a:solidFill>
                <a:latin typeface="Garamond" panose="02020404030301010803" pitchFamily="18" charset="0"/>
                <a:cs typeface="Arial" panose="020B0604020202020204" pitchFamily="34" charset="0"/>
              </a:rPr>
              <a:t>CONCLUSION</a:t>
            </a:r>
            <a:endParaRPr lang="en-US" sz="3200" b="1" dirty="0">
              <a:solidFill>
                <a:srgbClr val="0070C0"/>
              </a:solidFill>
              <a:latin typeface="Garamond" panose="02020404030301010803" pitchFamily="18" charset="0"/>
              <a:cs typeface="Arial" panose="020B0604020202020204" pitchFamily="34" charset="0"/>
            </a:endParaRPr>
          </a:p>
        </p:txBody>
      </p:sp>
      <p:sp>
        <p:nvSpPr>
          <p:cNvPr id="2" name="Rectangle 1"/>
          <p:cNvSpPr/>
          <p:nvPr/>
        </p:nvSpPr>
        <p:spPr>
          <a:xfrm>
            <a:off x="495300" y="1770787"/>
            <a:ext cx="10896600" cy="3539430"/>
          </a:xfrm>
          <a:prstGeom prst="rect">
            <a:avLst/>
          </a:prstGeom>
        </p:spPr>
        <p:txBody>
          <a:bodyPr wrap="square">
            <a:spAutoFit/>
          </a:bodyPr>
          <a:lstStyle/>
          <a:p>
            <a:pPr marL="457200" indent="-457200">
              <a:buFont typeface="Arial" panose="020B0604020202020204" pitchFamily="34" charset="0"/>
              <a:buChar char="•"/>
            </a:pPr>
            <a:r>
              <a:rPr lang="en-IN" sz="2800" dirty="0">
                <a:latin typeface="Arial" panose="020B0604020202020204" pitchFamily="34" charset="0"/>
                <a:ea typeface="+mn-lt"/>
                <a:cs typeface="Arial" panose="020B0604020202020204" pitchFamily="34" charset="0"/>
              </a:rPr>
              <a:t>In this project we have tried to show how the house prices vary and what are the factors related to the changing of house prices. </a:t>
            </a:r>
          </a:p>
          <a:p>
            <a:pPr marL="457200" indent="-457200">
              <a:buFont typeface="Arial" panose="020B0604020202020204" pitchFamily="34" charset="0"/>
              <a:buChar char="•"/>
            </a:pPr>
            <a:r>
              <a:rPr lang="en-IN" sz="2800" dirty="0">
                <a:latin typeface="Arial" panose="020B0604020202020204" pitchFamily="34" charset="0"/>
                <a:ea typeface="+mn-lt"/>
                <a:cs typeface="Arial" panose="020B0604020202020204" pitchFamily="34" charset="0"/>
              </a:rPr>
              <a:t>The best(minimum) RMSE score was achieved using the best parameters of </a:t>
            </a:r>
            <a:r>
              <a:rPr lang="en-IN" sz="2800" dirty="0" smtClean="0">
                <a:latin typeface="Arial" panose="020B0604020202020204" pitchFamily="34" charset="0"/>
                <a:ea typeface="+mn-lt"/>
                <a:cs typeface="Arial" panose="020B0604020202020204" pitchFamily="34" charset="0"/>
              </a:rPr>
              <a:t>Gradient boosting </a:t>
            </a:r>
            <a:r>
              <a:rPr lang="en-IN" sz="2800" dirty="0" smtClean="0">
                <a:latin typeface="Arial" panose="020B0604020202020204" pitchFamily="34" charset="0"/>
                <a:ea typeface="+mn-lt"/>
                <a:cs typeface="Arial" panose="020B0604020202020204" pitchFamily="34" charset="0"/>
              </a:rPr>
              <a:t>. </a:t>
            </a:r>
            <a:endParaRPr lang="en-IN" sz="2800" dirty="0">
              <a:latin typeface="Arial" panose="020B0604020202020204" pitchFamily="34" charset="0"/>
              <a:ea typeface="+mn-lt"/>
              <a:cs typeface="Arial" panose="020B0604020202020204" pitchFamily="34" charset="0"/>
            </a:endParaRPr>
          </a:p>
          <a:p>
            <a:pPr marL="457200" indent="-457200">
              <a:buFont typeface="Arial" panose="020B0604020202020204" pitchFamily="34" charset="0"/>
              <a:buChar char="•"/>
            </a:pPr>
            <a:r>
              <a:rPr lang="en-IN" sz="2800" dirty="0">
                <a:latin typeface="Arial" panose="020B0604020202020204" pitchFamily="34" charset="0"/>
                <a:ea typeface="+mn-lt"/>
                <a:cs typeface="Arial" panose="020B0604020202020204" pitchFamily="34" charset="0"/>
              </a:rPr>
              <a:t>While we couldn’t reach out goal of minimum RMSE in house price prediction without letting the model to </a:t>
            </a:r>
            <a:r>
              <a:rPr lang="en-IN" sz="2800" dirty="0" err="1">
                <a:latin typeface="Arial" panose="020B0604020202020204" pitchFamily="34" charset="0"/>
                <a:ea typeface="+mn-lt"/>
                <a:cs typeface="Arial" panose="020B0604020202020204" pitchFamily="34" charset="0"/>
              </a:rPr>
              <a:t>overfit</a:t>
            </a:r>
            <a:r>
              <a:rPr lang="en-IN" sz="2800" dirty="0">
                <a:latin typeface="Arial" panose="020B0604020202020204" pitchFamily="34" charset="0"/>
                <a:ea typeface="+mn-lt"/>
                <a:cs typeface="Arial" panose="020B0604020202020204" pitchFamily="34" charset="0"/>
              </a:rPr>
              <a:t>, we did end up creating a system that can with enough  time and data get very close to that goal.</a:t>
            </a:r>
          </a:p>
        </p:txBody>
      </p:sp>
      <p:sp>
        <p:nvSpPr>
          <p:cNvPr id="6" name="Slide Number Placeholder 5"/>
          <p:cNvSpPr>
            <a:spLocks noGrp="1"/>
          </p:cNvSpPr>
          <p:nvPr>
            <p:ph type="sldNum" sz="quarter" idx="12"/>
          </p:nvPr>
        </p:nvSpPr>
        <p:spPr/>
        <p:txBody>
          <a:bodyPr/>
          <a:lstStyle/>
          <a:p>
            <a:fld id="{330EA680-D336-4FF7-8B7A-9848BB0A1C32}" type="slidenum">
              <a:rPr lang="en-US" smtClean="0"/>
              <a:t>81</a:t>
            </a:fld>
            <a:endParaRPr lang="en-US"/>
          </a:p>
        </p:txBody>
      </p:sp>
    </p:spTree>
    <p:extLst>
      <p:ext uri="{BB962C8B-B14F-4D97-AF65-F5344CB8AC3E}">
        <p14:creationId xmlns:p14="http://schemas.microsoft.com/office/powerpoint/2010/main" val="395271728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b="1" dirty="0" smtClean="0">
                <a:solidFill>
                  <a:srgbClr val="0070C0"/>
                </a:solidFill>
              </a:rPr>
              <a:t>Thankyou..</a:t>
            </a:r>
            <a:endParaRPr lang="en-IN" b="1" dirty="0">
              <a:solidFill>
                <a:srgbClr val="0070C0"/>
              </a:solidFill>
            </a:endParaRPr>
          </a:p>
        </p:txBody>
      </p:sp>
      <p:sp>
        <p:nvSpPr>
          <p:cNvPr id="2" name="Slide Number Placeholder 1"/>
          <p:cNvSpPr>
            <a:spLocks noGrp="1"/>
          </p:cNvSpPr>
          <p:nvPr>
            <p:ph type="sldNum" sz="quarter" idx="12"/>
          </p:nvPr>
        </p:nvSpPr>
        <p:spPr/>
        <p:txBody>
          <a:bodyPr/>
          <a:lstStyle/>
          <a:p>
            <a:fld id="{330EA680-D336-4FF7-8B7A-9848BB0A1C32}" type="slidenum">
              <a:rPr lang="en-US" smtClean="0"/>
              <a:t>82</a:t>
            </a:fld>
            <a:endParaRPr lang="en-US"/>
          </a:p>
        </p:txBody>
      </p:sp>
    </p:spTree>
    <p:extLst>
      <p:ext uri="{BB962C8B-B14F-4D97-AF65-F5344CB8AC3E}">
        <p14:creationId xmlns:p14="http://schemas.microsoft.com/office/powerpoint/2010/main" val="1604994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133B776-CBEC-46C1-B728-98C6734EB4D0}"/>
              </a:ext>
            </a:extLst>
          </p:cNvPr>
          <p:cNvSpPr txBox="1"/>
          <p:nvPr/>
        </p:nvSpPr>
        <p:spPr>
          <a:xfrm>
            <a:off x="544435" y="456991"/>
            <a:ext cx="965198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i="1" dirty="0">
                <a:solidFill>
                  <a:srgbClr val="0070C0"/>
                </a:solidFill>
                <a:latin typeface="Garamond" panose="02020404030301010803" pitchFamily="18" charset="0"/>
                <a:cs typeface="Arial" panose="020B0604020202020204" pitchFamily="34" charset="0"/>
              </a:rPr>
              <a:t>MATHEMATICAL/ ANALYTICAL MODELING OF THE PROBLEM</a:t>
            </a:r>
            <a:endParaRPr lang="en-US" sz="3200" b="1" i="1" dirty="0">
              <a:solidFill>
                <a:srgbClr val="0070C0"/>
              </a:solidFill>
              <a:latin typeface="Garamond" panose="02020404030301010803" pitchFamily="18" charset="0"/>
              <a:cs typeface="Arial" panose="020B0604020202020204" pitchFamily="34" charset="0"/>
            </a:endParaRPr>
          </a:p>
        </p:txBody>
      </p:sp>
      <p:sp>
        <p:nvSpPr>
          <p:cNvPr id="4" name="TextBox 3">
            <a:extLst>
              <a:ext uri="{FF2B5EF4-FFF2-40B4-BE49-F238E27FC236}">
                <a16:creationId xmlns="" xmlns:a16="http://schemas.microsoft.com/office/drawing/2014/main" id="{3D8A56FA-C775-453F-806D-E662A819BCA8}"/>
              </a:ext>
            </a:extLst>
          </p:cNvPr>
          <p:cNvSpPr txBox="1"/>
          <p:nvPr/>
        </p:nvSpPr>
        <p:spPr>
          <a:xfrm>
            <a:off x="337401" y="1814542"/>
            <a:ext cx="11225949"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lvl="0" indent="-457200">
              <a:buFont typeface="Arial" panose="020B0604020202020204" pitchFamily="34" charset="0"/>
              <a:buChar char="•"/>
            </a:pPr>
            <a:r>
              <a:rPr lang="en-IN" sz="2800" dirty="0" err="1">
                <a:latin typeface="Arial" panose="020B0604020202020204" pitchFamily="34" charset="0"/>
                <a:cs typeface="Arial" panose="020B0604020202020204" pitchFamily="34" charset="0"/>
              </a:rPr>
              <a:t>salePrice</a:t>
            </a:r>
            <a:r>
              <a:rPr lang="en-IN" sz="2800" dirty="0">
                <a:latin typeface="Arial" panose="020B0604020202020204" pitchFamily="34" charset="0"/>
                <a:cs typeface="Arial" panose="020B0604020202020204" pitchFamily="34" charset="0"/>
              </a:rPr>
              <a:t> mean is considerably greater than median so the columns are positively skewed.</a:t>
            </a:r>
            <a:endParaRPr lang="en-US" sz="2800" dirty="0">
              <a:latin typeface="Arial" panose="020B0604020202020204" pitchFamily="34" charset="0"/>
              <a:cs typeface="Arial" panose="020B0604020202020204" pitchFamily="34" charset="0"/>
            </a:endParaRPr>
          </a:p>
          <a:p>
            <a:pPr marL="457200" lvl="0" indent="-457200">
              <a:buFont typeface="Arial" panose="020B0604020202020204" pitchFamily="34" charset="0"/>
              <a:buChar char="•"/>
            </a:pPr>
            <a:r>
              <a:rPr lang="en-IN" sz="2800" dirty="0">
                <a:latin typeface="Arial" panose="020B0604020202020204" pitchFamily="34" charset="0"/>
                <a:cs typeface="Arial" panose="020B0604020202020204" pitchFamily="34" charset="0"/>
              </a:rPr>
              <a:t>In the columns </a:t>
            </a:r>
            <a:r>
              <a:rPr lang="en-IN" sz="2800" dirty="0" err="1">
                <a:latin typeface="Arial" panose="020B0604020202020204" pitchFamily="34" charset="0"/>
                <a:cs typeface="Arial" panose="020B0604020202020204" pitchFamily="34" charset="0"/>
              </a:rPr>
              <a:t>FullBath</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BedroomAbvGr</a:t>
            </a:r>
            <a:r>
              <a:rPr lang="en-IN" sz="2800" dirty="0">
                <a:latin typeface="Arial" panose="020B0604020202020204" pitchFamily="34" charset="0"/>
                <a:cs typeface="Arial" panose="020B0604020202020204" pitchFamily="34" charset="0"/>
              </a:rPr>
              <a:t>, Fireplaces, </a:t>
            </a:r>
            <a:r>
              <a:rPr lang="en-IN" sz="2800" dirty="0" err="1">
                <a:latin typeface="Arial" panose="020B0604020202020204" pitchFamily="34" charset="0"/>
                <a:cs typeface="Arial" panose="020B0604020202020204" pitchFamily="34" charset="0"/>
              </a:rPr>
              <a:t>Garagecars</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GarageArea</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YrSold</a:t>
            </a:r>
            <a:r>
              <a:rPr lang="en-IN" sz="2800" dirty="0">
                <a:latin typeface="Arial" panose="020B0604020202020204" pitchFamily="34" charset="0"/>
                <a:cs typeface="Arial" panose="020B0604020202020204" pitchFamily="34" charset="0"/>
              </a:rPr>
              <a:t> Median is greater than mean so the columns are negatively skewed.</a:t>
            </a: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IN" sz="2800" dirty="0">
                <a:latin typeface="Arial" panose="020B0604020202020204" pitchFamily="34" charset="0"/>
                <a:cs typeface="Arial" panose="020B0604020202020204" pitchFamily="34" charset="0"/>
              </a:rPr>
              <a:t>In the columns Id, </a:t>
            </a:r>
            <a:r>
              <a:rPr lang="en-IN" sz="2800" dirty="0" err="1">
                <a:latin typeface="Arial" panose="020B0604020202020204" pitchFamily="34" charset="0"/>
                <a:cs typeface="Arial" panose="020B0604020202020204" pitchFamily="34" charset="0"/>
              </a:rPr>
              <a:t>MSSubClass</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LotFrontage</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LotArea</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MasVnrArea</a:t>
            </a:r>
            <a:r>
              <a:rPr lang="en-IN" sz="2800" dirty="0">
                <a:latin typeface="Arial" panose="020B0604020202020204" pitchFamily="34" charset="0"/>
                <a:cs typeface="Arial" panose="020B0604020202020204" pitchFamily="34" charset="0"/>
              </a:rPr>
              <a:t>, BsmtFinSF1, BsmtFinSF2, </a:t>
            </a:r>
            <a:r>
              <a:rPr lang="en-IN" sz="2800" dirty="0" err="1">
                <a:latin typeface="Arial" panose="020B0604020202020204" pitchFamily="34" charset="0"/>
                <a:cs typeface="Arial" panose="020B0604020202020204" pitchFamily="34" charset="0"/>
              </a:rPr>
              <a:t>BsmtUnfSF</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TotalBsmtSF</a:t>
            </a:r>
            <a:r>
              <a:rPr lang="en-IN" sz="2800" dirty="0">
                <a:latin typeface="Arial" panose="020B0604020202020204" pitchFamily="34" charset="0"/>
                <a:cs typeface="Arial" panose="020B0604020202020204" pitchFamily="34" charset="0"/>
              </a:rPr>
              <a:t>, 1stFlrSF, 2ndFlrSF, </a:t>
            </a:r>
            <a:r>
              <a:rPr lang="en-IN" sz="2800" dirty="0" err="1">
                <a:latin typeface="Arial" panose="020B0604020202020204" pitchFamily="34" charset="0"/>
                <a:cs typeface="Arial" panose="020B0604020202020204" pitchFamily="34" charset="0"/>
              </a:rPr>
              <a:t>LowQualFinSF</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GrLivArea</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BsmtHalfBath</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BedroomAbvGr</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ToRmsAbvGrd</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GarageArea</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WoodDeckSF</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OpenPorchSF</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EnclosedPorch</a:t>
            </a:r>
            <a:r>
              <a:rPr lang="en-IN" sz="2800" dirty="0">
                <a:latin typeface="Arial" panose="020B0604020202020204" pitchFamily="34" charset="0"/>
                <a:cs typeface="Arial" panose="020B0604020202020204" pitchFamily="34" charset="0"/>
              </a:rPr>
              <a:t>, 3SsnPorch, </a:t>
            </a:r>
            <a:endParaRPr lang="en-US" sz="28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330EA680-D336-4FF7-8B7A-9848BB0A1C32}" type="slidenum">
              <a:rPr lang="en-US" smtClean="0"/>
              <a:t>9</a:t>
            </a:fld>
            <a:endParaRPr lang="en-US"/>
          </a:p>
        </p:txBody>
      </p:sp>
    </p:spTree>
    <p:extLst>
      <p:ext uri="{BB962C8B-B14F-4D97-AF65-F5344CB8AC3E}">
        <p14:creationId xmlns:p14="http://schemas.microsoft.com/office/powerpoint/2010/main" val="2283055210"/>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578</TotalTime>
  <Words>1493</Words>
  <Application>Microsoft Office PowerPoint</Application>
  <PresentationFormat>Widescreen</PresentationFormat>
  <Paragraphs>234</Paragraphs>
  <Slides>82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82</vt:i4>
      </vt:variant>
    </vt:vector>
  </HeadingPairs>
  <TitlesOfParts>
    <vt:vector size="89" baseType="lpstr">
      <vt:lpstr>Arial</vt:lpstr>
      <vt:lpstr>Calibri</vt:lpstr>
      <vt:lpstr>Century Gothic</vt:lpstr>
      <vt:lpstr>Garamond</vt:lpstr>
      <vt:lpstr>Wingdings</vt:lpstr>
      <vt:lpstr>Wingdings 3</vt:lpstr>
      <vt:lpstr>Slice</vt:lpstr>
      <vt:lpstr>House Price Prediction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Null Values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vaishali shukla</dc:creator>
  <cp:lastModifiedBy>rahul jangra</cp:lastModifiedBy>
  <cp:revision>1322</cp:revision>
  <dcterms:created xsi:type="dcterms:W3CDTF">2020-12-29T14:55:28Z</dcterms:created>
  <dcterms:modified xsi:type="dcterms:W3CDTF">2021-10-28T15:41:44Z</dcterms:modified>
</cp:coreProperties>
</file>