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4630400" cy="8229600"/>
  <p:notesSz cx="8229600" cy="14630400"/>
  <p:embeddedFontLst>
    <p:embeddedFont>
      <p:font typeface="Arial Black" panose="020B0A04020102020204" pitchFamily="34" charset="0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ora" panose="020B0604020202020204" charset="0"/>
      <p:regular r:id="rId24"/>
    </p:embeddedFont>
    <p:embeddedFont>
      <p:font typeface="Montserrat" panose="020B0604020202020204" charset="0"/>
      <p:regular r:id="rId25"/>
    </p:embeddedFont>
    <p:embeddedFont>
      <p:font typeface="Source Sans Pro" panose="020B050303040302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584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52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55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71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03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38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85029" y="2236470"/>
            <a:ext cx="12260223" cy="19359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600"/>
              </a:lnSpc>
              <a:buNone/>
            </a:pPr>
            <a:r>
              <a:rPr lang="en-US" sz="6050" b="1" kern="0" spc="-6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Unveiling Netflix Content Trends</a:t>
            </a:r>
            <a:endParaRPr lang="en-US" sz="6050" dirty="0"/>
          </a:p>
        </p:txBody>
      </p:sp>
      <p:sp>
        <p:nvSpPr>
          <p:cNvPr id="3" name="Text 1"/>
          <p:cNvSpPr/>
          <p:nvPr/>
        </p:nvSpPr>
        <p:spPr>
          <a:xfrm>
            <a:off x="1185029" y="4542711"/>
            <a:ext cx="12260223" cy="7408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presentation delves into key observations from the Netflix dataset, highlighting patterns and trends in its content library.</a:t>
            </a:r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33373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Loading the Dataset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516505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first step involves loading the Netflix dataset. We use the Pandas library to read the CSV file and drop irrelevant columns such as 'show_id' and ‘</a:t>
            </a:r>
            <a:r>
              <a:rPr lang="en-US" sz="18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release_date</a:t>
            </a: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‘ and “</a:t>
            </a:r>
            <a:r>
              <a:rPr lang="en-US" sz="18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date_added</a:t>
            </a: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”.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379106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Dataset Preparation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837724" y="4382333"/>
            <a:ext cx="3928586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raw dataset contains various columns, including movie titles, release years, ratings, and genres. Only necessary columns are retained for further analysis.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5357813" y="379106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Exploration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57813" y="4382333"/>
            <a:ext cx="3928586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explore the dataset to identify missing values, outliers, and potential issues that require preprocessing. This allows us to ensure data quality and consistency.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9877901" y="379106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Feature Selection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9877901" y="4382333"/>
            <a:ext cx="3928586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Based on the dataset's characteristics and our goal of building a recommendation engine, we select features that will be used for training the model. This could include features like </a:t>
            </a:r>
            <a:r>
              <a:rPr lang="en-US" sz="18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listed_in</a:t>
            </a: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rating, and director.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406653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534239"/>
            <a:ext cx="7999809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Encoding Categorical Features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597229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Categorical features such as genres and directors need to be transformed into numerical representations for machine learning models. </a:t>
            </a:r>
            <a:r>
              <a:rPr lang="en-US" sz="18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LabelEncoder</a:t>
            </a: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and </a:t>
            </a:r>
            <a:r>
              <a:rPr lang="en-US" sz="18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onehot</a:t>
            </a: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-encoder is used for this task.</a:t>
            </a:r>
            <a:endParaRPr lang="en-US" sz="1850" dirty="0"/>
          </a:p>
        </p:txBody>
      </p:sp>
      <p:sp>
        <p:nvSpPr>
          <p:cNvPr id="4" name="Shape 2"/>
          <p:cNvSpPr/>
          <p:nvPr/>
        </p:nvSpPr>
        <p:spPr>
          <a:xfrm>
            <a:off x="837724" y="3901678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5" name="Text 3"/>
          <p:cNvSpPr/>
          <p:nvPr/>
        </p:nvSpPr>
        <p:spPr>
          <a:xfrm>
            <a:off x="1045369" y="4001929"/>
            <a:ext cx="12311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1615559" y="390167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Label Encoding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615559" y="4397216"/>
            <a:ext cx="3380899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employ LabelEncoder to convert categorical features into numerical values, allowing the model to understand and process them effectively.</a:t>
            </a:r>
            <a:endParaRPr lang="en-US" sz="1850" dirty="0"/>
          </a:p>
        </p:txBody>
      </p:sp>
      <p:sp>
        <p:nvSpPr>
          <p:cNvPr id="8" name="Shape 6"/>
          <p:cNvSpPr/>
          <p:nvPr/>
        </p:nvSpPr>
        <p:spPr>
          <a:xfrm>
            <a:off x="5235773" y="3901678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9" name="Text 7"/>
          <p:cNvSpPr/>
          <p:nvPr/>
        </p:nvSpPr>
        <p:spPr>
          <a:xfrm>
            <a:off x="5414248" y="4001929"/>
            <a:ext cx="18157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6013609" y="390167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Transformation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6013609" y="4397216"/>
            <a:ext cx="3380899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Encoding categorical features allows us to use them as input to the recommendation engine. Numerical representations are necessary for most machine learning algorithms.</a:t>
            </a: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9633823" y="3901678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13" name="Text 11"/>
          <p:cNvSpPr/>
          <p:nvPr/>
        </p:nvSpPr>
        <p:spPr>
          <a:xfrm>
            <a:off x="9808964" y="4001929"/>
            <a:ext cx="18823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10411658" y="390167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Feature Scaling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10411658" y="4397216"/>
            <a:ext cx="3380899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Encoding features with different ranges can sometimes lead to biases in model training. Therefore, scaling features is important to ensure fair comparison.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131318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621036"/>
            <a:ext cx="813268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Handling Genres and Directors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684026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Genre and director information needs to be processed efficiently for the movie recommendation engine. One-hot encoding is a suitable method for this.</a:t>
            </a:r>
            <a:endParaRPr lang="en-US" sz="1850" dirty="0"/>
          </a:p>
        </p:txBody>
      </p:sp>
      <p:sp>
        <p:nvSpPr>
          <p:cNvPr id="4" name="Shape 2"/>
          <p:cNvSpPr/>
          <p:nvPr/>
        </p:nvSpPr>
        <p:spPr>
          <a:xfrm>
            <a:off x="837724" y="3719274"/>
            <a:ext cx="4158734" cy="2889290"/>
          </a:xfrm>
          <a:prstGeom prst="roundRect">
            <a:avLst>
              <a:gd name="adj" fmla="val 1243"/>
            </a:avLst>
          </a:prstGeom>
          <a:solidFill>
            <a:srgbClr val="444752"/>
          </a:solidFill>
          <a:ln/>
        </p:spPr>
      </p:sp>
      <p:sp>
        <p:nvSpPr>
          <p:cNvPr id="5" name="Text 3"/>
          <p:cNvSpPr/>
          <p:nvPr/>
        </p:nvSpPr>
        <p:spPr>
          <a:xfrm>
            <a:off x="1077039" y="395859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Genres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077039" y="4454128"/>
            <a:ext cx="3680103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Genres are exploded into separate entries and then one-hot encoded. This allows the model to understand the individual genres associated with each movie.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5235773" y="3719274"/>
            <a:ext cx="4158734" cy="2889290"/>
          </a:xfrm>
          <a:prstGeom prst="roundRect">
            <a:avLst>
              <a:gd name="adj" fmla="val 1243"/>
            </a:avLst>
          </a:prstGeom>
          <a:solidFill>
            <a:srgbClr val="444752"/>
          </a:solidFill>
          <a:ln/>
        </p:spPr>
      </p:sp>
      <p:sp>
        <p:nvSpPr>
          <p:cNvPr id="8" name="Text 6"/>
          <p:cNvSpPr/>
          <p:nvPr/>
        </p:nvSpPr>
        <p:spPr>
          <a:xfrm>
            <a:off x="5475089" y="395859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Directors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475089" y="4454128"/>
            <a:ext cx="3680103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Similar to genres, directors are one-hot encoded. Each director is represented as a separate feature, allowing the model to learn director-specific preferences.</a:t>
            </a:r>
            <a:endParaRPr lang="en-US" sz="1850" dirty="0"/>
          </a:p>
        </p:txBody>
      </p:sp>
      <p:sp>
        <p:nvSpPr>
          <p:cNvPr id="10" name="Shape 8"/>
          <p:cNvSpPr/>
          <p:nvPr/>
        </p:nvSpPr>
        <p:spPr>
          <a:xfrm>
            <a:off x="9633823" y="3719274"/>
            <a:ext cx="4158734" cy="2889290"/>
          </a:xfrm>
          <a:prstGeom prst="roundRect">
            <a:avLst>
              <a:gd name="adj" fmla="val 1243"/>
            </a:avLst>
          </a:prstGeom>
          <a:solidFill>
            <a:srgbClr val="444752"/>
          </a:solidFill>
          <a:ln/>
        </p:spPr>
      </p:sp>
      <p:sp>
        <p:nvSpPr>
          <p:cNvPr id="11" name="Text 9"/>
          <p:cNvSpPr/>
          <p:nvPr/>
        </p:nvSpPr>
        <p:spPr>
          <a:xfrm>
            <a:off x="9873139" y="395859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Integration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9873139" y="4454128"/>
            <a:ext cx="368010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encoded genre and director features are then integrated into the main dataframe, ready to be used for model training.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43671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6246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7471" y="3127177"/>
            <a:ext cx="4823460" cy="6028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Extracting Duration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717471" y="4037409"/>
            <a:ext cx="13195459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'duration' column in the dataset contains textual information like "1 hr 37 min". We need to extract numerical values for the duration.</a:t>
            </a:r>
            <a:endParaRPr lang="en-US" sz="16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71" y="4595932"/>
            <a:ext cx="4398407" cy="81998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22377" y="5723334"/>
            <a:ext cx="2411730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Text Processing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922377" y="6147792"/>
            <a:ext cx="3988594" cy="9840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'duration' column is first parsed to extract the hours and minutes components separately.</a:t>
            </a:r>
            <a:endParaRPr lang="en-US" sz="16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878" y="4595932"/>
            <a:ext cx="4398526" cy="819983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320784" y="5723334"/>
            <a:ext cx="2411730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Conversion</a:t>
            </a:r>
            <a:endParaRPr lang="en-US" sz="1850" dirty="0"/>
          </a:p>
        </p:txBody>
      </p:sp>
      <p:sp>
        <p:nvSpPr>
          <p:cNvPr id="10" name="Text 5"/>
          <p:cNvSpPr/>
          <p:nvPr/>
        </p:nvSpPr>
        <p:spPr>
          <a:xfrm>
            <a:off x="5320784" y="6147792"/>
            <a:ext cx="3988713" cy="9840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hours and minutes components are then converted into a single numeric value representing the total duration in minutes.</a:t>
            </a:r>
            <a:endParaRPr lang="en-US" sz="16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4403" y="4595932"/>
            <a:ext cx="4398526" cy="819983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719310" y="5723334"/>
            <a:ext cx="2411730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Feature Inclusion</a:t>
            </a:r>
            <a:endParaRPr lang="en-US" sz="1850" dirty="0"/>
          </a:p>
        </p:txBody>
      </p:sp>
      <p:sp>
        <p:nvSpPr>
          <p:cNvPr id="13" name="Text 7"/>
          <p:cNvSpPr/>
          <p:nvPr/>
        </p:nvSpPr>
        <p:spPr>
          <a:xfrm>
            <a:off x="9719310" y="6147792"/>
            <a:ext cx="3988713" cy="13120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extracted duration values are finally added to the main dataframe, providing an important feature for the recommendation engine.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0839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112639"/>
            <a:ext cx="637341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Handling Missing Values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175629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It's crucial to address missing values in the dataset. They can affect the performance of the recommendation engine.</a:t>
            </a:r>
            <a:endParaRPr lang="en-US" sz="1850" dirty="0"/>
          </a:p>
        </p:txBody>
      </p:sp>
      <p:sp>
        <p:nvSpPr>
          <p:cNvPr id="4" name="Shape 2"/>
          <p:cNvSpPr/>
          <p:nvPr/>
        </p:nvSpPr>
        <p:spPr>
          <a:xfrm>
            <a:off x="837724" y="2827853"/>
            <a:ext cx="12954952" cy="4289108"/>
          </a:xfrm>
          <a:prstGeom prst="roundRect">
            <a:avLst>
              <a:gd name="adj" fmla="val 837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45344" y="2835473"/>
            <a:ext cx="12939713" cy="68544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4"/>
          <p:cNvSpPr/>
          <p:nvPr/>
        </p:nvSpPr>
        <p:spPr>
          <a:xfrm>
            <a:off x="1084659" y="2986683"/>
            <a:ext cx="59874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Method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558326" y="2986683"/>
            <a:ext cx="59874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Description</a:t>
            </a:r>
            <a:endParaRPr lang="en-US" sz="1850" dirty="0"/>
          </a:p>
        </p:txBody>
      </p:sp>
      <p:sp>
        <p:nvSpPr>
          <p:cNvPr id="8" name="Shape 6"/>
          <p:cNvSpPr/>
          <p:nvPr/>
        </p:nvSpPr>
        <p:spPr>
          <a:xfrm>
            <a:off x="845344" y="3520916"/>
            <a:ext cx="12939713" cy="106846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84659" y="3672126"/>
            <a:ext cx="59874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Dropping Rows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7558326" y="3672126"/>
            <a:ext cx="598741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Removing rows with missing values. This can be effective when the percentage of missing values is low.</a:t>
            </a:r>
            <a:endParaRPr lang="en-US" sz="1850" dirty="0"/>
          </a:p>
        </p:txBody>
      </p:sp>
      <p:sp>
        <p:nvSpPr>
          <p:cNvPr id="11" name="Shape 9"/>
          <p:cNvSpPr/>
          <p:nvPr/>
        </p:nvSpPr>
        <p:spPr>
          <a:xfrm>
            <a:off x="845344" y="4589383"/>
            <a:ext cx="12939713" cy="145149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10"/>
          <p:cNvSpPr/>
          <p:nvPr/>
        </p:nvSpPr>
        <p:spPr>
          <a:xfrm>
            <a:off x="1084659" y="4740593"/>
            <a:ext cx="59874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Imputation</a:t>
            </a:r>
            <a:endParaRPr lang="en-US" sz="1850" dirty="0"/>
          </a:p>
        </p:txBody>
      </p:sp>
      <p:sp>
        <p:nvSpPr>
          <p:cNvPr id="13" name="Text 11"/>
          <p:cNvSpPr/>
          <p:nvPr/>
        </p:nvSpPr>
        <p:spPr>
          <a:xfrm>
            <a:off x="7558326" y="4740593"/>
            <a:ext cx="598741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Filling missing values with the mean, median, or mode of the respective feature. It's a suitable method for numeric features.</a:t>
            </a:r>
            <a:endParaRPr lang="en-US" sz="1850" dirty="0"/>
          </a:p>
        </p:txBody>
      </p:sp>
      <p:sp>
        <p:nvSpPr>
          <p:cNvPr id="14" name="Shape 12"/>
          <p:cNvSpPr/>
          <p:nvPr/>
        </p:nvSpPr>
        <p:spPr>
          <a:xfrm>
            <a:off x="845344" y="6040874"/>
            <a:ext cx="12939713" cy="106846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1084659" y="6192083"/>
            <a:ext cx="59874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Forward Fill</a:t>
            </a:r>
            <a:endParaRPr lang="en-US" sz="1850" dirty="0"/>
          </a:p>
        </p:txBody>
      </p:sp>
      <p:sp>
        <p:nvSpPr>
          <p:cNvPr id="16" name="Text 14"/>
          <p:cNvSpPr/>
          <p:nvPr/>
        </p:nvSpPr>
        <p:spPr>
          <a:xfrm>
            <a:off x="7558326" y="6192083"/>
            <a:ext cx="598741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Replacing missing values with the last known value. This is beneficial for time-series data where there's a trend.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118051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4143" y="741045"/>
            <a:ext cx="5137428" cy="64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Feature Engineering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764143" y="1710571"/>
            <a:ext cx="13102114" cy="349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Feature engineering plays a crucial role in enhancing the accuracy of the movie recommendation engine.</a:t>
            </a:r>
            <a:endParaRPr lang="en-US" sz="17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43" y="2305526"/>
            <a:ext cx="545783" cy="54578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64143" y="3069550"/>
            <a:ext cx="2568654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Interaction Features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764143" y="3521512"/>
            <a:ext cx="6387346" cy="1047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Creating new features by combining existing ones can reveal hidden patterns and improve the model's predictive power. For example, interaction terms can be generated from genre and release year.</a:t>
            </a:r>
            <a:endParaRPr lang="en-US" sz="17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911" y="2305526"/>
            <a:ext cx="545783" cy="54578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478911" y="3069550"/>
            <a:ext cx="2568654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Feature Scaling</a:t>
            </a:r>
            <a:endParaRPr lang="en-US" sz="2000" dirty="0"/>
          </a:p>
        </p:txBody>
      </p:sp>
      <p:sp>
        <p:nvSpPr>
          <p:cNvPr id="9" name="Text 5"/>
          <p:cNvSpPr/>
          <p:nvPr/>
        </p:nvSpPr>
        <p:spPr>
          <a:xfrm>
            <a:off x="7478911" y="3521512"/>
            <a:ext cx="6387346" cy="1047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Scaling features with different ranges to a common scale can help avoid bias in model training. It ensures features with larger ranges don't dominate the training process.</a:t>
            </a:r>
            <a:endParaRPr lang="en-US" sz="17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143" y="5224463"/>
            <a:ext cx="545783" cy="545783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64143" y="5988487"/>
            <a:ext cx="3084433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Dimensionality Reduction</a:t>
            </a:r>
            <a:endParaRPr lang="en-US" sz="2000" dirty="0"/>
          </a:p>
        </p:txBody>
      </p:sp>
      <p:sp>
        <p:nvSpPr>
          <p:cNvPr id="12" name="Text 7"/>
          <p:cNvSpPr/>
          <p:nvPr/>
        </p:nvSpPr>
        <p:spPr>
          <a:xfrm>
            <a:off x="764143" y="6440448"/>
            <a:ext cx="6387346" cy="1047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Reducing the dimensionality of the feature space can improve the efficiency of the model and prevent overfitting. Techniques like Principal Component Analysis (PCA) are commonly used.</a:t>
            </a:r>
            <a:endParaRPr lang="en-US" sz="17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8911" y="5224463"/>
            <a:ext cx="545783" cy="545783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478911" y="5988487"/>
            <a:ext cx="2568654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Feature Selection</a:t>
            </a:r>
            <a:endParaRPr lang="en-US" sz="2000" dirty="0"/>
          </a:p>
        </p:txBody>
      </p:sp>
      <p:sp>
        <p:nvSpPr>
          <p:cNvPr id="15" name="Text 9"/>
          <p:cNvSpPr/>
          <p:nvPr/>
        </p:nvSpPr>
        <p:spPr>
          <a:xfrm>
            <a:off x="7478911" y="6440448"/>
            <a:ext cx="6387346" cy="1047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Identifying and selecting the most relevant features can enhance the model's accuracy. Techniques like feature importance scores and recursive feature elimination are often used.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09732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EB88FC-6246-4DDE-BD97-88BE92876723}"/>
              </a:ext>
            </a:extLst>
          </p:cNvPr>
          <p:cNvSpPr/>
          <p:nvPr/>
        </p:nvSpPr>
        <p:spPr>
          <a:xfrm>
            <a:off x="3912781" y="2520736"/>
            <a:ext cx="6432698" cy="15940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Arial Black" panose="020B0A04020102020204" pitchFamily="34" charset="0"/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47586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85029" y="2490073"/>
            <a:ext cx="7481887" cy="701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Content Type Distribution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1185029" y="3808571"/>
            <a:ext cx="280547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Movies Dominate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1185029" y="4406027"/>
            <a:ext cx="5828943" cy="11112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Netflix dataset reveals a significant leaning towards movies. This suggests that Netflix prioritizes a diverse selection of films for its subscribers.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810" y="3808571"/>
            <a:ext cx="4124563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TV Shows Hold Their Ground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23810" y="4406027"/>
            <a:ext cx="5828943" cy="11112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Despite the predominance of movies, TV shows are well-represented. Netflix clearly recognizes the growing popularity of serialized storytelling.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037" y="871061"/>
            <a:ext cx="5611058" cy="701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Popular Genres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64037" y="2220397"/>
            <a:ext cx="555427" cy="555427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1077397" y="2329696"/>
            <a:ext cx="128588" cy="336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666280" y="2220397"/>
            <a:ext cx="3209687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Drama Takes the Lead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666280" y="2719149"/>
            <a:ext cx="6613684" cy="11112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Drama stands out as the most frequent genre. This aligns with the general popularity of dramatic narratives across various platforms.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864037" y="4354830"/>
            <a:ext cx="555427" cy="555427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</p:sp>
      <p:sp>
        <p:nvSpPr>
          <p:cNvPr id="9" name="Text 6"/>
          <p:cNvSpPr/>
          <p:nvPr/>
        </p:nvSpPr>
        <p:spPr>
          <a:xfrm>
            <a:off x="1044059" y="4464129"/>
            <a:ext cx="195263" cy="336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666280" y="4354830"/>
            <a:ext cx="328564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Comedy Holds its Own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666280" y="4853583"/>
            <a:ext cx="6613684" cy="7408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Comedy follows closely behind, highlighting the importance of lighthearted entertainment.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864037" y="6118860"/>
            <a:ext cx="555427" cy="555427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</p:sp>
      <p:sp>
        <p:nvSpPr>
          <p:cNvPr id="13" name="Text 10"/>
          <p:cNvSpPr/>
          <p:nvPr/>
        </p:nvSpPr>
        <p:spPr>
          <a:xfrm>
            <a:off x="1043702" y="6228159"/>
            <a:ext cx="195977" cy="336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666280" y="6118860"/>
            <a:ext cx="4740831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Documentaries Gain Momentum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666280" y="6617613"/>
            <a:ext cx="6613684" cy="7408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Documentaries are well-represented, suggesting a strong demand for informative and engaging nonfiction content.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85029" y="1518047"/>
            <a:ext cx="5611058" cy="701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Global Production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1185029" y="2589728"/>
            <a:ext cx="12260223" cy="4121706"/>
          </a:xfrm>
          <a:prstGeom prst="roundRect">
            <a:avLst>
              <a:gd name="adj" fmla="val 898"/>
            </a:avLst>
          </a:prstGeom>
          <a:noFill/>
          <a:ln w="1524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200269" y="2604968"/>
            <a:ext cx="12229743" cy="68187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447205" y="2760702"/>
            <a:ext cx="5617369" cy="370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Country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565827" y="2760702"/>
            <a:ext cx="5617369" cy="370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Content Share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1200269" y="3286839"/>
            <a:ext cx="12229743" cy="68187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447205" y="3442573"/>
            <a:ext cx="5617369" cy="370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United States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7565827" y="3442573"/>
            <a:ext cx="5617369" cy="370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40%</a:t>
            </a:r>
            <a:endParaRPr lang="en-US" sz="1900" dirty="0"/>
          </a:p>
        </p:txBody>
      </p:sp>
      <p:sp>
        <p:nvSpPr>
          <p:cNvPr id="10" name="Shape 8"/>
          <p:cNvSpPr/>
          <p:nvPr/>
        </p:nvSpPr>
        <p:spPr>
          <a:xfrm>
            <a:off x="1200269" y="3968710"/>
            <a:ext cx="12229743" cy="68187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447205" y="4124444"/>
            <a:ext cx="5617369" cy="370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India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7565827" y="4124444"/>
            <a:ext cx="5617369" cy="370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15%</a:t>
            </a:r>
            <a:endParaRPr lang="en-US" sz="1900" dirty="0"/>
          </a:p>
        </p:txBody>
      </p:sp>
      <p:sp>
        <p:nvSpPr>
          <p:cNvPr id="13" name="Shape 11"/>
          <p:cNvSpPr/>
          <p:nvPr/>
        </p:nvSpPr>
        <p:spPr>
          <a:xfrm>
            <a:off x="1200269" y="4650581"/>
            <a:ext cx="12229743" cy="68187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1447205" y="4806315"/>
            <a:ext cx="5617369" cy="370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United Kingdom</a:t>
            </a:r>
            <a:endParaRPr lang="en-US" sz="1900" dirty="0"/>
          </a:p>
        </p:txBody>
      </p:sp>
      <p:sp>
        <p:nvSpPr>
          <p:cNvPr id="15" name="Text 13"/>
          <p:cNvSpPr/>
          <p:nvPr/>
        </p:nvSpPr>
        <p:spPr>
          <a:xfrm>
            <a:off x="7565827" y="4806315"/>
            <a:ext cx="5617369" cy="370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8%</a:t>
            </a:r>
            <a:endParaRPr lang="en-US" sz="1900" dirty="0"/>
          </a:p>
        </p:txBody>
      </p:sp>
      <p:sp>
        <p:nvSpPr>
          <p:cNvPr id="16" name="Shape 14"/>
          <p:cNvSpPr/>
          <p:nvPr/>
        </p:nvSpPr>
        <p:spPr>
          <a:xfrm>
            <a:off x="1200269" y="5332452"/>
            <a:ext cx="12229743" cy="68187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447205" y="5488186"/>
            <a:ext cx="5617369" cy="370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Canada</a:t>
            </a:r>
            <a:endParaRPr lang="en-US" sz="1900" dirty="0"/>
          </a:p>
        </p:txBody>
      </p:sp>
      <p:sp>
        <p:nvSpPr>
          <p:cNvPr id="18" name="Text 16"/>
          <p:cNvSpPr/>
          <p:nvPr/>
        </p:nvSpPr>
        <p:spPr>
          <a:xfrm>
            <a:off x="7565827" y="5488186"/>
            <a:ext cx="5617369" cy="370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5%</a:t>
            </a:r>
            <a:endParaRPr lang="en-US" sz="1900" dirty="0"/>
          </a:p>
        </p:txBody>
      </p:sp>
      <p:sp>
        <p:nvSpPr>
          <p:cNvPr id="19" name="Shape 17"/>
          <p:cNvSpPr/>
          <p:nvPr/>
        </p:nvSpPr>
        <p:spPr>
          <a:xfrm>
            <a:off x="1200269" y="6014323"/>
            <a:ext cx="12229743" cy="68187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1447205" y="6170057"/>
            <a:ext cx="5617369" cy="370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Japan</a:t>
            </a:r>
            <a:endParaRPr lang="en-US" sz="1900" dirty="0"/>
          </a:p>
        </p:txBody>
      </p:sp>
      <p:sp>
        <p:nvSpPr>
          <p:cNvPr id="21" name="Text 19"/>
          <p:cNvSpPr/>
          <p:nvPr/>
        </p:nvSpPr>
        <p:spPr>
          <a:xfrm>
            <a:off x="7565827" y="6170057"/>
            <a:ext cx="5617369" cy="370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4%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537097"/>
            <a:ext cx="5611058" cy="701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Content Duration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1219081" y="2608778"/>
            <a:ext cx="30480" cy="4083606"/>
          </a:xfrm>
          <a:prstGeom prst="roundRect">
            <a:avLst>
              <a:gd name="adj" fmla="val 121500"/>
            </a:avLst>
          </a:prstGeom>
          <a:solidFill>
            <a:srgbClr val="494A4B"/>
          </a:solidFill>
          <a:ln/>
        </p:spPr>
      </p:sp>
      <p:sp>
        <p:nvSpPr>
          <p:cNvPr id="5" name="Shape 2"/>
          <p:cNvSpPr/>
          <p:nvPr/>
        </p:nvSpPr>
        <p:spPr>
          <a:xfrm>
            <a:off x="1481554" y="3148846"/>
            <a:ext cx="864037" cy="30480"/>
          </a:xfrm>
          <a:prstGeom prst="roundRect">
            <a:avLst>
              <a:gd name="adj" fmla="val 121500"/>
            </a:avLst>
          </a:prstGeom>
          <a:solidFill>
            <a:srgbClr val="494A4B"/>
          </a:solidFill>
          <a:ln/>
        </p:spPr>
      </p:sp>
      <p:sp>
        <p:nvSpPr>
          <p:cNvPr id="6" name="Shape 3"/>
          <p:cNvSpPr/>
          <p:nvPr/>
        </p:nvSpPr>
        <p:spPr>
          <a:xfrm>
            <a:off x="956608" y="2886432"/>
            <a:ext cx="555427" cy="555427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</p:sp>
      <p:sp>
        <p:nvSpPr>
          <p:cNvPr id="7" name="Text 4"/>
          <p:cNvSpPr/>
          <p:nvPr/>
        </p:nvSpPr>
        <p:spPr>
          <a:xfrm>
            <a:off x="1169968" y="2995732"/>
            <a:ext cx="128588" cy="336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592110" y="2855595"/>
            <a:ext cx="280547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Movies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592110" y="3354348"/>
            <a:ext cx="5687854" cy="7408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Movies on Netflix typically range between 90 to 120 minutes, offering a substantial cinematic experience.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1481554" y="5128855"/>
            <a:ext cx="864037" cy="30480"/>
          </a:xfrm>
          <a:prstGeom prst="roundRect">
            <a:avLst>
              <a:gd name="adj" fmla="val 121500"/>
            </a:avLst>
          </a:prstGeom>
          <a:solidFill>
            <a:srgbClr val="494A4B"/>
          </a:solidFill>
          <a:ln/>
        </p:spPr>
      </p:sp>
      <p:sp>
        <p:nvSpPr>
          <p:cNvPr id="11" name="Shape 8"/>
          <p:cNvSpPr/>
          <p:nvPr/>
        </p:nvSpPr>
        <p:spPr>
          <a:xfrm>
            <a:off x="956608" y="4866442"/>
            <a:ext cx="555427" cy="555427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</p:sp>
      <p:sp>
        <p:nvSpPr>
          <p:cNvPr id="12" name="Text 9"/>
          <p:cNvSpPr/>
          <p:nvPr/>
        </p:nvSpPr>
        <p:spPr>
          <a:xfrm>
            <a:off x="1136630" y="4975741"/>
            <a:ext cx="195263" cy="336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592110" y="4835604"/>
            <a:ext cx="280547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TV Shows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592110" y="5334357"/>
            <a:ext cx="5687854" cy="11112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TV shows on Netflix have an average episode length of 40-60 minutes, making them ideal for binge-watching sessions.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85029" y="2341959"/>
            <a:ext cx="8016478" cy="701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Content Rating Distribution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1185029" y="3413641"/>
            <a:ext cx="3922157" cy="2474000"/>
          </a:xfrm>
          <a:prstGeom prst="roundRect">
            <a:avLst>
              <a:gd name="adj" fmla="val 1497"/>
            </a:avLst>
          </a:prstGeom>
          <a:solidFill>
            <a:srgbClr val="303132"/>
          </a:solidFill>
          <a:ln/>
        </p:spPr>
      </p:sp>
      <p:sp>
        <p:nvSpPr>
          <p:cNvPr id="4" name="Text 2"/>
          <p:cNvSpPr/>
          <p:nvPr/>
        </p:nvSpPr>
        <p:spPr>
          <a:xfrm>
            <a:off x="1431846" y="3660458"/>
            <a:ext cx="280547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Mature Audiences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431846" y="4159210"/>
            <a:ext cx="3428524" cy="1481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TV-MA rating dominates the dataset, indicating a significant focus on content aimed at mature viewers.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5354003" y="3413641"/>
            <a:ext cx="3922157" cy="2474000"/>
          </a:xfrm>
          <a:prstGeom prst="roundRect">
            <a:avLst>
              <a:gd name="adj" fmla="val 1497"/>
            </a:avLst>
          </a:prstGeom>
          <a:solidFill>
            <a:srgbClr val="303132"/>
          </a:solidFill>
          <a:ln/>
        </p:spPr>
      </p:sp>
      <p:sp>
        <p:nvSpPr>
          <p:cNvPr id="7" name="Text 5"/>
          <p:cNvSpPr/>
          <p:nvPr/>
        </p:nvSpPr>
        <p:spPr>
          <a:xfrm>
            <a:off x="5600819" y="3660458"/>
            <a:ext cx="3428524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Family-Friendly Content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600819" y="4509849"/>
            <a:ext cx="3428524" cy="11112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PG-13 and TV-PG content also hold a considerable share, catering to family audiences.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9522976" y="3413641"/>
            <a:ext cx="3922157" cy="2474000"/>
          </a:xfrm>
          <a:prstGeom prst="roundRect">
            <a:avLst>
              <a:gd name="adj" fmla="val 1497"/>
            </a:avLst>
          </a:prstGeom>
          <a:solidFill>
            <a:srgbClr val="303132"/>
          </a:solidFill>
          <a:ln/>
        </p:spPr>
      </p:sp>
      <p:sp>
        <p:nvSpPr>
          <p:cNvPr id="10" name="Text 8"/>
          <p:cNvSpPr/>
          <p:nvPr/>
        </p:nvSpPr>
        <p:spPr>
          <a:xfrm>
            <a:off x="9769793" y="3660458"/>
            <a:ext cx="3224808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Limited NC-17 Content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769793" y="4159210"/>
            <a:ext cx="3428524" cy="11112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NC-17 rating is rarely used, suggesting a limited presence of extremely mature content.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85029" y="1971556"/>
            <a:ext cx="5611058" cy="701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Missing Values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029" y="3043237"/>
            <a:ext cx="617220" cy="6172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185029" y="3907274"/>
            <a:ext cx="280547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Gaps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185029" y="4406027"/>
            <a:ext cx="3839885" cy="18520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dataset exhibits missing values in certain fields, particularly for director and cast information. This highlights the potential for incomplete data.</a:t>
            </a:r>
            <a:endParaRPr lang="en-US" sz="19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198" y="3043237"/>
            <a:ext cx="617220" cy="617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95198" y="3907274"/>
            <a:ext cx="280547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Impact on Analysis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395198" y="4406027"/>
            <a:ext cx="3839885" cy="1481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Missing values can affect model accuracy, as algorithms rely on complete datasets to draw meaningful insights.</a:t>
            </a:r>
            <a:endParaRPr lang="en-US" sz="19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5367" y="3043237"/>
            <a:ext cx="617220" cy="61722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05367" y="3907274"/>
            <a:ext cx="3025735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Addressing the Issue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605367" y="4406027"/>
            <a:ext cx="3839885" cy="1481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Effective data imputation or handling of missing values is crucial for achieving reliable results in data analysis.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85029" y="669012"/>
            <a:ext cx="5529143" cy="691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50" b="1" kern="0" spc="-4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Genre Mixing</a:t>
            </a:r>
            <a:endParaRPr lang="en-US" sz="43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029" y="1724978"/>
            <a:ext cx="1216343" cy="194619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766179" y="1968222"/>
            <a:ext cx="2816304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22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Cross-Genre Appeal</a:t>
            </a:r>
            <a:endParaRPr lang="en-US" sz="2150" dirty="0"/>
          </a:p>
        </p:txBody>
      </p:sp>
      <p:sp>
        <p:nvSpPr>
          <p:cNvPr id="5" name="Text 2"/>
          <p:cNvSpPr/>
          <p:nvPr/>
        </p:nvSpPr>
        <p:spPr>
          <a:xfrm>
            <a:off x="2766179" y="2459593"/>
            <a:ext cx="10679073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Many titles on Netflix belong to multiple genres, showcasing a hybrid approach to content categorization.</a:t>
            </a:r>
            <a:endParaRPr lang="en-US" sz="19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029" y="3671173"/>
            <a:ext cx="1216343" cy="194619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766179" y="3914418"/>
            <a:ext cx="3602474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22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Enhanced Discoverability</a:t>
            </a:r>
            <a:endParaRPr lang="en-US" sz="2150" dirty="0"/>
          </a:p>
        </p:txBody>
      </p:sp>
      <p:sp>
        <p:nvSpPr>
          <p:cNvPr id="8" name="Text 4"/>
          <p:cNvSpPr/>
          <p:nvPr/>
        </p:nvSpPr>
        <p:spPr>
          <a:xfrm>
            <a:off x="2766179" y="4405789"/>
            <a:ext cx="10679073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Genre mixing expands the reach of content, making it more discoverable to a wider audience.</a:t>
            </a:r>
            <a:endParaRPr lang="en-US" sz="19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5029" y="5617369"/>
            <a:ext cx="1216343" cy="194619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766179" y="5860613"/>
            <a:ext cx="3346847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22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Algorithmic Challenges</a:t>
            </a:r>
            <a:endParaRPr lang="en-US" sz="2150" dirty="0"/>
          </a:p>
        </p:txBody>
      </p:sp>
      <p:sp>
        <p:nvSpPr>
          <p:cNvPr id="11" name="Text 6"/>
          <p:cNvSpPr/>
          <p:nvPr/>
        </p:nvSpPr>
        <p:spPr>
          <a:xfrm>
            <a:off x="2766179" y="6351984"/>
            <a:ext cx="10679073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Classifying content with multiple genres can pose challenges for recommendation algorithms.</a:t>
            </a:r>
            <a:endParaRPr 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F4482A-2F5A-428E-B9B4-DA7A07814DF6}"/>
              </a:ext>
            </a:extLst>
          </p:cNvPr>
          <p:cNvSpPr/>
          <p:nvPr/>
        </p:nvSpPr>
        <p:spPr>
          <a:xfrm>
            <a:off x="451882" y="627321"/>
            <a:ext cx="1839433" cy="99946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MongoDB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8211B6-3BF5-4A2B-80EE-0C6A464A53E5}"/>
              </a:ext>
            </a:extLst>
          </p:cNvPr>
          <p:cNvSpPr/>
          <p:nvPr/>
        </p:nvSpPr>
        <p:spPr>
          <a:xfrm>
            <a:off x="451883" y="2519916"/>
            <a:ext cx="1998921" cy="111641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Data Ingestion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9DA8D9-A5C8-4C45-AA98-138A0B3CDFD0}"/>
              </a:ext>
            </a:extLst>
          </p:cNvPr>
          <p:cNvSpPr/>
          <p:nvPr/>
        </p:nvSpPr>
        <p:spPr>
          <a:xfrm>
            <a:off x="3264194" y="2530548"/>
            <a:ext cx="2488019" cy="109515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EDA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7F758C-DFB1-41B0-AE02-92C3566253B9}"/>
              </a:ext>
            </a:extLst>
          </p:cNvPr>
          <p:cNvSpPr/>
          <p:nvPr/>
        </p:nvSpPr>
        <p:spPr>
          <a:xfrm>
            <a:off x="6719775" y="2583712"/>
            <a:ext cx="2424223" cy="10419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Feature Engineering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0E3C5B-89A4-4DC3-B845-55E0786FD94C}"/>
              </a:ext>
            </a:extLst>
          </p:cNvPr>
          <p:cNvSpPr/>
          <p:nvPr/>
        </p:nvSpPr>
        <p:spPr>
          <a:xfrm>
            <a:off x="10334847" y="2557130"/>
            <a:ext cx="2371061" cy="10419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Model Training on Local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A1D8C-E3B7-456F-89BD-EA36DA5FD213}"/>
              </a:ext>
            </a:extLst>
          </p:cNvPr>
          <p:cNvSpPr/>
          <p:nvPr/>
        </p:nvSpPr>
        <p:spPr>
          <a:xfrm>
            <a:off x="10653823" y="4859079"/>
            <a:ext cx="2349795" cy="10632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Deploy on Render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A352471-1D13-484B-9BC1-A84E98FD8CC5}"/>
              </a:ext>
            </a:extLst>
          </p:cNvPr>
          <p:cNvSpPr/>
          <p:nvPr/>
        </p:nvSpPr>
        <p:spPr>
          <a:xfrm>
            <a:off x="2636874" y="2998381"/>
            <a:ext cx="510363" cy="15948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6771861-C203-4E28-BBF9-15EA0E7BC0C2}"/>
              </a:ext>
            </a:extLst>
          </p:cNvPr>
          <p:cNvSpPr/>
          <p:nvPr/>
        </p:nvSpPr>
        <p:spPr>
          <a:xfrm>
            <a:off x="1371598" y="1754372"/>
            <a:ext cx="148858" cy="542261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0053DD0-CE14-498C-81F1-44A34B2BEE53}"/>
              </a:ext>
            </a:extLst>
          </p:cNvPr>
          <p:cNvSpPr/>
          <p:nvPr/>
        </p:nvSpPr>
        <p:spPr>
          <a:xfrm>
            <a:off x="5869170" y="3099390"/>
            <a:ext cx="632636" cy="180753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FB00F1-2D9E-4763-A9AB-6FD536F27C7A}"/>
              </a:ext>
            </a:extLst>
          </p:cNvPr>
          <p:cNvSpPr/>
          <p:nvPr/>
        </p:nvSpPr>
        <p:spPr>
          <a:xfrm>
            <a:off x="9431078" y="3099390"/>
            <a:ext cx="489099" cy="18075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A7821EE-FBFA-47F0-9478-1E31CB855B63}"/>
              </a:ext>
            </a:extLst>
          </p:cNvPr>
          <p:cNvSpPr/>
          <p:nvPr/>
        </p:nvSpPr>
        <p:spPr>
          <a:xfrm>
            <a:off x="11706447" y="3944679"/>
            <a:ext cx="244548" cy="64858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95B3CD-61CF-4A21-9A13-3E4B81DCDD3B}"/>
              </a:ext>
            </a:extLst>
          </p:cNvPr>
          <p:cNvSpPr txBox="1"/>
          <p:nvPr/>
        </p:nvSpPr>
        <p:spPr>
          <a:xfrm>
            <a:off x="4572001" y="627321"/>
            <a:ext cx="5762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Project Flow Chart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C0E8FF4-3C16-40CA-9525-DE55E759E0A2}"/>
              </a:ext>
            </a:extLst>
          </p:cNvPr>
          <p:cNvSpPr/>
          <p:nvPr/>
        </p:nvSpPr>
        <p:spPr>
          <a:xfrm rot="10800000">
            <a:off x="9143998" y="5316280"/>
            <a:ext cx="1190849" cy="18075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0AC08D-85AF-4030-8ECD-3F3D3859B897}"/>
              </a:ext>
            </a:extLst>
          </p:cNvPr>
          <p:cNvSpPr/>
          <p:nvPr/>
        </p:nvSpPr>
        <p:spPr>
          <a:xfrm>
            <a:off x="6863314" y="4720857"/>
            <a:ext cx="2137144" cy="13078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latin typeface="Arial Black" panose="020B0A04020102020204" pitchFamily="34" charset="0"/>
              </a:rPr>
              <a:t>Streamlit</a:t>
            </a:r>
            <a:r>
              <a:rPr lang="en-IN" b="1" dirty="0">
                <a:latin typeface="Arial Black" panose="020B0A04020102020204" pitchFamily="34" charset="0"/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216383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1116</Words>
  <Application>Microsoft Office PowerPoint</Application>
  <PresentationFormat>Custom</PresentationFormat>
  <Paragraphs>136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Lora</vt:lpstr>
      <vt:lpstr>Calibri</vt:lpstr>
      <vt:lpstr>Arial</vt:lpstr>
      <vt:lpstr>Montserrat</vt:lpstr>
      <vt:lpstr>Source Sans Pro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RJ</cp:lastModifiedBy>
  <cp:revision>9</cp:revision>
  <dcterms:created xsi:type="dcterms:W3CDTF">2024-09-24T13:18:03Z</dcterms:created>
  <dcterms:modified xsi:type="dcterms:W3CDTF">2024-09-24T15:07:11Z</dcterms:modified>
</cp:coreProperties>
</file>