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32" r:id="rId2"/>
    <p:sldId id="333" r:id="rId3"/>
    <p:sldId id="334" r:id="rId4"/>
    <p:sldId id="335" r:id="rId5"/>
    <p:sldId id="343" r:id="rId6"/>
    <p:sldId id="336" r:id="rId7"/>
    <p:sldId id="350" r:id="rId8"/>
    <p:sldId id="348" r:id="rId9"/>
    <p:sldId id="353" r:id="rId10"/>
    <p:sldId id="349" r:id="rId11"/>
    <p:sldId id="354" r:id="rId12"/>
    <p:sldId id="337" r:id="rId13"/>
    <p:sldId id="338" r:id="rId14"/>
    <p:sldId id="339" r:id="rId15"/>
    <p:sldId id="344" r:id="rId16"/>
    <p:sldId id="346" r:id="rId17"/>
    <p:sldId id="351" r:id="rId18"/>
    <p:sldId id="352" r:id="rId19"/>
    <p:sldId id="347" r:id="rId20"/>
    <p:sldId id="340" r:id="rId21"/>
    <p:sldId id="345" r:id="rId22"/>
    <p:sldId id="355" r:id="rId23"/>
    <p:sldId id="356" r:id="rId24"/>
    <p:sldId id="357" r:id="rId25"/>
    <p:sldId id="342" r:id="rId26"/>
    <p:sldId id="341" r:id="rId27"/>
    <p:sldId id="358" r:id="rId28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6681"/>
    <a:srgbClr val="00B7A5"/>
    <a:srgbClr val="FAFD00"/>
    <a:srgbClr val="003399"/>
    <a:srgbClr val="336699"/>
    <a:srgbClr val="B7F9FB"/>
    <a:srgbClr val="0DAB24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0" autoAdjust="0"/>
    <p:restoredTop sz="90909" autoAdjust="0"/>
  </p:normalViewPr>
  <p:slideViewPr>
    <p:cSldViewPr>
      <p:cViewPr>
        <p:scale>
          <a:sx n="100" d="100"/>
          <a:sy n="100" d="100"/>
        </p:scale>
        <p:origin x="-784" y="-12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3E851B23-033A-FA43-8076-9D94C6F011F7}" type="slidenum">
              <a:rPr lang="en-US" sz="1400" b="0">
                <a:latin typeface="Times New Roman" charset="0"/>
              </a:rPr>
              <a:pPr algn="r"/>
              <a:t>‹#›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7F9FB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7F9FB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1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7F9FB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7F9FB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7F9FB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4D9B92-A186-EE49-B0C3-0A738D1A4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4B6B8-D6A9-EE43-8785-1DD65F709044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228850" cy="5791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534150" cy="5791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5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76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06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4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Arc 2"/>
          <p:cNvSpPr>
            <a:spLocks/>
          </p:cNvSpPr>
          <p:nvPr/>
        </p:nvSpPr>
        <p:spPr bwMode="auto">
          <a:xfrm>
            <a:off x="3175" y="1290638"/>
            <a:ext cx="9140825" cy="5567362"/>
          </a:xfrm>
          <a:custGeom>
            <a:avLst/>
            <a:gdLst>
              <a:gd name="G0" fmla="+- 37 0 0"/>
              <a:gd name="G1" fmla="+- 21600 0 0"/>
              <a:gd name="G2" fmla="+- 21600 0 0"/>
              <a:gd name="T0" fmla="*/ 0 w 21637"/>
              <a:gd name="T1" fmla="*/ 0 h 21600"/>
              <a:gd name="T2" fmla="*/ 21637 w 21637"/>
              <a:gd name="T3" fmla="*/ 21469 h 21600"/>
              <a:gd name="T4" fmla="*/ 37 w 2163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7" h="21600" fill="none" extrusionOk="0">
                <a:moveTo>
                  <a:pt x="0" y="0"/>
                </a:moveTo>
                <a:cubicBezTo>
                  <a:pt x="12" y="0"/>
                  <a:pt x="24" y="-1"/>
                  <a:pt x="37" y="-1"/>
                </a:cubicBezTo>
                <a:cubicBezTo>
                  <a:pt x="11915" y="-1"/>
                  <a:pt x="21564" y="9590"/>
                  <a:pt x="21636" y="21469"/>
                </a:cubicBezTo>
              </a:path>
              <a:path w="21637" h="21600" stroke="0" extrusionOk="0">
                <a:moveTo>
                  <a:pt x="0" y="0"/>
                </a:moveTo>
                <a:cubicBezTo>
                  <a:pt x="12" y="0"/>
                  <a:pt x="24" y="-1"/>
                  <a:pt x="37" y="-1"/>
                </a:cubicBezTo>
                <a:cubicBezTo>
                  <a:pt x="11915" y="-1"/>
                  <a:pt x="21564" y="9590"/>
                  <a:pt x="21636" y="21469"/>
                </a:cubicBezTo>
                <a:lnTo>
                  <a:pt x="37" y="21600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91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5257800" y="6399379"/>
            <a:ext cx="2284413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 algn="r"/>
            <a:r>
              <a:rPr lang="en-US" sz="900" b="0" dirty="0" smtClean="0">
                <a:solidFill>
                  <a:srgbClr val="003366"/>
                </a:solidFill>
              </a:rPr>
              <a:t>- </a:t>
            </a:r>
            <a:fld id="{41FC1EDC-DD69-E245-A468-8A79EA95D569}" type="slidenum">
              <a:rPr lang="en-US" sz="900" b="0">
                <a:solidFill>
                  <a:srgbClr val="003366"/>
                </a:solidFill>
              </a:rPr>
              <a:pPr algn="r"/>
              <a:t>‹#›</a:t>
            </a:fld>
            <a:endParaRPr lang="en-US" sz="900" b="0" dirty="0">
              <a:solidFill>
                <a:srgbClr val="003366"/>
              </a:solidFill>
            </a:endParaRPr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1447800" y="6400800"/>
            <a:ext cx="472440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sz="900" b="0" dirty="0" smtClean="0">
                <a:solidFill>
                  <a:srgbClr val="003366"/>
                </a:solidFill>
              </a:rPr>
              <a:t>Umple and</a:t>
            </a:r>
            <a:r>
              <a:rPr lang="en-US" sz="900" b="0" baseline="0" dirty="0" smtClean="0">
                <a:solidFill>
                  <a:srgbClr val="003366"/>
                </a:solidFill>
              </a:rPr>
              <a:t> Model-Oriented Programming</a:t>
            </a:r>
            <a:endParaRPr lang="en-US" sz="900" b="0" dirty="0">
              <a:solidFill>
                <a:srgbClr val="003366"/>
              </a:solidFill>
            </a:endParaRPr>
          </a:p>
        </p:txBody>
      </p:sp>
      <p:pic>
        <p:nvPicPr>
          <p:cNvPr id="319498" name="Picture 10" descr="Uottawa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8" y="6346825"/>
            <a:ext cx="1439862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reen shot 2010-10-15 at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" y="6165304"/>
            <a:ext cx="637929" cy="61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 Black" charset="0"/>
          <a:ea typeface="ＭＳ Ｐゴシック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5000"/>
        <a:buFont typeface="Zapf Dingbats" charset="0"/>
        <a:defRPr sz="24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–"/>
        <a:defRPr sz="2400">
          <a:solidFill>
            <a:srgbClr val="00336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4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Zapf Dingbats" charset="0"/>
        <a:buChar char="o"/>
        <a:defRPr sz="20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uise.site.uottawa.ca/umpleonlin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tcl/gradtheses/aforwardphd/" TargetMode="External"/><Relationship Id="rId4" Type="http://schemas.openxmlformats.org/officeDocument/2006/relationships/hyperlink" Target="http://cruise.site.uottawa.ca/ump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ms-ideas.blogspot.com/2010/11/umple-tutorial-1-basic-attributes-and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umple/" TargetMode="External"/><Relationship Id="rId3" Type="http://schemas.openxmlformats.org/officeDocument/2006/relationships/hyperlink" Target="http://cruise.site.uottawa.ca/umple/UmpleLabInstructions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uise.site.uottawa.ca/umpleonlin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" y="836712"/>
            <a:ext cx="8610600" cy="2363688"/>
          </a:xfrm>
        </p:spPr>
        <p:txBody>
          <a:bodyPr/>
          <a:lstStyle/>
          <a:p>
            <a:pPr algn="ctr"/>
            <a:r>
              <a:rPr lang="en-US" dirty="0" smtClean="0"/>
              <a:t>Umple and Model-Oriented Programming: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Short Tutorial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52800"/>
            <a:ext cx="7239000" cy="2667000"/>
          </a:xfrm>
        </p:spPr>
        <p:txBody>
          <a:bodyPr/>
          <a:lstStyle/>
          <a:p>
            <a:r>
              <a:rPr lang="en-US" dirty="0" smtClean="0"/>
              <a:t>Version 1, January 2011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Timothy C. Lethbridge</a:t>
            </a:r>
          </a:p>
          <a:p>
            <a:endParaRPr lang="en-US" dirty="0"/>
          </a:p>
          <a:p>
            <a:r>
              <a:rPr lang="en-US" dirty="0"/>
              <a:t>University of </a:t>
            </a:r>
            <a:r>
              <a:rPr lang="en-US" dirty="0" smtClean="0"/>
              <a:t>Ottawa, Canada</a:t>
            </a:r>
          </a:p>
          <a:p>
            <a:r>
              <a:rPr lang="en-US" dirty="0" err="1" smtClean="0"/>
              <a:t>tcl@site.uottawa.ca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dditional options for attributes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604448" cy="487680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defaulted type = “Long”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/>
              <a:t>If the value is reset, the default is re-established</a:t>
            </a:r>
          </a:p>
          <a:p>
            <a:pPr lvl="1"/>
            <a:r>
              <a:rPr lang="en-US" dirty="0" smtClean="0"/>
              <a:t>Such attributes can never be ‘unspecified’</a:t>
            </a:r>
          </a:p>
          <a:p>
            <a:endParaRPr lang="en-US" dirty="0" smtClean="0"/>
          </a:p>
          <a:p>
            <a:r>
              <a:rPr lang="en-US" sz="2000" dirty="0">
                <a:latin typeface="Courier"/>
                <a:cs typeface="Courier"/>
              </a:rPr>
              <a:t>Integer length;</a:t>
            </a:r>
          </a:p>
          <a:p>
            <a:r>
              <a:rPr lang="en-US" sz="2000" dirty="0">
                <a:latin typeface="Courier"/>
                <a:cs typeface="Courier"/>
              </a:rPr>
              <a:t>Integer width;</a:t>
            </a:r>
          </a:p>
          <a:p>
            <a:r>
              <a:rPr lang="en-US" sz="2000" dirty="0">
                <a:latin typeface="Courier"/>
                <a:cs typeface="Courier"/>
              </a:rPr>
              <a:t>Integer perimeter = { </a:t>
            </a:r>
            <a:r>
              <a:rPr lang="en-US" sz="2000" dirty="0" smtClean="0">
                <a:latin typeface="Courier"/>
                <a:cs typeface="Courier"/>
              </a:rPr>
              <a:t>2*</a:t>
            </a:r>
            <a:r>
              <a:rPr lang="en-US" sz="2000" dirty="0" err="1" smtClean="0">
                <a:latin typeface="Courier"/>
                <a:cs typeface="Courier"/>
              </a:rPr>
              <a:t>getLength</a:t>
            </a:r>
            <a:r>
              <a:rPr lang="en-US" sz="2000" dirty="0">
                <a:latin typeface="Courier"/>
                <a:cs typeface="Courier"/>
              </a:rPr>
              <a:t>() + </a:t>
            </a:r>
            <a:r>
              <a:rPr lang="en-US" sz="2000" dirty="0" smtClean="0">
                <a:latin typeface="Courier"/>
                <a:cs typeface="Courier"/>
              </a:rPr>
              <a:t>2*</a:t>
            </a:r>
            <a:r>
              <a:rPr lang="en-US" sz="2000" dirty="0" err="1" smtClean="0">
                <a:latin typeface="Courier"/>
                <a:cs typeface="Courier"/>
              </a:rPr>
              <a:t>getWidth</a:t>
            </a:r>
            <a:r>
              <a:rPr lang="en-US" sz="2000" dirty="0">
                <a:latin typeface="Courier"/>
                <a:cs typeface="Courier"/>
              </a:rPr>
              <a:t>() }</a:t>
            </a:r>
          </a:p>
          <a:p>
            <a:r>
              <a:rPr lang="en-US" sz="2000" dirty="0">
                <a:latin typeface="Courier"/>
                <a:cs typeface="Courier"/>
              </a:rPr>
              <a:t>Integer area = { </a:t>
            </a:r>
            <a:r>
              <a:rPr lang="en-US" sz="2000" dirty="0" err="1">
                <a:latin typeface="Courier"/>
                <a:cs typeface="Courier"/>
              </a:rPr>
              <a:t>getLength</a:t>
            </a:r>
            <a:r>
              <a:rPr lang="en-US" sz="2000" dirty="0">
                <a:latin typeface="Courier"/>
                <a:cs typeface="Courier"/>
              </a:rPr>
              <a:t>() * </a:t>
            </a:r>
            <a:r>
              <a:rPr lang="en-US" sz="2000" dirty="0" err="1">
                <a:latin typeface="Courier"/>
                <a:cs typeface="Courier"/>
              </a:rPr>
              <a:t>getWidth</a:t>
            </a:r>
            <a:r>
              <a:rPr lang="en-US" sz="2000" dirty="0">
                <a:latin typeface="Courier"/>
                <a:cs typeface="Courier"/>
              </a:rPr>
              <a:t>() }</a:t>
            </a:r>
          </a:p>
          <a:p>
            <a:pPr lvl="1"/>
            <a:r>
              <a:rPr lang="en-US" dirty="0" smtClean="0"/>
              <a:t>Derived attributes</a:t>
            </a:r>
          </a:p>
          <a:p>
            <a:endParaRPr lang="en-US" dirty="0"/>
          </a:p>
          <a:p>
            <a:r>
              <a:rPr lang="en-US" sz="2000" dirty="0">
                <a:latin typeface="Courier"/>
                <a:cs typeface="Courier"/>
              </a:rPr>
              <a:t>String[] names;</a:t>
            </a:r>
          </a:p>
          <a:p>
            <a:r>
              <a:rPr lang="en-US" sz="2000" dirty="0">
                <a:latin typeface="Courier"/>
                <a:cs typeface="Courier"/>
              </a:rPr>
              <a:t>String[0..3] </a:t>
            </a:r>
            <a:r>
              <a:rPr lang="en-US" sz="2000" dirty="0" err="1">
                <a:latin typeface="Courier"/>
                <a:cs typeface="Courier"/>
              </a:rPr>
              <a:t>addressLines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/>
              <a:t>Multiplicities other than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5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from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methods written inline in the Umple must access the attributes using a defined API</a:t>
            </a:r>
          </a:p>
          <a:p>
            <a:endParaRPr lang="en-US" sz="1000" dirty="0" smtClean="0"/>
          </a:p>
          <a:p>
            <a:r>
              <a:rPr lang="en-US" dirty="0" smtClean="0"/>
              <a:t>All attributes become private instance variables</a:t>
            </a:r>
          </a:p>
          <a:p>
            <a:pPr lvl="1"/>
            <a:r>
              <a:rPr lang="en-US" dirty="0" smtClean="0"/>
              <a:t>User-written code is not allowed to access these</a:t>
            </a:r>
          </a:p>
          <a:p>
            <a:endParaRPr lang="en-US" sz="1000" dirty="0"/>
          </a:p>
          <a:p>
            <a:r>
              <a:rPr lang="en-US" dirty="0" smtClean="0"/>
              <a:t>Constructors arguments are generated where an initial value is needed</a:t>
            </a: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p</a:t>
            </a:r>
            <a:r>
              <a:rPr lang="en-US" sz="2000" dirty="0" smtClean="0">
                <a:latin typeface="Courier"/>
                <a:cs typeface="Courier"/>
              </a:rPr>
              <a:t>ublic </a:t>
            </a:r>
            <a:r>
              <a:rPr lang="en-US" sz="2000" dirty="0" err="1" smtClean="0">
                <a:latin typeface="Courier"/>
                <a:cs typeface="Courier"/>
              </a:rPr>
              <a:t>getX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/>
              <a:t>Always call this to access the attribute</a:t>
            </a: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p</a:t>
            </a:r>
            <a:r>
              <a:rPr lang="en-US" sz="2000" dirty="0" smtClean="0">
                <a:latin typeface="Courier"/>
                <a:cs typeface="Courier"/>
              </a:rPr>
              <a:t>ublic </a:t>
            </a:r>
            <a:r>
              <a:rPr lang="en-US" sz="2000" dirty="0" err="1" smtClean="0">
                <a:latin typeface="Courier"/>
                <a:cs typeface="Courier"/>
              </a:rPr>
              <a:t>setX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/>
              <a:t>vailable except for immutable, constant, </a:t>
            </a:r>
            <a:r>
              <a:rPr lang="en-US" dirty="0" err="1" smtClean="0"/>
              <a:t>autounique</a:t>
            </a:r>
            <a:r>
              <a:rPr lang="en-US" dirty="0" smtClean="0"/>
              <a:t> and derived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Umple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7680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class Student { id; name; 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class Course { description; code; 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 err="1">
                <a:latin typeface="Courier"/>
                <a:cs typeface="Courier"/>
              </a:rPr>
              <a:t>CourseSection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sectionLetter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latin typeface="Courier"/>
                <a:cs typeface="Courier"/>
              </a:rPr>
              <a:t>  1..* -- 1 Course</a:t>
            </a:r>
            <a:r>
              <a:rPr lang="en-US" sz="2000" dirty="0" smtClean="0">
                <a:latin typeface="Courier"/>
                <a:cs typeface="Courier"/>
              </a:rPr>
              <a:t>;  // association declared in a class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association {</a:t>
            </a:r>
          </a:p>
          <a:p>
            <a:r>
              <a:rPr lang="en-US" sz="2000" dirty="0">
                <a:latin typeface="Courier"/>
                <a:cs typeface="Courier"/>
              </a:rPr>
              <a:t>   * </a:t>
            </a:r>
            <a:r>
              <a:rPr lang="en-US" sz="2000" dirty="0" err="1">
                <a:latin typeface="Courier"/>
                <a:cs typeface="Courier"/>
              </a:rPr>
              <a:t>CourseSection</a:t>
            </a:r>
            <a:r>
              <a:rPr lang="en-US" sz="2000" dirty="0">
                <a:latin typeface="Courier"/>
                <a:cs typeface="Courier"/>
              </a:rPr>
              <a:t> -- * Student registrant;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pPr marL="0" lvl="1" indent="0">
              <a:spcBef>
                <a:spcPct val="0"/>
              </a:spcBef>
              <a:buSzPct val="85000"/>
              <a:buNone/>
            </a:pPr>
            <a:r>
              <a:rPr lang="en-US" dirty="0" smtClean="0"/>
              <a:t>Try copying and pasting the above into </a:t>
            </a:r>
            <a:r>
              <a:rPr lang="en-US" sz="2000" dirty="0">
                <a:hlinkClick r:id="rId2"/>
              </a:rPr>
              <a:t>http://cruise.site.uottawa.ca/umpleonline/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of writing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200" b="1" dirty="0">
                <a:latin typeface="Courier"/>
                <a:cs typeface="Courier"/>
              </a:rPr>
              <a:t>class A {1 -- * B;}</a:t>
            </a:r>
          </a:p>
          <a:p>
            <a:pPr lvl="1">
              <a:buNone/>
            </a:pPr>
            <a:r>
              <a:rPr lang="en-US" sz="2200" b="1" dirty="0">
                <a:latin typeface="Courier"/>
                <a:cs typeface="Courier"/>
              </a:rPr>
              <a:t>class B </a:t>
            </a:r>
            <a:r>
              <a:rPr lang="en-US" sz="2200" b="1" dirty="0" smtClean="0">
                <a:latin typeface="Courier"/>
                <a:cs typeface="Courier"/>
              </a:rPr>
              <a:t>{}</a:t>
            </a:r>
            <a:endParaRPr lang="en-US" sz="2200" b="1" dirty="0"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/>
              <a:t>Is semantically identical to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200" b="1" dirty="0">
                <a:latin typeface="Courier"/>
                <a:cs typeface="Courier"/>
              </a:rPr>
              <a:t>class A{}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"/>
                <a:cs typeface="Courier"/>
              </a:rPr>
              <a:t>class B{}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"/>
                <a:cs typeface="Courier"/>
              </a:rPr>
              <a:t>association {1 A -- * B;}</a:t>
            </a:r>
          </a:p>
        </p:txBody>
      </p:sp>
    </p:spTree>
    <p:extLst>
      <p:ext uri="{BB962C8B-B14F-4D97-AF65-F5344CB8AC3E}">
        <p14:creationId xmlns:p14="http://schemas.microsoft.com/office/powerpoint/2010/main" val="304479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for manipulating links of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association end at class A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B </a:t>
            </a:r>
            <a:r>
              <a:rPr lang="en-US" sz="2000" b="1" dirty="0" err="1">
                <a:latin typeface="Courier"/>
                <a:cs typeface="Courier"/>
              </a:rPr>
              <a:t>getB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index)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List&lt;B&gt; </a:t>
            </a:r>
            <a:r>
              <a:rPr lang="en-US" sz="2000" b="1" dirty="0" err="1">
                <a:latin typeface="Courier"/>
                <a:cs typeface="Courier"/>
              </a:rPr>
              <a:t>getBs</a:t>
            </a:r>
            <a:r>
              <a:rPr lang="en-US" sz="2000" b="1" dirty="0">
                <a:latin typeface="Courier"/>
                <a:cs typeface="Courier"/>
              </a:rPr>
              <a:t>() /* </a:t>
            </a:r>
            <a:r>
              <a:rPr lang="en-US" sz="2000" b="1" dirty="0" err="1">
                <a:latin typeface="Courier"/>
                <a:cs typeface="Courier"/>
              </a:rPr>
              <a:t>unmodifiable</a:t>
            </a:r>
            <a:r>
              <a:rPr lang="en-US" sz="2000" b="1" dirty="0">
                <a:latin typeface="Courier"/>
                <a:cs typeface="Courier"/>
              </a:rPr>
              <a:t> */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numberOfBs</a:t>
            </a:r>
            <a:r>
              <a:rPr lang="en-US" sz="2000" b="1" dirty="0">
                <a:latin typeface="Courier"/>
                <a:cs typeface="Courier"/>
              </a:rPr>
              <a:t>()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boolean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hasBs</a:t>
            </a:r>
            <a:r>
              <a:rPr lang="en-US" sz="2000" b="1" dirty="0">
                <a:latin typeface="Courier"/>
                <a:cs typeface="Courier"/>
              </a:rPr>
              <a:t>()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indexOfB</a:t>
            </a:r>
            <a:r>
              <a:rPr lang="en-US" sz="2000" b="1" dirty="0">
                <a:latin typeface="Courier"/>
                <a:cs typeface="Courier"/>
              </a:rPr>
              <a:t>(B </a:t>
            </a:r>
            <a:r>
              <a:rPr lang="en-US" sz="2000" b="1" dirty="0" err="1">
                <a:latin typeface="Courier"/>
                <a:cs typeface="Courier"/>
              </a:rPr>
              <a:t>aB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B </a:t>
            </a:r>
            <a:r>
              <a:rPr lang="en-US" sz="2000" b="1" dirty="0" err="1">
                <a:latin typeface="Courier"/>
                <a:cs typeface="Courier"/>
              </a:rPr>
              <a:t>addB</a:t>
            </a:r>
            <a:r>
              <a:rPr lang="en-US" sz="2000" b="1" dirty="0">
                <a:latin typeface="Courier"/>
                <a:cs typeface="Courier"/>
              </a:rPr>
              <a:t>() /* creates new B */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boolean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addB</a:t>
            </a:r>
            <a:r>
              <a:rPr lang="en-US" sz="2000" b="1" dirty="0">
                <a:latin typeface="Courier"/>
                <a:cs typeface="Courier"/>
              </a:rPr>
              <a:t>(B </a:t>
            </a:r>
            <a:r>
              <a:rPr lang="en-US" sz="2000" b="1" dirty="0" err="1">
                <a:latin typeface="Courier"/>
                <a:cs typeface="Courier"/>
              </a:rPr>
              <a:t>aB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boolean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removeB</a:t>
            </a:r>
            <a:r>
              <a:rPr lang="en-US" sz="2000" b="1" dirty="0">
                <a:latin typeface="Courier"/>
                <a:cs typeface="Courier"/>
              </a:rPr>
              <a:t>(B </a:t>
            </a:r>
            <a:r>
              <a:rPr lang="en-US" sz="2000" b="1" dirty="0" err="1">
                <a:latin typeface="Courier"/>
                <a:cs typeface="Courier"/>
              </a:rPr>
              <a:t>aB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endParaRPr lang="en-US" dirty="0"/>
          </a:p>
          <a:p>
            <a:r>
              <a:rPr lang="en-US" dirty="0" err="1"/>
              <a:t>Acessing</a:t>
            </a:r>
            <a:r>
              <a:rPr lang="en-US" dirty="0"/>
              <a:t> the </a:t>
            </a:r>
            <a:r>
              <a:rPr lang="en-US" dirty="0" smtClean="0"/>
              <a:t>association </a:t>
            </a:r>
            <a:r>
              <a:rPr lang="en-US" dirty="0"/>
              <a:t>end at class </a:t>
            </a:r>
            <a:r>
              <a:rPr lang="en-US" dirty="0" smtClean="0"/>
              <a:t>B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A </a:t>
            </a:r>
            <a:r>
              <a:rPr lang="en-US" sz="2000" b="1" dirty="0" err="1">
                <a:latin typeface="Courier"/>
                <a:cs typeface="Courier"/>
              </a:rPr>
              <a:t>getA</a:t>
            </a:r>
            <a:r>
              <a:rPr lang="en-US" sz="2000" b="1" dirty="0">
                <a:latin typeface="Courier"/>
                <a:cs typeface="Courier"/>
              </a:rPr>
              <a:t>()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boolean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setA</a:t>
            </a:r>
            <a:r>
              <a:rPr lang="en-US" sz="2000" b="1" dirty="0">
                <a:latin typeface="Courier"/>
                <a:cs typeface="Courier"/>
              </a:rPr>
              <a:t>(A </a:t>
            </a:r>
            <a:r>
              <a:rPr lang="en-US" sz="2000" b="1" dirty="0" err="1">
                <a:latin typeface="Courier"/>
                <a:cs typeface="Courier"/>
              </a:rPr>
              <a:t>aA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void delete()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having associations at the programming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writing a large amount of ‘boilerplate’ code</a:t>
            </a:r>
          </a:p>
          <a:p>
            <a:pPr lvl="1"/>
            <a:r>
              <a:rPr lang="en-US" dirty="0" smtClean="0"/>
              <a:t>Savings can be 10:1</a:t>
            </a:r>
          </a:p>
          <a:p>
            <a:endParaRPr lang="en-US" dirty="0" smtClean="0"/>
          </a:p>
          <a:p>
            <a:r>
              <a:rPr lang="en-US" dirty="0" smtClean="0"/>
              <a:t>Referential integrity</a:t>
            </a:r>
          </a:p>
          <a:p>
            <a:pPr lvl="1"/>
            <a:r>
              <a:rPr lang="en-US" sz="2000" dirty="0" smtClean="0"/>
              <a:t>1 X -- * Y</a:t>
            </a:r>
          </a:p>
          <a:p>
            <a:pPr lvl="2"/>
            <a:r>
              <a:rPr lang="en-US" dirty="0" smtClean="0"/>
              <a:t>An X points to some Y’s; a Y always points to an X</a:t>
            </a:r>
          </a:p>
          <a:p>
            <a:pPr lvl="2"/>
            <a:r>
              <a:rPr lang="en-US" dirty="0" err="1" smtClean="0"/>
              <a:t>Bidirectionality</a:t>
            </a:r>
            <a:r>
              <a:rPr lang="en-US" dirty="0" smtClean="0"/>
              <a:t> of links managed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59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Umple supports the full set of UML associations</a:t>
            </a:r>
          </a:p>
          <a:p>
            <a:pPr lvl="1"/>
            <a:r>
              <a:rPr lang="en-US" dirty="0"/>
              <a:t>Directional </a:t>
            </a:r>
            <a:r>
              <a:rPr lang="en-US" dirty="0" smtClean="0"/>
              <a:t>Associations (m </a:t>
            </a:r>
            <a:r>
              <a:rPr lang="en-US" dirty="0"/>
              <a:t>and n can be any </a:t>
            </a:r>
            <a:r>
              <a:rPr lang="en-US" dirty="0" smtClean="0"/>
              <a:t>number)</a:t>
            </a:r>
            <a:endParaRPr lang="en-US" dirty="0"/>
          </a:p>
          <a:p>
            <a:pPr lvl="2"/>
            <a:r>
              <a:rPr lang="en-US" sz="2000" dirty="0"/>
              <a:t>* -&gt; 0..1, * -&gt; 1, * -&gt; *, * -&gt; </a:t>
            </a:r>
            <a:r>
              <a:rPr lang="en-US" sz="2000" dirty="0" err="1"/>
              <a:t>m..n</a:t>
            </a:r>
            <a:r>
              <a:rPr lang="en-US" sz="2000" dirty="0"/>
              <a:t>, * - &gt;n, *-&gt;m..* and *-&gt;0..n.</a:t>
            </a:r>
          </a:p>
          <a:p>
            <a:pPr lvl="1"/>
            <a:r>
              <a:rPr lang="en-US" dirty="0" smtClean="0"/>
              <a:t>Reflexive </a:t>
            </a:r>
            <a:r>
              <a:rPr lang="en-US" dirty="0"/>
              <a:t>Associations</a:t>
            </a:r>
          </a:p>
          <a:p>
            <a:pPr lvl="2"/>
            <a:r>
              <a:rPr lang="en-US" sz="2000" dirty="0"/>
              <a:t>0..1, 0..n, *, 1, n, m..</a:t>
            </a:r>
            <a:r>
              <a:rPr lang="en-US" sz="2000" dirty="0" err="1"/>
              <a:t>n,m</a:t>
            </a:r>
            <a:r>
              <a:rPr lang="en-US" sz="2000" dirty="0"/>
              <a:t>..</a:t>
            </a:r>
            <a:r>
              <a:rPr lang="en-US" sz="2000" dirty="0" smtClean="0"/>
              <a:t>*</a:t>
            </a:r>
            <a:endParaRPr lang="en-US" sz="2000" dirty="0"/>
          </a:p>
          <a:p>
            <a:pPr lvl="1"/>
            <a:r>
              <a:rPr lang="en-US" dirty="0"/>
              <a:t>Bidirectional non-Reflexive </a:t>
            </a:r>
            <a:r>
              <a:rPr lang="en-US" dirty="0" smtClean="0"/>
              <a:t>Associations</a:t>
            </a:r>
          </a:p>
          <a:p>
            <a:pPr lvl="2"/>
            <a:r>
              <a:rPr lang="en-US" dirty="0" smtClean="0"/>
              <a:t>The boxed ones are the common cases</a:t>
            </a:r>
            <a:endParaRPr lang="en-US" dirty="0"/>
          </a:p>
        </p:txBody>
      </p:sp>
      <p:pic>
        <p:nvPicPr>
          <p:cNvPr id="4" name="Picture 3" descr="Screen shot 2010-10-23 at 1.08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5436"/>
            <a:ext cx="8229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Qualifiers in Umple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UML qualifier can be declared as follows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c</a:t>
            </a:r>
            <a:r>
              <a:rPr lang="en-US" sz="2000" b="1" dirty="0" smtClean="0">
                <a:latin typeface="Courier"/>
                <a:cs typeface="Courier"/>
              </a:rPr>
              <a:t>lass </a:t>
            </a:r>
            <a:r>
              <a:rPr lang="en-US" sz="2000" b="1" dirty="0" err="1" smtClean="0">
                <a:latin typeface="Courier"/>
                <a:cs typeface="Courier"/>
              </a:rPr>
              <a:t>RegularFlight</a:t>
            </a:r>
            <a:r>
              <a:rPr lang="en-US" sz="2000" b="1" dirty="0" smtClean="0">
                <a:latin typeface="Courier"/>
                <a:cs typeface="Courier"/>
              </a:rPr>
              <a:t> {</a:t>
            </a:r>
          </a:p>
          <a:p>
            <a:pPr marL="857250" lvl="2" indent="0">
              <a:buNone/>
            </a:pPr>
            <a:r>
              <a:rPr lang="en-US" sz="2000" b="1" dirty="0">
                <a:latin typeface="Courier"/>
                <a:cs typeface="Courier"/>
              </a:rPr>
              <a:t>unique Integer </a:t>
            </a:r>
            <a:r>
              <a:rPr lang="en-US" sz="2000" b="1" dirty="0" err="1">
                <a:latin typeface="Courier"/>
                <a:cs typeface="Courier"/>
              </a:rPr>
              <a:t>flightNumber</a:t>
            </a:r>
            <a:r>
              <a:rPr lang="en-US" sz="2000" b="1" dirty="0">
                <a:latin typeface="Courier"/>
                <a:cs typeface="Courier"/>
              </a:rPr>
              <a:t> on airline</a:t>
            </a:r>
            <a:r>
              <a:rPr lang="en-US" sz="2000" b="1" dirty="0" smtClean="0">
                <a:latin typeface="Courier"/>
                <a:cs typeface="Courier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c</a:t>
            </a:r>
            <a:r>
              <a:rPr lang="en-US" sz="2000" b="1" dirty="0" smtClean="0">
                <a:latin typeface="Courier"/>
                <a:cs typeface="Courier"/>
              </a:rPr>
              <a:t>lass Airline {}</a:t>
            </a:r>
          </a:p>
          <a:p>
            <a:endParaRPr lang="en-US" dirty="0"/>
          </a:p>
          <a:p>
            <a:r>
              <a:rPr lang="en-US" dirty="0" smtClean="0"/>
              <a:t>Corresponding UML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09120"/>
            <a:ext cx="4813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4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lass Shape2D {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lass Circle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isA</a:t>
            </a:r>
            <a:r>
              <a:rPr lang="en-US" sz="2000" dirty="0" smtClean="0">
                <a:latin typeface="Courier"/>
                <a:cs typeface="Courier"/>
              </a:rPr>
              <a:t> Shape2D;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isA</a:t>
            </a:r>
            <a:r>
              <a:rPr lang="en-US" dirty="0" smtClean="0"/>
              <a:t> keyword is used so Umple code is visually distinct from code in other languages</a:t>
            </a:r>
          </a:p>
          <a:p>
            <a:pPr lvl="1"/>
            <a:r>
              <a:rPr lang="en-US" dirty="0" smtClean="0"/>
              <a:t>Different languages use different notations</a:t>
            </a:r>
            <a:endParaRPr lang="en-US" dirty="0"/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/>
              <a:t>Alternative </a:t>
            </a:r>
            <a:r>
              <a:rPr lang="en-US" dirty="0" smtClean="0"/>
              <a:t>notation</a:t>
            </a:r>
          </a:p>
          <a:p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lass Shape2D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class Circle {}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95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 in Umple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Courier"/>
                <a:cs typeface="Courier"/>
              </a:rPr>
              <a:t>state variable</a:t>
            </a:r>
            <a:r>
              <a:rPr lang="en-US" sz="2000" dirty="0">
                <a:latin typeface="Courier"/>
                <a:cs typeface="Courier"/>
              </a:rPr>
              <a:t>&gt; {</a:t>
            </a:r>
          </a:p>
          <a:p>
            <a:r>
              <a:rPr lang="en-US" sz="2000" dirty="0">
                <a:latin typeface="Courier"/>
                <a:cs typeface="Courier"/>
              </a:rPr>
              <a:t>   &lt;</a:t>
            </a:r>
            <a:r>
              <a:rPr lang="en-US" sz="2000" dirty="0">
                <a:solidFill>
                  <a:schemeClr val="accent1"/>
                </a:solidFill>
                <a:latin typeface="Courier"/>
                <a:cs typeface="Courier"/>
              </a:rPr>
              <a:t>initial state</a:t>
            </a:r>
            <a:r>
              <a:rPr lang="en-US" sz="2000" dirty="0">
                <a:latin typeface="Courier"/>
                <a:cs typeface="Courier"/>
              </a:rPr>
              <a:t>&gt;  {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>
                <a:solidFill>
                  <a:srgbClr val="0DAB24"/>
                </a:solidFill>
                <a:latin typeface="Courier"/>
                <a:cs typeface="Courier"/>
              </a:rPr>
              <a:t>entry</a:t>
            </a:r>
            <a:r>
              <a:rPr lang="en-US" sz="2000" dirty="0">
                <a:latin typeface="Courier"/>
                <a:cs typeface="Courier"/>
              </a:rPr>
              <a:t> / {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chemeClr val="accent1"/>
                </a:solidFill>
                <a:latin typeface="Courier"/>
                <a:cs typeface="Courier"/>
              </a:rPr>
              <a:t>action language to do on entry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>
                <a:solidFill>
                  <a:srgbClr val="0DAB24"/>
                </a:solidFill>
                <a:latin typeface="Courier"/>
                <a:cs typeface="Courier"/>
              </a:rPr>
              <a:t>exit</a:t>
            </a:r>
            <a:r>
              <a:rPr lang="en-US" sz="2000" dirty="0">
                <a:latin typeface="Courier"/>
                <a:cs typeface="Courier"/>
              </a:rPr>
              <a:t> / {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C0128"/>
                </a:solidFill>
                <a:latin typeface="Courier"/>
                <a:cs typeface="Courier"/>
              </a:rPr>
              <a:t>action language to do on exit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>
                <a:solidFill>
                  <a:srgbClr val="0DAB24"/>
                </a:solidFill>
                <a:latin typeface="Courier"/>
                <a:cs typeface="Courier"/>
              </a:rPr>
              <a:t>do</a:t>
            </a:r>
            <a:r>
              <a:rPr lang="en-US" sz="2000" dirty="0">
                <a:latin typeface="Courier"/>
                <a:cs typeface="Courier"/>
              </a:rPr>
              <a:t> {&lt;</a:t>
            </a:r>
            <a:r>
              <a:rPr lang="en-US" sz="2000" dirty="0">
                <a:solidFill>
                  <a:srgbClr val="FC0128"/>
                </a:solidFill>
                <a:latin typeface="Courier"/>
                <a:cs typeface="Courier"/>
              </a:rPr>
              <a:t>action language </a:t>
            </a:r>
            <a:r>
              <a:rPr lang="en-US" sz="2000" dirty="0" smtClean="0">
                <a:solidFill>
                  <a:srgbClr val="FC0128"/>
                </a:solidFill>
                <a:latin typeface="Courier"/>
                <a:cs typeface="Courier"/>
              </a:rPr>
              <a:t>to </a:t>
            </a:r>
            <a:r>
              <a:rPr lang="en-US" sz="2000" dirty="0" smtClean="0">
                <a:solidFill>
                  <a:srgbClr val="FC0128"/>
                </a:solidFill>
                <a:latin typeface="Courier"/>
                <a:cs typeface="Courier"/>
              </a:rPr>
              <a:t>do while </a:t>
            </a:r>
            <a:r>
              <a:rPr lang="en-US" sz="2000" dirty="0" smtClean="0">
                <a:solidFill>
                  <a:srgbClr val="FC0128"/>
                </a:solidFill>
                <a:latin typeface="Courier"/>
                <a:cs typeface="Courier"/>
              </a:rPr>
              <a:t>in state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r>
              <a:rPr lang="en-US" sz="2000" dirty="0">
                <a:latin typeface="Courier"/>
                <a:cs typeface="Courier"/>
              </a:rPr>
              <a:t>     &lt;</a:t>
            </a:r>
            <a:r>
              <a:rPr lang="en-US" sz="2000" dirty="0">
                <a:solidFill>
                  <a:srgbClr val="FC0128"/>
                </a:solidFill>
                <a:latin typeface="Courier"/>
                <a:cs typeface="Courier"/>
              </a:rPr>
              <a:t>event</a:t>
            </a:r>
            <a:r>
              <a:rPr lang="en-US" sz="2000" dirty="0">
                <a:latin typeface="Courier"/>
                <a:cs typeface="Courier"/>
              </a:rPr>
              <a:t>&gt; [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C0128"/>
                </a:solidFill>
                <a:latin typeface="Courier"/>
                <a:cs typeface="Courier"/>
              </a:rPr>
              <a:t>guard condition</a:t>
            </a:r>
            <a:r>
              <a:rPr lang="en-US" sz="2000" dirty="0">
                <a:latin typeface="Courier"/>
                <a:cs typeface="Courier"/>
              </a:rPr>
              <a:t>&gt;] /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&lt;</a:t>
            </a:r>
            <a:r>
              <a:rPr lang="en-US" sz="2000" dirty="0">
                <a:solidFill>
                  <a:srgbClr val="FC0128"/>
                </a:solidFill>
                <a:latin typeface="Courier"/>
                <a:cs typeface="Courier"/>
              </a:rPr>
              <a:t>action language </a:t>
            </a:r>
            <a:r>
              <a:rPr lang="en-US" sz="2000" dirty="0" smtClean="0">
                <a:solidFill>
                  <a:srgbClr val="FC0128"/>
                </a:solidFill>
                <a:latin typeface="Courier"/>
                <a:cs typeface="Courier"/>
              </a:rPr>
              <a:t>action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} -&gt; &lt;</a:t>
            </a:r>
            <a:r>
              <a:rPr lang="en-US" sz="2000" dirty="0">
                <a:solidFill>
                  <a:srgbClr val="FC0128"/>
                </a:solidFill>
                <a:latin typeface="Courier"/>
                <a:cs typeface="Courier"/>
              </a:rPr>
              <a:t>next state</a:t>
            </a:r>
            <a:r>
              <a:rPr lang="en-US" sz="2000" dirty="0">
                <a:latin typeface="Courier"/>
                <a:cs typeface="Courier"/>
              </a:rPr>
              <a:t>&gt;;</a:t>
            </a:r>
          </a:p>
          <a:p>
            <a:r>
              <a:rPr lang="en-US" sz="2000" dirty="0">
                <a:latin typeface="Courier"/>
                <a:cs typeface="Courier"/>
              </a:rPr>
              <a:t>    ...</a:t>
            </a:r>
          </a:p>
          <a:p>
            <a:r>
              <a:rPr lang="en-US" sz="2000" dirty="0">
                <a:latin typeface="Courier"/>
                <a:cs typeface="Courier"/>
              </a:rPr>
              <a:t>   } </a:t>
            </a:r>
          </a:p>
          <a:p>
            <a:r>
              <a:rPr lang="en-US" sz="2000" dirty="0">
                <a:latin typeface="Courier"/>
                <a:cs typeface="Courier"/>
              </a:rPr>
              <a:t>   &lt;</a:t>
            </a:r>
            <a:r>
              <a:rPr lang="en-US" sz="2000" dirty="0" err="1" smtClean="0">
                <a:solidFill>
                  <a:schemeClr val="accent1"/>
                </a:solidFill>
                <a:latin typeface="Courier"/>
                <a:cs typeface="Courier"/>
              </a:rPr>
              <a:t>otherState</a:t>
            </a:r>
            <a:r>
              <a:rPr lang="en-US" sz="2000" dirty="0">
                <a:latin typeface="Courier"/>
                <a:cs typeface="Courier"/>
              </a:rPr>
              <a:t>&gt; {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&lt;</a:t>
            </a:r>
            <a:r>
              <a:rPr lang="en-US" sz="2000" dirty="0" err="1" smtClean="0">
                <a:solidFill>
                  <a:schemeClr val="accent1"/>
                </a:solidFill>
                <a:latin typeface="Courier"/>
                <a:cs typeface="Courier"/>
              </a:rPr>
              <a:t>nestedState</a:t>
            </a:r>
            <a:r>
              <a:rPr lang="en-US" sz="20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…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  }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87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philosophy of</a:t>
            </a:r>
            <a:br>
              <a:rPr lang="en-US" dirty="0" smtClean="0"/>
            </a:br>
            <a:r>
              <a:rPr lang="en-US" dirty="0" smtClean="0"/>
              <a:t>Model-Oriented Programming (MOP)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79296" cy="4876800"/>
          </a:xfrm>
        </p:spPr>
        <p:txBody>
          <a:bodyPr/>
          <a:lstStyle/>
          <a:p>
            <a:r>
              <a:rPr lang="en-US" dirty="0" smtClean="0"/>
              <a:t>1. Modeling abstractions are embedded directly in programming languages</a:t>
            </a:r>
          </a:p>
          <a:p>
            <a:pPr lvl="1"/>
            <a:r>
              <a:rPr lang="en-US" dirty="0" smtClean="0"/>
              <a:t>E.g. UML associations, attributes and state machines</a:t>
            </a:r>
          </a:p>
          <a:p>
            <a:r>
              <a:rPr lang="en-US" dirty="0" smtClean="0"/>
              <a:t>2. Programs and models are unified</a:t>
            </a:r>
          </a:p>
          <a:p>
            <a:pPr lvl="1"/>
            <a:r>
              <a:rPr lang="en-US" dirty="0" smtClean="0"/>
              <a:t>Traditional models can be expressed as program code</a:t>
            </a:r>
          </a:p>
          <a:p>
            <a:pPr lvl="1"/>
            <a:r>
              <a:rPr lang="en-US" dirty="0" smtClean="0"/>
              <a:t>Traditional code is really just modeling at a more detailed level (a lower level of abstraction)</a:t>
            </a:r>
          </a:p>
          <a:p>
            <a:r>
              <a:rPr lang="en-US" dirty="0" smtClean="0"/>
              <a:t>3. The programmer/modeler has a choice of workflow</a:t>
            </a:r>
          </a:p>
          <a:p>
            <a:pPr lvl="1"/>
            <a:r>
              <a:rPr lang="en-US" dirty="0" smtClean="0"/>
              <a:t>Model-first: Use just the modeling notations, then add detail</a:t>
            </a:r>
          </a:p>
          <a:p>
            <a:pPr lvl="1"/>
            <a:r>
              <a:rPr lang="en-US" dirty="0" smtClean="0"/>
              <a:t>Incremental re-engineering: Take existing code and incrementally convert it to use modeling abstractions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8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 in Umple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76800"/>
          </a:xfrm>
        </p:spPr>
        <p:txBody>
          <a:bodyPr/>
          <a:lstStyle/>
          <a:p>
            <a:r>
              <a:rPr lang="en-US" sz="2200" dirty="0">
                <a:latin typeface="Courier"/>
                <a:cs typeface="Courier"/>
              </a:rPr>
              <a:t>class A {</a:t>
            </a:r>
          </a:p>
          <a:p>
            <a:r>
              <a:rPr lang="en-US" sz="2200" dirty="0">
                <a:latin typeface="Courier"/>
                <a:cs typeface="Courier"/>
              </a:rPr>
              <a:t>  </a:t>
            </a:r>
            <a:r>
              <a:rPr lang="en-US" sz="2200" dirty="0" err="1">
                <a:latin typeface="Courier"/>
                <a:cs typeface="Courier"/>
              </a:rPr>
              <a:t>sm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{ // A state machine is a special attribute</a:t>
            </a:r>
            <a:endParaRPr lang="en-US" sz="2200" dirty="0">
              <a:latin typeface="Courier"/>
              <a:cs typeface="Courier"/>
            </a:endParaRPr>
          </a:p>
          <a:p>
            <a:r>
              <a:rPr lang="en-US" sz="2200" dirty="0">
                <a:latin typeface="Courier"/>
                <a:cs typeface="Courier"/>
              </a:rPr>
              <a:t>    S1 </a:t>
            </a:r>
            <a:r>
              <a:rPr lang="en-US" sz="2200" dirty="0" smtClean="0">
                <a:latin typeface="Courier"/>
                <a:cs typeface="Courier"/>
              </a:rPr>
              <a:t>{ // State</a:t>
            </a:r>
            <a:endParaRPr lang="en-US" sz="2200" dirty="0">
              <a:latin typeface="Courier"/>
              <a:cs typeface="Courier"/>
            </a:endParaRPr>
          </a:p>
          <a:p>
            <a:r>
              <a:rPr lang="en-US" sz="2200" dirty="0">
                <a:latin typeface="Courier"/>
                <a:cs typeface="Courier"/>
              </a:rPr>
              <a:t>      e1 -&gt; S2;</a:t>
            </a:r>
            <a:r>
              <a:rPr lang="en-US" sz="2200" dirty="0" smtClean="0">
                <a:latin typeface="Courier"/>
                <a:cs typeface="Courier"/>
              </a:rPr>
              <a:t>} // Transition</a:t>
            </a:r>
            <a:endParaRPr lang="en-US" sz="2200" dirty="0">
              <a:latin typeface="Courier"/>
              <a:cs typeface="Courier"/>
            </a:endParaRPr>
          </a:p>
          <a:p>
            <a:r>
              <a:rPr lang="en-US" sz="2200" dirty="0">
                <a:latin typeface="Courier"/>
                <a:cs typeface="Courier"/>
              </a:rPr>
              <a:t>    S2 {</a:t>
            </a:r>
          </a:p>
          <a:p>
            <a:r>
              <a:rPr lang="en-US" sz="2200" dirty="0">
                <a:latin typeface="Courier"/>
                <a:cs typeface="Courier"/>
              </a:rPr>
              <a:t>      e2 -&gt; S1;}</a:t>
            </a:r>
          </a:p>
          <a:p>
            <a:r>
              <a:rPr lang="en-US" sz="2200" dirty="0">
                <a:latin typeface="Courier"/>
                <a:cs typeface="Courier"/>
              </a:rPr>
              <a:t>  }</a:t>
            </a:r>
          </a:p>
          <a:p>
            <a:r>
              <a:rPr lang="en-US" sz="22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r>
              <a:rPr lang="en-US" dirty="0"/>
              <a:t>The API </a:t>
            </a:r>
            <a:r>
              <a:rPr lang="en-US" dirty="0" smtClean="0"/>
              <a:t>to be used by methods </a:t>
            </a:r>
            <a:r>
              <a:rPr lang="en-US" dirty="0"/>
              <a:t>in Java </a:t>
            </a:r>
            <a:r>
              <a:rPr lang="en-US" dirty="0" smtClean="0"/>
              <a:t>to access this is: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 err="1">
                <a:latin typeface="Courier"/>
                <a:cs typeface="Courier"/>
              </a:rPr>
              <a:t>enum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Sm</a:t>
            </a:r>
            <a:r>
              <a:rPr lang="en-US" sz="2000" b="1" dirty="0">
                <a:latin typeface="Courier"/>
                <a:cs typeface="Courier"/>
              </a:rPr>
              <a:t> { S1, S2 }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"/>
                <a:cs typeface="Courier"/>
              </a:rPr>
              <a:t>setSm</a:t>
            </a:r>
            <a:r>
              <a:rPr lang="en-US" sz="2000" b="1" dirty="0">
                <a:latin typeface="Courier"/>
                <a:cs typeface="Courier"/>
              </a:rPr>
              <a:t>(Sm.s1)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boolean</a:t>
            </a:r>
            <a:r>
              <a:rPr lang="en-US" sz="2000" b="1" dirty="0">
                <a:latin typeface="Courier"/>
                <a:cs typeface="Courier"/>
              </a:rPr>
              <a:t> e1()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public </a:t>
            </a:r>
            <a:r>
              <a:rPr lang="en-US" sz="2000" b="1" dirty="0" err="1">
                <a:latin typeface="Courier"/>
                <a:cs typeface="Courier"/>
              </a:rPr>
              <a:t>boolean</a:t>
            </a:r>
            <a:r>
              <a:rPr lang="en-US" sz="2000" b="1" dirty="0">
                <a:latin typeface="Courier"/>
                <a:cs typeface="Courier"/>
              </a:rPr>
              <a:t> e2()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6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class University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singleton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String name;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Future work includes developing other pattern extensions for Umple</a:t>
            </a:r>
            <a:endParaRPr lang="en-US" dirty="0"/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 smtClean="0">
                <a:latin typeface="Courier"/>
                <a:cs typeface="Courier"/>
              </a:rPr>
              <a:t>Flight {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id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r>
              <a:rPr lang="en-US" sz="2000" dirty="0" smtClean="0">
                <a:latin typeface="Courier"/>
                <a:cs typeface="Courier"/>
              </a:rPr>
              <a:t>  * </a:t>
            </a:r>
            <a:r>
              <a:rPr lang="en-US" sz="2000" dirty="0">
                <a:latin typeface="Courier"/>
                <a:cs typeface="Courier"/>
              </a:rPr>
              <a:t>-- 1 Airline;</a:t>
            </a:r>
          </a:p>
          <a:p>
            <a:r>
              <a:rPr lang="en-US" sz="2000" dirty="0" smtClean="0">
                <a:latin typeface="Courier"/>
                <a:cs typeface="Courier"/>
              </a:rPr>
              <a:t>  key </a:t>
            </a:r>
            <a:r>
              <a:rPr lang="en-US" sz="2000" dirty="0">
                <a:latin typeface="Courier"/>
                <a:cs typeface="Courier"/>
              </a:rPr>
              <a:t>{ id, airline }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lvl="1"/>
            <a:r>
              <a:rPr lang="en-US" dirty="0" smtClean="0"/>
              <a:t>Generation of equals and </a:t>
            </a:r>
            <a:r>
              <a:rPr lang="en-US" dirty="0" err="1" smtClean="0"/>
              <a:t>hashcode</a:t>
            </a:r>
            <a:r>
              <a:rPr lang="en-US" dirty="0" smtClean="0"/>
              <a:t> methods relies on knowing which attribute(s) and associations should be considered the ‘key’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7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code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Provides aspect-oriented capabilities</a:t>
            </a:r>
          </a:p>
          <a:p>
            <a:endParaRPr lang="en-US" dirty="0"/>
          </a:p>
          <a:p>
            <a:r>
              <a:rPr lang="en-US" sz="2000" dirty="0">
                <a:latin typeface="Courier"/>
                <a:cs typeface="Courier"/>
              </a:rPr>
              <a:t>class Person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name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r>
              <a:rPr lang="en-US" sz="2000" dirty="0" smtClean="0">
                <a:latin typeface="Courier"/>
                <a:cs typeface="Courier"/>
              </a:rPr>
              <a:t>  before </a:t>
            </a:r>
            <a:r>
              <a:rPr lang="en-US" sz="2000" dirty="0" err="1">
                <a:latin typeface="Courier"/>
                <a:cs typeface="Courier"/>
              </a:rPr>
              <a:t>setName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if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aName</a:t>
            </a:r>
            <a:r>
              <a:rPr lang="en-US" sz="2000" dirty="0">
                <a:latin typeface="Courier"/>
                <a:cs typeface="Courier"/>
              </a:rPr>
              <a:t> != null &amp;&amp; </a:t>
            </a:r>
            <a:r>
              <a:rPr lang="en-US" sz="2000" dirty="0" err="1">
                <a:latin typeface="Courier"/>
                <a:cs typeface="Courier"/>
              </a:rPr>
              <a:t>aName.length</a:t>
            </a:r>
            <a:r>
              <a:rPr lang="en-US" sz="2000" dirty="0">
                <a:latin typeface="Courier"/>
                <a:cs typeface="Courier"/>
              </a:rPr>
              <a:t>() &gt; 20)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return </a:t>
            </a:r>
            <a:r>
              <a:rPr lang="en-US" sz="2000" dirty="0">
                <a:latin typeface="Courier"/>
                <a:cs typeface="Courier"/>
              </a:rPr>
              <a:t>false; }</a:t>
            </a:r>
          </a:p>
          <a:p>
            <a:r>
              <a:rPr lang="en-US" sz="2000" dirty="0" smtClean="0">
                <a:latin typeface="Courier"/>
                <a:cs typeface="Courier"/>
              </a:rPr>
              <a:t>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after </a:t>
            </a:r>
            <a:r>
              <a:rPr lang="en-US" sz="2000" dirty="0" err="1">
                <a:latin typeface="Courier"/>
                <a:cs typeface="Courier"/>
              </a:rPr>
              <a:t>setName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"</a:t>
            </a:r>
            <a:r>
              <a:rPr lang="en-US" sz="2000" dirty="0">
                <a:latin typeface="Courier"/>
                <a:cs typeface="Courier"/>
              </a:rPr>
              <a:t>Successfully set name to : " + </a:t>
            </a:r>
            <a:r>
              <a:rPr lang="en-US" sz="2000" dirty="0" err="1">
                <a:latin typeface="Courier"/>
                <a:cs typeface="Courier"/>
              </a:rPr>
              <a:t>aName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r>
              <a:rPr lang="en-US" sz="2000" dirty="0" smtClean="0">
                <a:latin typeface="Courier"/>
                <a:cs typeface="Courier"/>
              </a:rPr>
              <a:t>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dirty="0"/>
              <a:t>Asterisks can be used for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4932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Mix-in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features in separate files and merge those features by compiling the classes together</a:t>
            </a:r>
          </a:p>
          <a:p>
            <a:endParaRPr lang="en-US" dirty="0" smtClean="0"/>
          </a:p>
          <a:p>
            <a:r>
              <a:rPr lang="en-US" dirty="0" smtClean="0"/>
              <a:t>In one file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class X { Integer a;}</a:t>
            </a:r>
          </a:p>
          <a:p>
            <a:r>
              <a:rPr lang="en-US" dirty="0" smtClean="0"/>
              <a:t>In another file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c</a:t>
            </a:r>
            <a:r>
              <a:rPr lang="en-US" sz="2000" b="1" dirty="0" smtClean="0">
                <a:latin typeface="Courier"/>
                <a:cs typeface="Courier"/>
              </a:rPr>
              <a:t>lass X { Integer b;}</a:t>
            </a:r>
          </a:p>
          <a:p>
            <a:endParaRPr lang="en-US" dirty="0"/>
          </a:p>
          <a:p>
            <a:r>
              <a:rPr lang="en-US" dirty="0" smtClean="0"/>
              <a:t>Class X now has two attributes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8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advantages of Umple and MOP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can use Umple as little or as much as they want</a:t>
            </a:r>
          </a:p>
          <a:p>
            <a:pPr lvl="1"/>
            <a:r>
              <a:rPr lang="en-US" dirty="0" smtClean="0"/>
              <a:t>Pure Java/PHP/Ruby is just ‘passed through’</a:t>
            </a:r>
          </a:p>
          <a:p>
            <a:pPr lvl="1"/>
            <a:r>
              <a:rPr lang="en-US" dirty="0" smtClean="0"/>
              <a:t>Learning curve is low, and adoption can be gradual</a:t>
            </a:r>
          </a:p>
          <a:p>
            <a:endParaRPr lang="en-US" sz="1600" dirty="0"/>
          </a:p>
          <a:p>
            <a:r>
              <a:rPr lang="en-US" dirty="0" smtClean="0"/>
              <a:t>Helps students and beginner modelers understand the benefits of modeling</a:t>
            </a:r>
          </a:p>
          <a:p>
            <a:endParaRPr lang="en-US" sz="1600" dirty="0"/>
          </a:p>
          <a:p>
            <a:r>
              <a:rPr lang="en-US" dirty="0" smtClean="0"/>
              <a:t>Our code generation is state-of-the art</a:t>
            </a:r>
          </a:p>
          <a:p>
            <a:pPr lvl="1"/>
            <a:r>
              <a:rPr lang="en-US" dirty="0" smtClean="0"/>
              <a:t>E.g. most commercial tools have weak or no code generation for state machines and association multiplicity</a:t>
            </a:r>
          </a:p>
          <a:p>
            <a:endParaRPr lang="en-US" sz="1600" dirty="0"/>
          </a:p>
          <a:p>
            <a:r>
              <a:rPr lang="en-US" dirty="0" smtClean="0"/>
              <a:t>Support for multiple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550435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Umple tutorial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79296" cy="48768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complete example, including embedded java</a:t>
            </a:r>
          </a:p>
          <a:p>
            <a:pPr lvl="1"/>
            <a:r>
              <a:rPr lang="en-US" dirty="0">
                <a:hlinkClick r:id="rId2"/>
              </a:rPr>
              <a:t>http://tims-ideas.blogspot.com/2010/11/umple-tutorial-1-basic-attributes-</a:t>
            </a:r>
            <a:r>
              <a:rPr lang="en-US" dirty="0" smtClean="0">
                <a:hlinkClick r:id="rId2"/>
              </a:rPr>
              <a:t>and.html</a:t>
            </a:r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Andrew Forward’s PhD thesis, with extensive </a:t>
            </a:r>
            <a:r>
              <a:rPr lang="en-US" dirty="0" smtClean="0"/>
              <a:t>details: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http://www.site.uottawa.ca/~tcl/gradtheses/aforwardphd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Umple home page</a:t>
            </a:r>
          </a:p>
          <a:p>
            <a:pPr lvl="1"/>
            <a:r>
              <a:rPr lang="en-US" dirty="0">
                <a:hlinkClick r:id="rId4"/>
              </a:rPr>
              <a:t>http://cruise.site.uottawa.ca/umple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tutorial information,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Umple </a:t>
            </a:r>
            <a:r>
              <a:rPr lang="en-US" dirty="0"/>
              <a:t>is in the process of being made open source on Google </a:t>
            </a:r>
            <a:r>
              <a:rPr lang="en-US" dirty="0" smtClean="0"/>
              <a:t>Code: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://code.google.com/p/umple/</a:t>
            </a:r>
            <a:endParaRPr lang="en-US" dirty="0"/>
          </a:p>
          <a:p>
            <a:pPr lvl="1"/>
            <a:r>
              <a:rPr lang="en-US" dirty="0"/>
              <a:t>Please </a:t>
            </a:r>
            <a:r>
              <a:rPr lang="en-US" dirty="0" smtClean="0"/>
              <a:t>contribute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student laboratory instructions to help students or others try </a:t>
            </a:r>
            <a:r>
              <a:rPr lang="en-US" smtClean="0"/>
              <a:t>out </a:t>
            </a:r>
            <a:r>
              <a:rPr lang="en-US" smtClean="0"/>
              <a:t>Umple: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http://cruise.site.uottawa.ca/umple/</a:t>
            </a:r>
            <a:r>
              <a:rPr lang="en-US" dirty="0" smtClean="0">
                <a:hlinkClick r:id="rId3"/>
              </a:rPr>
              <a:t>UmpleLabInstructions.doc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6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philosophy of MOP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Text-diagram duality</a:t>
            </a:r>
          </a:p>
          <a:p>
            <a:pPr lvl="1"/>
            <a:r>
              <a:rPr lang="en-US" dirty="0" smtClean="0"/>
              <a:t>The abstractions in the model-oriented programming language can be rendered directly as a diagram</a:t>
            </a:r>
          </a:p>
          <a:p>
            <a:pPr lvl="2"/>
            <a:r>
              <a:rPr lang="en-US" dirty="0" smtClean="0"/>
              <a:t>Unambiguously, without reverse engineering</a:t>
            </a:r>
          </a:p>
          <a:p>
            <a:pPr lvl="1"/>
            <a:r>
              <a:rPr lang="en-US" dirty="0" smtClean="0"/>
              <a:t>The diagram can be edited to update the code (live)</a:t>
            </a:r>
          </a:p>
          <a:p>
            <a:pPr lvl="1"/>
            <a:r>
              <a:rPr lang="en-US" dirty="0" smtClean="0"/>
              <a:t>The code can be edited to update the diagram (live)</a:t>
            </a:r>
          </a:p>
          <a:p>
            <a:r>
              <a:rPr lang="en-US" dirty="0" smtClean="0"/>
              <a:t>4. The model/code can be compiled to build a complete system</a:t>
            </a:r>
          </a:p>
          <a:p>
            <a:pPr lvl="1"/>
            <a:r>
              <a:rPr lang="en-US" dirty="0" smtClean="0"/>
              <a:t>No editing needed of code generated from the model since all needed algorithms, methods, etc. are present in the model/code source</a:t>
            </a:r>
          </a:p>
          <a:p>
            <a:pPr lvl="1"/>
            <a:r>
              <a:rPr lang="en-US" dirty="0" smtClean="0"/>
              <a:t>No ‘round tripping’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Umple: An MOP technology and </a:t>
            </a:r>
            <a:r>
              <a:rPr lang="en-US" dirty="0"/>
              <a:t>l</a:t>
            </a:r>
            <a:r>
              <a:rPr lang="en-US" dirty="0" smtClean="0"/>
              <a:t>anguage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Adds </a:t>
            </a:r>
            <a:r>
              <a:rPr lang="en-US" sz="2000" u="sng" dirty="0" smtClean="0"/>
              <a:t>associations</a:t>
            </a:r>
            <a:r>
              <a:rPr lang="en-US" sz="2000" dirty="0" smtClean="0"/>
              <a:t>, </a:t>
            </a:r>
            <a:r>
              <a:rPr lang="en-US" sz="2000" u="sng" dirty="0" smtClean="0"/>
              <a:t>attributes</a:t>
            </a:r>
            <a:r>
              <a:rPr lang="en-US" sz="2000" dirty="0" smtClean="0"/>
              <a:t> and </a:t>
            </a:r>
            <a:r>
              <a:rPr lang="en-US" sz="2000" u="sng" dirty="0" smtClean="0"/>
              <a:t>state machines </a:t>
            </a:r>
            <a:r>
              <a:rPr lang="en-US" sz="2000" dirty="0" smtClean="0"/>
              <a:t>to </a:t>
            </a:r>
            <a:r>
              <a:rPr lang="en-US" sz="2000" dirty="0"/>
              <a:t>programming languages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Java, </a:t>
            </a:r>
            <a:r>
              <a:rPr lang="en-US" sz="2000" dirty="0" smtClean="0"/>
              <a:t>PHP, Ruby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Others being </a:t>
            </a:r>
            <a:r>
              <a:rPr lang="en-US" sz="2000" dirty="0" smtClean="0"/>
              <a:t>developed: C</a:t>
            </a:r>
            <a:r>
              <a:rPr lang="en-US" sz="2000" dirty="0"/>
              <a:t>++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Stand</a:t>
            </a:r>
            <a:r>
              <a:rPr lang="en-US" sz="2000" dirty="0"/>
              <a:t>-along code-generator and </a:t>
            </a:r>
            <a:r>
              <a:rPr lang="en-US" sz="2000" dirty="0" smtClean="0"/>
              <a:t>diagram/text editor </a:t>
            </a:r>
            <a:r>
              <a:rPr lang="en-US" sz="2000" dirty="0"/>
              <a:t>is online at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hlinkClick r:id="rId2"/>
              </a:rPr>
              <a:t>http://cruise.site.uottawa.ca/umpleonline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Limited to a single file, but incorporates many examples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Works </a:t>
            </a:r>
            <a:r>
              <a:rPr lang="en-US" sz="2000" dirty="0" smtClean="0"/>
              <a:t>from the command line, with </a:t>
            </a:r>
            <a:r>
              <a:rPr lang="en-US" sz="2000" dirty="0"/>
              <a:t>Eclipse and </a:t>
            </a:r>
            <a:r>
              <a:rPr lang="en-US" sz="2000" dirty="0" smtClean="0"/>
              <a:t>with other </a:t>
            </a:r>
            <a:r>
              <a:rPr lang="en-US" sz="2000" dirty="0"/>
              <a:t>tools for diagram generation and code generation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Xtext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Papyrus open-source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following slides give an introduction to key concepts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details for more advanced users are not discussed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Umple: What’s in the name?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UML Programming Language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Ample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you need to merge </a:t>
            </a:r>
            <a:r>
              <a:rPr lang="en-US" dirty="0" err="1" smtClean="0"/>
              <a:t>modelling</a:t>
            </a:r>
            <a:r>
              <a:rPr lang="en-US" dirty="0" smtClean="0"/>
              <a:t> and programming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Simple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asy for programmers or modelers to adopt, without a significant learning curve</a:t>
            </a:r>
          </a:p>
          <a:p>
            <a:pPr lvl="1"/>
            <a:r>
              <a:rPr lang="en-US" dirty="0" smtClean="0"/>
              <a:t>Easy to convert existing code</a:t>
            </a:r>
          </a:p>
          <a:p>
            <a:pPr lvl="2"/>
            <a:r>
              <a:rPr lang="en-US" dirty="0" smtClean="0"/>
              <a:t>We did it with Umple itself</a:t>
            </a:r>
          </a:p>
          <a:p>
            <a:pPr lvl="2"/>
            <a:r>
              <a:rPr lang="en-US" dirty="0" smtClean="0"/>
              <a:t>Umple is the only </a:t>
            </a:r>
            <a:r>
              <a:rPr lang="en-US" dirty="0" err="1" smtClean="0"/>
              <a:t>modelling</a:t>
            </a:r>
            <a:r>
              <a:rPr lang="en-US" dirty="0" smtClean="0"/>
              <a:t> tool we know of that is developed in a fully model-driven manner!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9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d</a:t>
            </a:r>
            <a:r>
              <a:rPr lang="en-US" dirty="0" smtClean="0"/>
              <a:t>eclaration </a:t>
            </a:r>
            <a:r>
              <a:rPr lang="en-US" dirty="0"/>
              <a:t>of </a:t>
            </a:r>
            <a:r>
              <a:rPr lang="en-US" dirty="0" smtClean="0"/>
              <a:t>Umple classes </a:t>
            </a:r>
            <a:r>
              <a:rPr lang="en-US" dirty="0"/>
              <a:t>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class Student</a:t>
            </a:r>
          </a:p>
          <a:p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studentNumber</a:t>
            </a:r>
            <a:r>
              <a:rPr lang="en-US" sz="2000" dirty="0">
                <a:latin typeface="Courier"/>
                <a:cs typeface="Courier"/>
              </a:rPr>
              <a:t>; // defaults to String</a:t>
            </a:r>
          </a:p>
          <a:p>
            <a:r>
              <a:rPr lang="en-US" sz="2000" dirty="0">
                <a:latin typeface="Courier"/>
                <a:cs typeface="Courier"/>
              </a:rPr>
              <a:t>  String grade;</a:t>
            </a:r>
          </a:p>
          <a:p>
            <a:r>
              <a:rPr lang="en-US" sz="2000" dirty="0">
                <a:latin typeface="Courier"/>
                <a:cs typeface="Courier"/>
              </a:rPr>
              <a:t>  Integer </a:t>
            </a:r>
            <a:r>
              <a:rPr lang="en-US" sz="2000" dirty="0" err="1">
                <a:latin typeface="Courier"/>
                <a:cs typeface="Courier"/>
              </a:rPr>
              <a:t>entryAverage</a:t>
            </a:r>
            <a:r>
              <a:rPr lang="en-US" sz="2000" dirty="0">
                <a:latin typeface="Courier"/>
                <a:cs typeface="Courier"/>
              </a:rPr>
              <a:t>; // implemented as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} </a:t>
            </a:r>
          </a:p>
          <a:p>
            <a:endParaRPr lang="en-US" dirty="0" smtClean="0"/>
          </a:p>
          <a:p>
            <a:r>
              <a:rPr lang="en-US" dirty="0" smtClean="0"/>
              <a:t>A UML/Umple attribute is </a:t>
            </a:r>
            <a:r>
              <a:rPr lang="en-US" i="1" dirty="0" smtClean="0"/>
              <a:t>not</a:t>
            </a:r>
            <a:r>
              <a:rPr lang="en-US" dirty="0" smtClean="0"/>
              <a:t> the same as an instance variable (member variable)</a:t>
            </a:r>
          </a:p>
          <a:p>
            <a:pPr lvl="1"/>
            <a:r>
              <a:rPr lang="en-US" dirty="0" smtClean="0"/>
              <a:t>Not all instance variables are attributes</a:t>
            </a:r>
          </a:p>
          <a:p>
            <a:pPr lvl="2"/>
            <a:r>
              <a:rPr lang="en-US" dirty="0" smtClean="0"/>
              <a:t>some model associations (discussed later)</a:t>
            </a:r>
          </a:p>
          <a:p>
            <a:pPr lvl="1"/>
            <a:r>
              <a:rPr lang="en-US" dirty="0" smtClean="0"/>
              <a:t>Attributes can have properties like immutability, being part of a key, having constraints, etc. (discussed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that can be used to declare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Umple treats the following attribute types as special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"/>
                <a:cs typeface="Courier"/>
              </a:rPr>
              <a:t>String</a:t>
            </a:r>
            <a:r>
              <a:rPr lang="en-US" dirty="0" smtClean="0"/>
              <a:t> (always the default if unspecified)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"/>
                <a:cs typeface="Courier"/>
              </a:rPr>
              <a:t>Integer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"/>
                <a:cs typeface="Courier"/>
              </a:rPr>
              <a:t>Double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"/>
                <a:cs typeface="Courier"/>
              </a:rPr>
              <a:t>Boolean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"/>
                <a:cs typeface="Courier"/>
              </a:rPr>
              <a:t>Date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"/>
                <a:cs typeface="Courier"/>
              </a:rPr>
              <a:t>Time</a:t>
            </a:r>
          </a:p>
          <a:p>
            <a:endParaRPr lang="en-US" dirty="0"/>
          </a:p>
          <a:p>
            <a:r>
              <a:rPr lang="en-US" dirty="0" smtClean="0"/>
              <a:t>Code generation from the above will generate suitable </a:t>
            </a:r>
            <a:r>
              <a:rPr lang="en-US" dirty="0" smtClean="0"/>
              <a:t>types in </a:t>
            </a:r>
            <a:r>
              <a:rPr lang="en-US" dirty="0" smtClean="0"/>
              <a:t>the underlying language (Java, PHP, etc.)</a:t>
            </a:r>
          </a:p>
          <a:p>
            <a:endParaRPr lang="en-US" dirty="0"/>
          </a:p>
          <a:p>
            <a:r>
              <a:rPr lang="en-US" dirty="0" smtClean="0"/>
              <a:t>Umple classes can be used as types, but consider declaring associations instead (discussed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dditional options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name = “Unknown”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/>
              <a:t>Initial value set to default, not required in class constructor</a:t>
            </a:r>
          </a:p>
          <a:p>
            <a:pPr lvl="1"/>
            <a:endParaRPr lang="en-US" dirty="0" smtClean="0"/>
          </a:p>
          <a:p>
            <a:r>
              <a:rPr lang="en-US" sz="2000" dirty="0" smtClean="0">
                <a:latin typeface="Courier"/>
                <a:cs typeface="Courier"/>
              </a:rPr>
              <a:t>immutable </a:t>
            </a:r>
            <a:r>
              <a:rPr lang="en-US" sz="2000" dirty="0" err="1" smtClean="0">
                <a:latin typeface="Courier"/>
                <a:cs typeface="Courier"/>
              </a:rPr>
              <a:t>idNumber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be changed after being set in constructor</a:t>
            </a:r>
          </a:p>
          <a:p>
            <a:pPr lvl="1"/>
            <a:endParaRPr lang="en-US" dirty="0" smtClean="0"/>
          </a:p>
          <a:p>
            <a:r>
              <a:rPr lang="en-US" sz="2000" dirty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azy immutable name;</a:t>
            </a:r>
          </a:p>
          <a:p>
            <a:pPr lvl="1"/>
            <a:r>
              <a:rPr lang="en-US" dirty="0" smtClean="0"/>
              <a:t>Can be set once, right after construction, and is immutable after that</a:t>
            </a:r>
          </a:p>
          <a:p>
            <a:pPr lvl="1"/>
            <a:r>
              <a:rPr lang="en-US" dirty="0" smtClean="0"/>
              <a:t>Useful for frameworks where objects are created without initializing values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08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dditional options for attributes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unique String </a:t>
            </a:r>
            <a:r>
              <a:rPr lang="en-US" sz="2000" dirty="0" err="1">
                <a:latin typeface="Courier"/>
                <a:cs typeface="Courier"/>
              </a:rPr>
              <a:t>ipAddress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/>
              <a:t>Value must be different in each object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autounique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Integer </a:t>
            </a:r>
            <a:r>
              <a:rPr lang="en-US" sz="2000" dirty="0" err="1">
                <a:latin typeface="Courier"/>
                <a:cs typeface="Courier"/>
              </a:rPr>
              <a:t>flightNumber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/>
              <a:t>Umple assigns the next available number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Courier"/>
                <a:cs typeface="Courier"/>
              </a:rPr>
              <a:t>const</a:t>
            </a:r>
            <a:r>
              <a:rPr lang="en-US" sz="2000" dirty="0" smtClean="0">
                <a:latin typeface="Courier"/>
                <a:cs typeface="Courier"/>
              </a:rPr>
              <a:t> MAX = 1000;</a:t>
            </a:r>
          </a:p>
          <a:p>
            <a:pPr lvl="1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In Java they become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17152"/>
      </p:ext>
    </p:extLst>
  </p:cSld>
  <p:clrMapOvr>
    <a:masterClrMapping/>
  </p:clrMapOvr>
</p:sld>
</file>

<file path=ppt/theme/theme1.xml><?xml version="1.0" encoding="utf-8"?>
<a:theme xmlns:a="http://schemas.openxmlformats.org/drawingml/2006/main" name="CSER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ERLethbrFeb2002Mitel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7F9FB"/>
            </a:gs>
            <a:gs pos="100000">
              <a:srgbClr val="FFFF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7F9FB"/>
            </a:gs>
            <a:gs pos="100000">
              <a:srgbClr val="FFFF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SERLethbrFeb2002Mi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RLethbrFeb2002Mi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RLethbrFeb2002Mi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RLethbrFeb2002Mi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RLethbrFeb2002Mi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RLethbrFeb2002Mi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RLethbrFeb2002Mi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CSERTemplate.potx</Template>
  <TotalTime>12383</TotalTime>
  <Pages>75</Pages>
  <Words>1815</Words>
  <Application>Microsoft Macintosh PowerPoint</Application>
  <PresentationFormat>Letter Paper (8.5x11 in)</PresentationFormat>
  <Paragraphs>297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CSERTemplate</vt:lpstr>
      <vt:lpstr>Umple and Model-Oriented Programming:  A Short Tutorial </vt:lpstr>
      <vt:lpstr>The philosophy of Model-Oriented Programming (MOP)</vt:lpstr>
      <vt:lpstr>The philosophy of MOP – continued</vt:lpstr>
      <vt:lpstr>Umple: An MOP technology and language family</vt:lpstr>
      <vt:lpstr>Umple: What’s in the name?</vt:lpstr>
      <vt:lpstr>Basic declaration of Umple classes and attributes</vt:lpstr>
      <vt:lpstr>Datatypes that can be used to declare attributes</vt:lpstr>
      <vt:lpstr>Additional options for attributes</vt:lpstr>
      <vt:lpstr>Additional options for attributes - continued</vt:lpstr>
      <vt:lpstr>Additional options for attributes - continued</vt:lpstr>
      <vt:lpstr>Code generation from attributes</vt:lpstr>
      <vt:lpstr>Umple associations</vt:lpstr>
      <vt:lpstr>Two ways of writing associations</vt:lpstr>
      <vt:lpstr>API for manipulating links of associations</vt:lpstr>
      <vt:lpstr>Some benefits of having associations at the programming level</vt:lpstr>
      <vt:lpstr>Associations continued</vt:lpstr>
      <vt:lpstr>Qualifiers in Umple</vt:lpstr>
      <vt:lpstr>Generalization</vt:lpstr>
      <vt:lpstr>State machines in Umple - syntax</vt:lpstr>
      <vt:lpstr>State machines in Umple - example</vt:lpstr>
      <vt:lpstr>Selected patterns</vt:lpstr>
      <vt:lpstr>Keys</vt:lpstr>
      <vt:lpstr>Before and after code injection</vt:lpstr>
      <vt:lpstr>Mix-in capability</vt:lpstr>
      <vt:lpstr>Key advantages of Umple and MOP</vt:lpstr>
      <vt:lpstr>Other Umple tutorial information</vt:lpstr>
      <vt:lpstr>Other tutorial information, continued</vt:lpstr>
    </vt:vector>
  </TitlesOfParts>
  <Company>Mitel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perryp</dc:creator>
  <cp:keywords/>
  <dc:description/>
  <cp:lastModifiedBy>Timothy Lethbridge</cp:lastModifiedBy>
  <cp:revision>168</cp:revision>
  <cp:lastPrinted>1999-02-22T17:41:49Z</cp:lastPrinted>
  <dcterms:created xsi:type="dcterms:W3CDTF">2002-01-27T18:55:57Z</dcterms:created>
  <dcterms:modified xsi:type="dcterms:W3CDTF">2011-01-21T14:25:34Z</dcterms:modified>
</cp:coreProperties>
</file>