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3"/>
  </p:notesMasterIdLst>
  <p:sldIdLst>
    <p:sldId id="256" r:id="rId2"/>
    <p:sldId id="257" r:id="rId3"/>
    <p:sldId id="263" r:id="rId4"/>
    <p:sldId id="267" r:id="rId5"/>
    <p:sldId id="258" r:id="rId6"/>
    <p:sldId id="269" r:id="rId7"/>
    <p:sldId id="262" r:id="rId8"/>
    <p:sldId id="261" r:id="rId9"/>
    <p:sldId id="259"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0" autoAdjust="0"/>
    <p:restoredTop sz="94660"/>
  </p:normalViewPr>
  <p:slideViewPr>
    <p:cSldViewPr snapToGrid="0">
      <p:cViewPr varScale="1">
        <p:scale>
          <a:sx n="89" d="100"/>
          <a:sy n="89" d="100"/>
        </p:scale>
        <p:origin x="67" y="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6B8E2-6740-442B-AD05-5FE5A2CFF0C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C79EB3B3-226A-4891-ADC1-6AA748CCA708}">
      <dgm:prSet phldrT="[Text]"/>
      <dgm:spPr/>
      <dgm:t>
        <a:bodyPr/>
        <a:lstStyle/>
        <a:p>
          <a:r>
            <a:rPr lang="en-US" dirty="0"/>
            <a:t>Data is put into the system by site supervisor*</a:t>
          </a:r>
        </a:p>
        <a:p>
          <a:r>
            <a:rPr lang="en-US" dirty="0"/>
            <a:t>(approved by supervisor)</a:t>
          </a:r>
        </a:p>
      </dgm:t>
    </dgm:pt>
    <dgm:pt modelId="{79397303-04F7-4507-AB79-C9B2E3AFF743}" type="parTrans" cxnId="{BEBBDE98-2CFE-4539-800B-597C73086442}">
      <dgm:prSet/>
      <dgm:spPr/>
      <dgm:t>
        <a:bodyPr/>
        <a:lstStyle/>
        <a:p>
          <a:endParaRPr lang="en-US"/>
        </a:p>
      </dgm:t>
    </dgm:pt>
    <dgm:pt modelId="{89C6AA41-BD69-4D79-A175-B08781BC74E0}" type="sibTrans" cxnId="{BEBBDE98-2CFE-4539-800B-597C73086442}">
      <dgm:prSet/>
      <dgm:spPr/>
      <dgm:t>
        <a:bodyPr/>
        <a:lstStyle/>
        <a:p>
          <a:endParaRPr lang="en-US"/>
        </a:p>
      </dgm:t>
    </dgm:pt>
    <dgm:pt modelId="{031E6E85-7A89-4E63-A13D-C8EFB71D8AAE}">
      <dgm:prSet phldrT="[Text]"/>
      <dgm:spPr/>
      <dgm:t>
        <a:bodyPr/>
        <a:lstStyle/>
        <a:p>
          <a:r>
            <a:rPr lang="en-US" dirty="0"/>
            <a:t>Bi-weekly trigger</a:t>
          </a:r>
        </a:p>
        <a:p>
          <a:r>
            <a:rPr lang="en-US" dirty="0"/>
            <a:t>grabs data from </a:t>
          </a:r>
          <a:r>
            <a:rPr lang="en-US" dirty="0" err="1"/>
            <a:t>Shiftboard</a:t>
          </a:r>
          <a:endParaRPr lang="en-US" dirty="0"/>
        </a:p>
      </dgm:t>
    </dgm:pt>
    <dgm:pt modelId="{A8ABF49A-2AD5-478C-8A2F-5759C3CD14E8}" type="parTrans" cxnId="{65118470-4EBC-43E4-8BF3-8E6AA3A3FE9A}">
      <dgm:prSet/>
      <dgm:spPr/>
      <dgm:t>
        <a:bodyPr/>
        <a:lstStyle/>
        <a:p>
          <a:endParaRPr lang="en-US"/>
        </a:p>
      </dgm:t>
    </dgm:pt>
    <dgm:pt modelId="{4528CC71-A77D-4DB1-9D56-CE9DD5D56C5C}" type="sibTrans" cxnId="{65118470-4EBC-43E4-8BF3-8E6AA3A3FE9A}">
      <dgm:prSet/>
      <dgm:spPr/>
      <dgm:t>
        <a:bodyPr/>
        <a:lstStyle/>
        <a:p>
          <a:endParaRPr lang="en-US"/>
        </a:p>
      </dgm:t>
    </dgm:pt>
    <dgm:pt modelId="{748082DE-840A-4D3E-8A1E-D45BAFBB2292}">
      <dgm:prSet phldrT="[Text]"/>
      <dgm:spPr/>
      <dgm:t>
        <a:bodyPr/>
        <a:lstStyle/>
        <a:p>
          <a:r>
            <a:rPr lang="en-US" dirty="0"/>
            <a:t>Data is temporarily stored in a database</a:t>
          </a:r>
        </a:p>
      </dgm:t>
    </dgm:pt>
    <dgm:pt modelId="{25871875-3AC2-4DBC-A57B-413F2DC1E8EB}" type="parTrans" cxnId="{07938E29-4A40-4E42-9AEF-EB8B3EEB357A}">
      <dgm:prSet/>
      <dgm:spPr/>
      <dgm:t>
        <a:bodyPr/>
        <a:lstStyle/>
        <a:p>
          <a:endParaRPr lang="en-US"/>
        </a:p>
      </dgm:t>
    </dgm:pt>
    <dgm:pt modelId="{751C375D-22CD-463F-8312-60FF3A8A950F}" type="sibTrans" cxnId="{07938E29-4A40-4E42-9AEF-EB8B3EEB357A}">
      <dgm:prSet/>
      <dgm:spPr/>
      <dgm:t>
        <a:bodyPr/>
        <a:lstStyle/>
        <a:p>
          <a:endParaRPr lang="en-US"/>
        </a:p>
      </dgm:t>
    </dgm:pt>
    <dgm:pt modelId="{256E3749-4AF2-41A1-BC8D-8DA654D74FC2}">
      <dgm:prSet phldrT="[Text]"/>
      <dgm:spPr/>
      <dgm:t>
        <a:bodyPr/>
        <a:lstStyle/>
        <a:p>
          <a:r>
            <a:rPr lang="en-US" dirty="0"/>
            <a:t>Data is emailed to the 1099s to acquire final approval</a:t>
          </a:r>
        </a:p>
      </dgm:t>
    </dgm:pt>
    <dgm:pt modelId="{8CF86596-05A3-4F2D-B695-FD354B984B00}" type="parTrans" cxnId="{854D6C84-41B0-4C2D-883D-C8EFC162BBF1}">
      <dgm:prSet/>
      <dgm:spPr/>
      <dgm:t>
        <a:bodyPr/>
        <a:lstStyle/>
        <a:p>
          <a:endParaRPr lang="en-US"/>
        </a:p>
      </dgm:t>
    </dgm:pt>
    <dgm:pt modelId="{C594B0D8-9ECF-4C8A-ABD4-627EE98509C2}" type="sibTrans" cxnId="{854D6C84-41B0-4C2D-883D-C8EFC162BBF1}">
      <dgm:prSet/>
      <dgm:spPr/>
      <dgm:t>
        <a:bodyPr/>
        <a:lstStyle/>
        <a:p>
          <a:endParaRPr lang="en-US"/>
        </a:p>
      </dgm:t>
    </dgm:pt>
    <dgm:pt modelId="{47CD09D2-0046-42C8-9221-A45C760A4D0C}">
      <dgm:prSet phldrT="[Text]"/>
      <dgm:spPr/>
      <dgm:t>
        <a:bodyPr/>
        <a:lstStyle/>
        <a:p>
          <a:r>
            <a:rPr lang="en-US" dirty="0"/>
            <a:t>Approve button hit, token is sent back to database</a:t>
          </a:r>
        </a:p>
      </dgm:t>
    </dgm:pt>
    <dgm:pt modelId="{BD86DF1D-46B3-4669-92E1-A604E1A351E1}" type="parTrans" cxnId="{2F88C5F2-15E5-466C-8B9B-108C452A7898}">
      <dgm:prSet/>
      <dgm:spPr/>
      <dgm:t>
        <a:bodyPr/>
        <a:lstStyle/>
        <a:p>
          <a:endParaRPr lang="en-US"/>
        </a:p>
      </dgm:t>
    </dgm:pt>
    <dgm:pt modelId="{2B3FF1D1-9A4C-4A42-A152-39D94C6E148B}" type="sibTrans" cxnId="{2F88C5F2-15E5-466C-8B9B-108C452A7898}">
      <dgm:prSet/>
      <dgm:spPr/>
      <dgm:t>
        <a:bodyPr/>
        <a:lstStyle/>
        <a:p>
          <a:endParaRPr lang="en-US"/>
        </a:p>
      </dgm:t>
    </dgm:pt>
    <dgm:pt modelId="{02919824-562E-4251-BAE0-71BDC8F3F5C9}">
      <dgm:prSet phldrT="[Text]"/>
      <dgm:spPr/>
      <dgm:t>
        <a:bodyPr/>
        <a:lstStyle/>
        <a:p>
          <a:r>
            <a:rPr lang="en-US" dirty="0"/>
            <a:t>Token triggers the backend to send the approved invoice to AP</a:t>
          </a:r>
        </a:p>
      </dgm:t>
    </dgm:pt>
    <dgm:pt modelId="{31956249-7ABB-416B-BB1C-8FC4332271A0}" type="parTrans" cxnId="{C392DFBB-448B-4BA9-A06C-A035D4CFCE4A}">
      <dgm:prSet/>
      <dgm:spPr/>
      <dgm:t>
        <a:bodyPr/>
        <a:lstStyle/>
        <a:p>
          <a:endParaRPr lang="en-US"/>
        </a:p>
      </dgm:t>
    </dgm:pt>
    <dgm:pt modelId="{D6DC5B22-6108-4A45-9B66-FB2B270A8838}" type="sibTrans" cxnId="{C392DFBB-448B-4BA9-A06C-A035D4CFCE4A}">
      <dgm:prSet/>
      <dgm:spPr/>
      <dgm:t>
        <a:bodyPr/>
        <a:lstStyle/>
        <a:p>
          <a:endParaRPr lang="en-US"/>
        </a:p>
      </dgm:t>
    </dgm:pt>
    <dgm:pt modelId="{763FC40D-BE81-4257-AFE6-532D90E30AE2}">
      <dgm:prSet phldrT="[Text]"/>
      <dgm:spPr/>
      <dgm:t>
        <a:bodyPr/>
        <a:lstStyle/>
        <a:p>
          <a:r>
            <a:rPr lang="en-US" u="none" dirty="0"/>
            <a:t>If not approved email must be manually sent to admin for correction</a:t>
          </a:r>
        </a:p>
      </dgm:t>
    </dgm:pt>
    <dgm:pt modelId="{E64C83FC-2391-47C6-85C0-E0FAB8840EFA}" type="parTrans" cxnId="{2C990E93-0C9F-4CED-91BD-962F1E291DA8}">
      <dgm:prSet/>
      <dgm:spPr/>
      <dgm:t>
        <a:bodyPr/>
        <a:lstStyle/>
        <a:p>
          <a:endParaRPr lang="en-US"/>
        </a:p>
      </dgm:t>
    </dgm:pt>
    <dgm:pt modelId="{E4CD1900-6C21-4BD7-891B-8CC91F934655}" type="sibTrans" cxnId="{2C990E93-0C9F-4CED-91BD-962F1E291DA8}">
      <dgm:prSet/>
      <dgm:spPr/>
      <dgm:t>
        <a:bodyPr/>
        <a:lstStyle/>
        <a:p>
          <a:endParaRPr lang="en-US"/>
        </a:p>
      </dgm:t>
    </dgm:pt>
    <dgm:pt modelId="{33936CD4-1AAE-4802-94D7-226CA6DF318A}">
      <dgm:prSet phldrT="[Text]"/>
      <dgm:spPr/>
      <dgm:t>
        <a:bodyPr/>
        <a:lstStyle/>
        <a:p>
          <a:r>
            <a:rPr lang="en-US" dirty="0"/>
            <a:t>Admin will fix and send the new updated invoice to AP</a:t>
          </a:r>
        </a:p>
      </dgm:t>
    </dgm:pt>
    <dgm:pt modelId="{19BD2527-D232-48E6-A5F2-015D21C72B9B}" type="parTrans" cxnId="{4822E596-6ABA-4242-B189-C50A96C11F2A}">
      <dgm:prSet/>
      <dgm:spPr/>
      <dgm:t>
        <a:bodyPr/>
        <a:lstStyle/>
        <a:p>
          <a:endParaRPr lang="en-US"/>
        </a:p>
      </dgm:t>
    </dgm:pt>
    <dgm:pt modelId="{43C8CF7E-4A46-412C-A9A0-0A3CDA814788}" type="sibTrans" cxnId="{4822E596-6ABA-4242-B189-C50A96C11F2A}">
      <dgm:prSet/>
      <dgm:spPr/>
      <dgm:t>
        <a:bodyPr/>
        <a:lstStyle/>
        <a:p>
          <a:endParaRPr lang="en-US"/>
        </a:p>
      </dgm:t>
    </dgm:pt>
    <dgm:pt modelId="{983F3C8B-E378-4401-9FDB-005E905E13E9}">
      <dgm:prSet phldrT="[Text]"/>
      <dgm:spPr/>
      <dgm:t>
        <a:bodyPr/>
        <a:lstStyle/>
        <a:p>
          <a:r>
            <a:rPr lang="en-US" dirty="0"/>
            <a:t>Data is temporarily stored in a database for a two week period</a:t>
          </a:r>
        </a:p>
      </dgm:t>
    </dgm:pt>
    <dgm:pt modelId="{4882737C-A0DB-4D03-A002-97EDCE99B4CD}" type="sibTrans" cxnId="{EFD08D3A-EA48-4267-947E-191ACE74AD07}">
      <dgm:prSet/>
      <dgm:spPr/>
      <dgm:t>
        <a:bodyPr/>
        <a:lstStyle/>
        <a:p>
          <a:endParaRPr lang="en-US"/>
        </a:p>
      </dgm:t>
    </dgm:pt>
    <dgm:pt modelId="{90BA42CB-E778-4154-97EE-F67F2DBA12A2}" type="parTrans" cxnId="{EFD08D3A-EA48-4267-947E-191ACE74AD07}">
      <dgm:prSet/>
      <dgm:spPr/>
      <dgm:t>
        <a:bodyPr/>
        <a:lstStyle/>
        <a:p>
          <a:endParaRPr lang="en-US"/>
        </a:p>
      </dgm:t>
    </dgm:pt>
    <dgm:pt modelId="{11585376-A464-4CEF-B352-9CC64C6FA251}" type="pres">
      <dgm:prSet presAssocID="{5956B8E2-6740-442B-AD05-5FE5A2CFF0CD}" presName="Name0" presStyleCnt="0">
        <dgm:presLayoutVars>
          <dgm:dir/>
          <dgm:resizeHandles/>
        </dgm:presLayoutVars>
      </dgm:prSet>
      <dgm:spPr/>
    </dgm:pt>
    <dgm:pt modelId="{157D4F20-7E26-46E4-A709-96508097F5EE}" type="pres">
      <dgm:prSet presAssocID="{C79EB3B3-226A-4891-ADC1-6AA748CCA708}" presName="compNode" presStyleCnt="0"/>
      <dgm:spPr/>
    </dgm:pt>
    <dgm:pt modelId="{273EAE41-C864-47E5-9BF4-B81E76326DB5}" type="pres">
      <dgm:prSet presAssocID="{C79EB3B3-226A-4891-ADC1-6AA748CCA708}" presName="dummyConnPt" presStyleCnt="0"/>
      <dgm:spPr/>
    </dgm:pt>
    <dgm:pt modelId="{DD68144A-B2AF-46E3-AF0F-CF5144D20BAB}" type="pres">
      <dgm:prSet presAssocID="{C79EB3B3-226A-4891-ADC1-6AA748CCA708}" presName="node" presStyleLbl="node1" presStyleIdx="0" presStyleCnt="9" custLinFactNeighborX="-29288" custLinFactNeighborY="-23">
        <dgm:presLayoutVars>
          <dgm:bulletEnabled val="1"/>
        </dgm:presLayoutVars>
      </dgm:prSet>
      <dgm:spPr/>
    </dgm:pt>
    <dgm:pt modelId="{33CADE23-93D0-452E-8A97-A8F74AFB4383}" type="pres">
      <dgm:prSet presAssocID="{89C6AA41-BD69-4D79-A175-B08781BC74E0}" presName="sibTrans" presStyleLbl="bgSibTrans2D1" presStyleIdx="0" presStyleCnt="8" custLinFactNeighborX="40677" custLinFactNeighborY="-29242"/>
      <dgm:spPr/>
    </dgm:pt>
    <dgm:pt modelId="{9CF39189-1C2E-4BB2-BE97-04CD85616A02}" type="pres">
      <dgm:prSet presAssocID="{031E6E85-7A89-4E63-A13D-C8EFB71D8AAE}" presName="compNode" presStyleCnt="0"/>
      <dgm:spPr/>
    </dgm:pt>
    <dgm:pt modelId="{53A8D1B9-AB0C-4EF4-8E2A-698E929EBD06}" type="pres">
      <dgm:prSet presAssocID="{031E6E85-7A89-4E63-A13D-C8EFB71D8AAE}" presName="dummyConnPt" presStyleCnt="0"/>
      <dgm:spPr/>
    </dgm:pt>
    <dgm:pt modelId="{9E3D9C4C-0989-4A5C-BF34-32C47129CB10}" type="pres">
      <dgm:prSet presAssocID="{031E6E85-7A89-4E63-A13D-C8EFB71D8AAE}" presName="node" presStyleLbl="node1" presStyleIdx="1" presStyleCnt="9">
        <dgm:presLayoutVars>
          <dgm:bulletEnabled val="1"/>
        </dgm:presLayoutVars>
      </dgm:prSet>
      <dgm:spPr/>
    </dgm:pt>
    <dgm:pt modelId="{4D5B5621-1001-4670-8BDA-CA4A7C6317D8}" type="pres">
      <dgm:prSet presAssocID="{4528CC71-A77D-4DB1-9D56-CE9DD5D56C5C}" presName="sibTrans" presStyleLbl="bgSibTrans2D1" presStyleIdx="1" presStyleCnt="8" custLinFactY="100000" custLinFactNeighborX="40135" custLinFactNeighborY="122702"/>
      <dgm:spPr/>
    </dgm:pt>
    <dgm:pt modelId="{92EB3BFC-8784-49B5-859D-02920E4300B6}" type="pres">
      <dgm:prSet presAssocID="{748082DE-840A-4D3E-8A1E-D45BAFBB2292}" presName="compNode" presStyleCnt="0"/>
      <dgm:spPr/>
    </dgm:pt>
    <dgm:pt modelId="{5FAE4475-21A3-4FD0-A288-3ECEC2D12A22}" type="pres">
      <dgm:prSet presAssocID="{748082DE-840A-4D3E-8A1E-D45BAFBB2292}" presName="dummyConnPt" presStyleCnt="0"/>
      <dgm:spPr/>
    </dgm:pt>
    <dgm:pt modelId="{CEAEDF85-AF50-4155-8FEC-851CAC115C40}" type="pres">
      <dgm:prSet presAssocID="{748082DE-840A-4D3E-8A1E-D45BAFBB2292}" presName="node" presStyleLbl="node1" presStyleIdx="2" presStyleCnt="9" custLinFactNeighborX="75111" custLinFactNeighborY="3712">
        <dgm:presLayoutVars>
          <dgm:bulletEnabled val="1"/>
        </dgm:presLayoutVars>
      </dgm:prSet>
      <dgm:spPr/>
    </dgm:pt>
    <dgm:pt modelId="{18C1A565-B77B-4935-913E-31B7404DB316}" type="pres">
      <dgm:prSet presAssocID="{751C375D-22CD-463F-8312-60FF3A8A950F}" presName="sibTrans" presStyleLbl="bgSibTrans2D1" presStyleIdx="2" presStyleCnt="8" custLinFactY="77712" custLinFactNeighborX="2137" custLinFactNeighborY="100000"/>
      <dgm:spPr/>
    </dgm:pt>
    <dgm:pt modelId="{D4098CEE-20AB-4D51-9FFD-180FAE907CB6}" type="pres">
      <dgm:prSet presAssocID="{983F3C8B-E378-4401-9FDB-005E905E13E9}" presName="compNode" presStyleCnt="0"/>
      <dgm:spPr/>
    </dgm:pt>
    <dgm:pt modelId="{2C7BE5B9-71B1-4502-AF94-1162DA517F3F}" type="pres">
      <dgm:prSet presAssocID="{983F3C8B-E378-4401-9FDB-005E905E13E9}" presName="dummyConnPt" presStyleCnt="0"/>
      <dgm:spPr/>
    </dgm:pt>
    <dgm:pt modelId="{5469EAEE-3979-4E31-9B0A-121EBAB95803}" type="pres">
      <dgm:prSet presAssocID="{983F3C8B-E378-4401-9FDB-005E905E13E9}" presName="node" presStyleLbl="node1" presStyleIdx="3" presStyleCnt="9" custLinFactNeighborX="-57295" custLinFactNeighborY="360">
        <dgm:presLayoutVars>
          <dgm:bulletEnabled val="1"/>
        </dgm:presLayoutVars>
      </dgm:prSet>
      <dgm:spPr/>
    </dgm:pt>
    <dgm:pt modelId="{C1341901-8492-4977-A0F5-FE20BC747B1A}" type="pres">
      <dgm:prSet presAssocID="{4882737C-A0DB-4D03-A002-97EDCE99B4CD}" presName="sibTrans" presStyleLbl="bgSibTrans2D1" presStyleIdx="3" presStyleCnt="8" custLinFactNeighborX="39954" custLinFactNeighborY="-4499"/>
      <dgm:spPr/>
    </dgm:pt>
    <dgm:pt modelId="{30DFF272-3AD7-45E1-9432-0D54ADBD9F38}" type="pres">
      <dgm:prSet presAssocID="{256E3749-4AF2-41A1-BC8D-8DA654D74FC2}" presName="compNode" presStyleCnt="0"/>
      <dgm:spPr/>
    </dgm:pt>
    <dgm:pt modelId="{3F77E826-031A-49E7-88C1-1FF7C221240A}" type="pres">
      <dgm:prSet presAssocID="{256E3749-4AF2-41A1-BC8D-8DA654D74FC2}" presName="dummyConnPt" presStyleCnt="0"/>
      <dgm:spPr/>
    </dgm:pt>
    <dgm:pt modelId="{F2D00262-D340-4510-BB0A-FFF3FB4E9D5C}" type="pres">
      <dgm:prSet presAssocID="{256E3749-4AF2-41A1-BC8D-8DA654D74FC2}" presName="node" presStyleLbl="node1" presStyleIdx="4" presStyleCnt="9">
        <dgm:presLayoutVars>
          <dgm:bulletEnabled val="1"/>
        </dgm:presLayoutVars>
      </dgm:prSet>
      <dgm:spPr/>
    </dgm:pt>
    <dgm:pt modelId="{CC9C2B93-06BA-431D-9649-176EF3B6EBF0}" type="pres">
      <dgm:prSet presAssocID="{C594B0D8-9ECF-4C8A-ABD4-627EE98509C2}" presName="sibTrans" presStyleLbl="bgSibTrans2D1" presStyleIdx="4" presStyleCnt="8" custLinFactNeighborX="39954" custLinFactNeighborY="15747"/>
      <dgm:spPr/>
    </dgm:pt>
    <dgm:pt modelId="{0AAF6466-EF48-4902-9348-9BC0468F5B29}" type="pres">
      <dgm:prSet presAssocID="{47CD09D2-0046-42C8-9221-A45C760A4D0C}" presName="compNode" presStyleCnt="0"/>
      <dgm:spPr/>
    </dgm:pt>
    <dgm:pt modelId="{AD428399-7FDB-4630-8093-76F9F0AB7D0F}" type="pres">
      <dgm:prSet presAssocID="{47CD09D2-0046-42C8-9221-A45C760A4D0C}" presName="dummyConnPt" presStyleCnt="0"/>
      <dgm:spPr/>
    </dgm:pt>
    <dgm:pt modelId="{8A34931F-9F6D-4CC6-AED4-EF26FBA5AA84}" type="pres">
      <dgm:prSet presAssocID="{47CD09D2-0046-42C8-9221-A45C760A4D0C}" presName="node" presStyleLbl="node1" presStyleIdx="5" presStyleCnt="9">
        <dgm:presLayoutVars>
          <dgm:bulletEnabled val="1"/>
        </dgm:presLayoutVars>
      </dgm:prSet>
      <dgm:spPr/>
    </dgm:pt>
    <dgm:pt modelId="{4709D38C-645F-4409-B361-B12786AC7EAE}" type="pres">
      <dgm:prSet presAssocID="{2B3FF1D1-9A4C-4A42-A152-39D94C6E148B}" presName="sibTrans" presStyleLbl="bgSibTrans2D1" presStyleIdx="5" presStyleCnt="8" custLinFactY="88959" custLinFactNeighborX="17703" custLinFactNeighborY="100000"/>
      <dgm:spPr/>
    </dgm:pt>
    <dgm:pt modelId="{BBDFD720-FC66-495A-A83D-40E7EAAD2DBD}" type="pres">
      <dgm:prSet presAssocID="{02919824-562E-4251-BAE0-71BDC8F3F5C9}" presName="compNode" presStyleCnt="0"/>
      <dgm:spPr/>
    </dgm:pt>
    <dgm:pt modelId="{E0B4CA57-BECC-4F65-84E1-90C1FE188401}" type="pres">
      <dgm:prSet presAssocID="{02919824-562E-4251-BAE0-71BDC8F3F5C9}" presName="dummyConnPt" presStyleCnt="0"/>
      <dgm:spPr/>
    </dgm:pt>
    <dgm:pt modelId="{B6B9BEDC-B446-4CE6-B8BD-85F9415EFB4F}" type="pres">
      <dgm:prSet presAssocID="{02919824-562E-4251-BAE0-71BDC8F3F5C9}" presName="node" presStyleLbl="node1" presStyleIdx="6" presStyleCnt="9" custLinFactNeighborX="63976" custLinFactNeighborY="-23">
        <dgm:presLayoutVars>
          <dgm:bulletEnabled val="1"/>
        </dgm:presLayoutVars>
      </dgm:prSet>
      <dgm:spPr/>
    </dgm:pt>
    <dgm:pt modelId="{DC373344-E7C2-426A-A631-D079891AB46C}" type="pres">
      <dgm:prSet presAssocID="{D6DC5B22-6108-4A45-9B66-FB2B270A8838}" presName="sibTrans" presStyleLbl="bgSibTrans2D1" presStyleIdx="6" presStyleCnt="8" custAng="13835562" custLinFactY="300000" custLinFactNeighborX="-37949" custLinFactNeighborY="319742"/>
      <dgm:spPr/>
    </dgm:pt>
    <dgm:pt modelId="{B5F68DA8-E1B6-4249-BC79-ABDE75839B6B}" type="pres">
      <dgm:prSet presAssocID="{763FC40D-BE81-4257-AFE6-532D90E30AE2}" presName="compNode" presStyleCnt="0"/>
      <dgm:spPr/>
    </dgm:pt>
    <dgm:pt modelId="{BAB3169C-2ED6-45DB-85F1-F313861D85B1}" type="pres">
      <dgm:prSet presAssocID="{763FC40D-BE81-4257-AFE6-532D90E30AE2}" presName="dummyConnPt" presStyleCnt="0"/>
      <dgm:spPr/>
    </dgm:pt>
    <dgm:pt modelId="{E41BC9D7-D5EC-43C7-B9F1-0D7D20D714D2}" type="pres">
      <dgm:prSet presAssocID="{763FC40D-BE81-4257-AFE6-532D90E30AE2}" presName="node" presStyleLbl="node1" presStyleIdx="7" presStyleCnt="9" custLinFactNeighborX="1012" custLinFactNeighborY="-425">
        <dgm:presLayoutVars>
          <dgm:bulletEnabled val="1"/>
        </dgm:presLayoutVars>
      </dgm:prSet>
      <dgm:spPr/>
    </dgm:pt>
    <dgm:pt modelId="{0F5F6C2E-FB71-4B88-A91C-9FE38E548D68}" type="pres">
      <dgm:prSet presAssocID="{E4CD1900-6C21-4BD7-891B-8CC91F934655}" presName="sibTrans" presStyleLbl="bgSibTrans2D1" presStyleIdx="7" presStyleCnt="8" custLinFactY="91210" custLinFactNeighborX="41491" custLinFactNeighborY="100000"/>
      <dgm:spPr/>
    </dgm:pt>
    <dgm:pt modelId="{0B5348D2-E025-4153-9B56-F287034D56E3}" type="pres">
      <dgm:prSet presAssocID="{33936CD4-1AAE-4802-94D7-226CA6DF318A}" presName="compNode" presStyleCnt="0"/>
      <dgm:spPr/>
    </dgm:pt>
    <dgm:pt modelId="{9B39BA09-3A48-45C1-A076-FBE25EA1EFC7}" type="pres">
      <dgm:prSet presAssocID="{33936CD4-1AAE-4802-94D7-226CA6DF318A}" presName="dummyConnPt" presStyleCnt="0"/>
      <dgm:spPr/>
    </dgm:pt>
    <dgm:pt modelId="{896C2A5D-6235-4C5D-A204-145F5C08B646}" type="pres">
      <dgm:prSet presAssocID="{33936CD4-1AAE-4802-94D7-226CA6DF318A}" presName="node" presStyleLbl="node1" presStyleIdx="8" presStyleCnt="9" custLinFactNeighborX="65394" custLinFactNeighborY="3374">
        <dgm:presLayoutVars>
          <dgm:bulletEnabled val="1"/>
        </dgm:presLayoutVars>
      </dgm:prSet>
      <dgm:spPr/>
    </dgm:pt>
  </dgm:ptLst>
  <dgm:cxnLst>
    <dgm:cxn modelId="{F4094913-F3D2-4AC2-A11A-EE5A3909565B}" type="presOf" srcId="{751C375D-22CD-463F-8312-60FF3A8A950F}" destId="{18C1A565-B77B-4935-913E-31B7404DB316}" srcOrd="0" destOrd="0" presId="urn:microsoft.com/office/officeart/2005/8/layout/bProcess4"/>
    <dgm:cxn modelId="{07938E29-4A40-4E42-9AEF-EB8B3EEB357A}" srcId="{5956B8E2-6740-442B-AD05-5FE5A2CFF0CD}" destId="{748082DE-840A-4D3E-8A1E-D45BAFBB2292}" srcOrd="2" destOrd="0" parTransId="{25871875-3AC2-4DBC-A57B-413F2DC1E8EB}" sibTransId="{751C375D-22CD-463F-8312-60FF3A8A950F}"/>
    <dgm:cxn modelId="{EFD08D3A-EA48-4267-947E-191ACE74AD07}" srcId="{5956B8E2-6740-442B-AD05-5FE5A2CFF0CD}" destId="{983F3C8B-E378-4401-9FDB-005E905E13E9}" srcOrd="3" destOrd="0" parTransId="{90BA42CB-E778-4154-97EE-F67F2DBA12A2}" sibTransId="{4882737C-A0DB-4D03-A002-97EDCE99B4CD}"/>
    <dgm:cxn modelId="{691E5E3B-ED66-4E07-8869-4EAF1277C613}" type="presOf" srcId="{89C6AA41-BD69-4D79-A175-B08781BC74E0}" destId="{33CADE23-93D0-452E-8A97-A8F74AFB4383}" srcOrd="0" destOrd="0" presId="urn:microsoft.com/office/officeart/2005/8/layout/bProcess4"/>
    <dgm:cxn modelId="{F198715B-6398-49CB-83A4-5A052479A03D}" type="presOf" srcId="{4528CC71-A77D-4DB1-9D56-CE9DD5D56C5C}" destId="{4D5B5621-1001-4670-8BDA-CA4A7C6317D8}" srcOrd="0" destOrd="0" presId="urn:microsoft.com/office/officeart/2005/8/layout/bProcess4"/>
    <dgm:cxn modelId="{91C0F869-6939-4936-A425-90374AF16305}" type="presOf" srcId="{256E3749-4AF2-41A1-BC8D-8DA654D74FC2}" destId="{F2D00262-D340-4510-BB0A-FFF3FB4E9D5C}" srcOrd="0" destOrd="0" presId="urn:microsoft.com/office/officeart/2005/8/layout/bProcess4"/>
    <dgm:cxn modelId="{DA63226A-F92B-4453-9766-964EAD53869C}" type="presOf" srcId="{D6DC5B22-6108-4A45-9B66-FB2B270A8838}" destId="{DC373344-E7C2-426A-A631-D079891AB46C}" srcOrd="0" destOrd="0" presId="urn:microsoft.com/office/officeart/2005/8/layout/bProcess4"/>
    <dgm:cxn modelId="{BECE296A-6A7D-4610-9BD0-5B3231F6E2D3}" type="presOf" srcId="{2B3FF1D1-9A4C-4A42-A152-39D94C6E148B}" destId="{4709D38C-645F-4409-B361-B12786AC7EAE}" srcOrd="0" destOrd="0" presId="urn:microsoft.com/office/officeart/2005/8/layout/bProcess4"/>
    <dgm:cxn modelId="{65118470-4EBC-43E4-8BF3-8E6AA3A3FE9A}" srcId="{5956B8E2-6740-442B-AD05-5FE5A2CFF0CD}" destId="{031E6E85-7A89-4E63-A13D-C8EFB71D8AAE}" srcOrd="1" destOrd="0" parTransId="{A8ABF49A-2AD5-478C-8A2F-5759C3CD14E8}" sibTransId="{4528CC71-A77D-4DB1-9D56-CE9DD5D56C5C}"/>
    <dgm:cxn modelId="{26928E72-12A5-43F9-99EA-63FC809979DA}" type="presOf" srcId="{E4CD1900-6C21-4BD7-891B-8CC91F934655}" destId="{0F5F6C2E-FB71-4B88-A91C-9FE38E548D68}" srcOrd="0" destOrd="0" presId="urn:microsoft.com/office/officeart/2005/8/layout/bProcess4"/>
    <dgm:cxn modelId="{EC473F73-4BB4-4C5F-9739-3D844FBA826C}" type="presOf" srcId="{33936CD4-1AAE-4802-94D7-226CA6DF318A}" destId="{896C2A5D-6235-4C5D-A204-145F5C08B646}" srcOrd="0" destOrd="0" presId="urn:microsoft.com/office/officeart/2005/8/layout/bProcess4"/>
    <dgm:cxn modelId="{854D6C84-41B0-4C2D-883D-C8EFC162BBF1}" srcId="{5956B8E2-6740-442B-AD05-5FE5A2CFF0CD}" destId="{256E3749-4AF2-41A1-BC8D-8DA654D74FC2}" srcOrd="4" destOrd="0" parTransId="{8CF86596-05A3-4F2D-B695-FD354B984B00}" sibTransId="{C594B0D8-9ECF-4C8A-ABD4-627EE98509C2}"/>
    <dgm:cxn modelId="{DFE49085-A125-4B4D-AAD8-1A1B028E100B}" type="presOf" srcId="{031E6E85-7A89-4E63-A13D-C8EFB71D8AAE}" destId="{9E3D9C4C-0989-4A5C-BF34-32C47129CB10}" srcOrd="0" destOrd="0" presId="urn:microsoft.com/office/officeart/2005/8/layout/bProcess4"/>
    <dgm:cxn modelId="{2C990E93-0C9F-4CED-91BD-962F1E291DA8}" srcId="{5956B8E2-6740-442B-AD05-5FE5A2CFF0CD}" destId="{763FC40D-BE81-4257-AFE6-532D90E30AE2}" srcOrd="7" destOrd="0" parTransId="{E64C83FC-2391-47C6-85C0-E0FAB8840EFA}" sibTransId="{E4CD1900-6C21-4BD7-891B-8CC91F934655}"/>
    <dgm:cxn modelId="{8089FD93-7C74-4E31-85EC-550318BB43EB}" type="presOf" srcId="{47CD09D2-0046-42C8-9221-A45C760A4D0C}" destId="{8A34931F-9F6D-4CC6-AED4-EF26FBA5AA84}" srcOrd="0" destOrd="0" presId="urn:microsoft.com/office/officeart/2005/8/layout/bProcess4"/>
    <dgm:cxn modelId="{4822E596-6ABA-4242-B189-C50A96C11F2A}" srcId="{5956B8E2-6740-442B-AD05-5FE5A2CFF0CD}" destId="{33936CD4-1AAE-4802-94D7-226CA6DF318A}" srcOrd="8" destOrd="0" parTransId="{19BD2527-D232-48E6-A5F2-015D21C72B9B}" sibTransId="{43C8CF7E-4A46-412C-A9A0-0A3CDA814788}"/>
    <dgm:cxn modelId="{D95F8C98-D77F-4C78-91AA-B7B125697535}" type="presOf" srcId="{C594B0D8-9ECF-4C8A-ABD4-627EE98509C2}" destId="{CC9C2B93-06BA-431D-9649-176EF3B6EBF0}" srcOrd="0" destOrd="0" presId="urn:microsoft.com/office/officeart/2005/8/layout/bProcess4"/>
    <dgm:cxn modelId="{BEBBDE98-2CFE-4539-800B-597C73086442}" srcId="{5956B8E2-6740-442B-AD05-5FE5A2CFF0CD}" destId="{C79EB3B3-226A-4891-ADC1-6AA748CCA708}" srcOrd="0" destOrd="0" parTransId="{79397303-04F7-4507-AB79-C9B2E3AFF743}" sibTransId="{89C6AA41-BD69-4D79-A175-B08781BC74E0}"/>
    <dgm:cxn modelId="{A65D609C-4511-4BBA-912A-0884D30BB160}" type="presOf" srcId="{4882737C-A0DB-4D03-A002-97EDCE99B4CD}" destId="{C1341901-8492-4977-A0F5-FE20BC747B1A}" srcOrd="0" destOrd="0" presId="urn:microsoft.com/office/officeart/2005/8/layout/bProcess4"/>
    <dgm:cxn modelId="{3FE59ABA-DF45-4840-AFCC-6EB4D7875507}" type="presOf" srcId="{983F3C8B-E378-4401-9FDB-005E905E13E9}" destId="{5469EAEE-3979-4E31-9B0A-121EBAB95803}" srcOrd="0" destOrd="0" presId="urn:microsoft.com/office/officeart/2005/8/layout/bProcess4"/>
    <dgm:cxn modelId="{C392DFBB-448B-4BA9-A06C-A035D4CFCE4A}" srcId="{5956B8E2-6740-442B-AD05-5FE5A2CFF0CD}" destId="{02919824-562E-4251-BAE0-71BDC8F3F5C9}" srcOrd="6" destOrd="0" parTransId="{31956249-7ABB-416B-BB1C-8FC4332271A0}" sibTransId="{D6DC5B22-6108-4A45-9B66-FB2B270A8838}"/>
    <dgm:cxn modelId="{C63508C8-B652-4860-ADB5-BB8F0A5C3309}" type="presOf" srcId="{748082DE-840A-4D3E-8A1E-D45BAFBB2292}" destId="{CEAEDF85-AF50-4155-8FEC-851CAC115C40}" srcOrd="0" destOrd="0" presId="urn:microsoft.com/office/officeart/2005/8/layout/bProcess4"/>
    <dgm:cxn modelId="{553310CB-EDCE-4DA8-B43F-FCFF86EFD74A}" type="presOf" srcId="{763FC40D-BE81-4257-AFE6-532D90E30AE2}" destId="{E41BC9D7-D5EC-43C7-B9F1-0D7D20D714D2}" srcOrd="0" destOrd="0" presId="urn:microsoft.com/office/officeart/2005/8/layout/bProcess4"/>
    <dgm:cxn modelId="{7B5341CF-A646-422E-889F-9AC2B8FB6D39}" type="presOf" srcId="{5956B8E2-6740-442B-AD05-5FE5A2CFF0CD}" destId="{11585376-A464-4CEF-B352-9CC64C6FA251}" srcOrd="0" destOrd="0" presId="urn:microsoft.com/office/officeart/2005/8/layout/bProcess4"/>
    <dgm:cxn modelId="{6F3F1BD1-6896-43C3-9F1B-C1D4400F4322}" type="presOf" srcId="{02919824-562E-4251-BAE0-71BDC8F3F5C9}" destId="{B6B9BEDC-B446-4CE6-B8BD-85F9415EFB4F}" srcOrd="0" destOrd="0" presId="urn:microsoft.com/office/officeart/2005/8/layout/bProcess4"/>
    <dgm:cxn modelId="{F31BEEEF-D9F6-473B-95DD-8618678B3375}" type="presOf" srcId="{C79EB3B3-226A-4891-ADC1-6AA748CCA708}" destId="{DD68144A-B2AF-46E3-AF0F-CF5144D20BAB}" srcOrd="0" destOrd="0" presId="urn:microsoft.com/office/officeart/2005/8/layout/bProcess4"/>
    <dgm:cxn modelId="{2F88C5F2-15E5-466C-8B9B-108C452A7898}" srcId="{5956B8E2-6740-442B-AD05-5FE5A2CFF0CD}" destId="{47CD09D2-0046-42C8-9221-A45C760A4D0C}" srcOrd="5" destOrd="0" parTransId="{BD86DF1D-46B3-4669-92E1-A604E1A351E1}" sibTransId="{2B3FF1D1-9A4C-4A42-A152-39D94C6E148B}"/>
    <dgm:cxn modelId="{FD5B4A00-09FA-4A98-B906-FB673B503B24}" type="presParOf" srcId="{11585376-A464-4CEF-B352-9CC64C6FA251}" destId="{157D4F20-7E26-46E4-A709-96508097F5EE}" srcOrd="0" destOrd="0" presId="urn:microsoft.com/office/officeart/2005/8/layout/bProcess4"/>
    <dgm:cxn modelId="{2413630D-5CBD-416C-BBE8-D1FCED762857}" type="presParOf" srcId="{157D4F20-7E26-46E4-A709-96508097F5EE}" destId="{273EAE41-C864-47E5-9BF4-B81E76326DB5}" srcOrd="0" destOrd="0" presId="urn:microsoft.com/office/officeart/2005/8/layout/bProcess4"/>
    <dgm:cxn modelId="{337CBC25-334B-4C62-990C-FA4C64F0761E}" type="presParOf" srcId="{157D4F20-7E26-46E4-A709-96508097F5EE}" destId="{DD68144A-B2AF-46E3-AF0F-CF5144D20BAB}" srcOrd="1" destOrd="0" presId="urn:microsoft.com/office/officeart/2005/8/layout/bProcess4"/>
    <dgm:cxn modelId="{A61F262D-6169-4362-A29C-982E9170A8A1}" type="presParOf" srcId="{11585376-A464-4CEF-B352-9CC64C6FA251}" destId="{33CADE23-93D0-452E-8A97-A8F74AFB4383}" srcOrd="1" destOrd="0" presId="urn:microsoft.com/office/officeart/2005/8/layout/bProcess4"/>
    <dgm:cxn modelId="{28C53EFA-4E9F-4270-B7A2-FB6B69B9D681}" type="presParOf" srcId="{11585376-A464-4CEF-B352-9CC64C6FA251}" destId="{9CF39189-1C2E-4BB2-BE97-04CD85616A02}" srcOrd="2" destOrd="0" presId="urn:microsoft.com/office/officeart/2005/8/layout/bProcess4"/>
    <dgm:cxn modelId="{80716AF1-DC17-4120-85F6-AD1E05F6BC76}" type="presParOf" srcId="{9CF39189-1C2E-4BB2-BE97-04CD85616A02}" destId="{53A8D1B9-AB0C-4EF4-8E2A-698E929EBD06}" srcOrd="0" destOrd="0" presId="urn:microsoft.com/office/officeart/2005/8/layout/bProcess4"/>
    <dgm:cxn modelId="{FCA498BB-8C28-45C1-AA23-6277CFED3223}" type="presParOf" srcId="{9CF39189-1C2E-4BB2-BE97-04CD85616A02}" destId="{9E3D9C4C-0989-4A5C-BF34-32C47129CB10}" srcOrd="1" destOrd="0" presId="urn:microsoft.com/office/officeart/2005/8/layout/bProcess4"/>
    <dgm:cxn modelId="{469A11D7-1D42-489F-826E-75159923E18D}" type="presParOf" srcId="{11585376-A464-4CEF-B352-9CC64C6FA251}" destId="{4D5B5621-1001-4670-8BDA-CA4A7C6317D8}" srcOrd="3" destOrd="0" presId="urn:microsoft.com/office/officeart/2005/8/layout/bProcess4"/>
    <dgm:cxn modelId="{83E5C24B-DEC3-4B73-B395-99D1635582E8}" type="presParOf" srcId="{11585376-A464-4CEF-B352-9CC64C6FA251}" destId="{92EB3BFC-8784-49B5-859D-02920E4300B6}" srcOrd="4" destOrd="0" presId="urn:microsoft.com/office/officeart/2005/8/layout/bProcess4"/>
    <dgm:cxn modelId="{C9078EA2-3598-41A5-AC28-23CA48F86FC2}" type="presParOf" srcId="{92EB3BFC-8784-49B5-859D-02920E4300B6}" destId="{5FAE4475-21A3-4FD0-A288-3ECEC2D12A22}" srcOrd="0" destOrd="0" presId="urn:microsoft.com/office/officeart/2005/8/layout/bProcess4"/>
    <dgm:cxn modelId="{C18547E2-9731-45A7-9B99-A16904A4E684}" type="presParOf" srcId="{92EB3BFC-8784-49B5-859D-02920E4300B6}" destId="{CEAEDF85-AF50-4155-8FEC-851CAC115C40}" srcOrd="1" destOrd="0" presId="urn:microsoft.com/office/officeart/2005/8/layout/bProcess4"/>
    <dgm:cxn modelId="{BB24064A-258F-4ED0-9488-CE07E12E4574}" type="presParOf" srcId="{11585376-A464-4CEF-B352-9CC64C6FA251}" destId="{18C1A565-B77B-4935-913E-31B7404DB316}" srcOrd="5" destOrd="0" presId="urn:microsoft.com/office/officeart/2005/8/layout/bProcess4"/>
    <dgm:cxn modelId="{9BD81079-4426-45F4-A10B-5B34E4434F14}" type="presParOf" srcId="{11585376-A464-4CEF-B352-9CC64C6FA251}" destId="{D4098CEE-20AB-4D51-9FFD-180FAE907CB6}" srcOrd="6" destOrd="0" presId="urn:microsoft.com/office/officeart/2005/8/layout/bProcess4"/>
    <dgm:cxn modelId="{F1E7996D-665B-4244-B670-F0D1C86798BF}" type="presParOf" srcId="{D4098CEE-20AB-4D51-9FFD-180FAE907CB6}" destId="{2C7BE5B9-71B1-4502-AF94-1162DA517F3F}" srcOrd="0" destOrd="0" presId="urn:microsoft.com/office/officeart/2005/8/layout/bProcess4"/>
    <dgm:cxn modelId="{7E52BF2E-3EDB-460D-B567-BE59CC0D80F8}" type="presParOf" srcId="{D4098CEE-20AB-4D51-9FFD-180FAE907CB6}" destId="{5469EAEE-3979-4E31-9B0A-121EBAB95803}" srcOrd="1" destOrd="0" presId="urn:microsoft.com/office/officeart/2005/8/layout/bProcess4"/>
    <dgm:cxn modelId="{C71E4CDD-CA5B-4DC2-9D1D-CB12341971C1}" type="presParOf" srcId="{11585376-A464-4CEF-B352-9CC64C6FA251}" destId="{C1341901-8492-4977-A0F5-FE20BC747B1A}" srcOrd="7" destOrd="0" presId="urn:microsoft.com/office/officeart/2005/8/layout/bProcess4"/>
    <dgm:cxn modelId="{1FC90C42-5BCA-4150-88AF-0EC6D93C6D1C}" type="presParOf" srcId="{11585376-A464-4CEF-B352-9CC64C6FA251}" destId="{30DFF272-3AD7-45E1-9432-0D54ADBD9F38}" srcOrd="8" destOrd="0" presId="urn:microsoft.com/office/officeart/2005/8/layout/bProcess4"/>
    <dgm:cxn modelId="{DAB61BD4-6342-460E-8647-BF7C85CBF1AD}" type="presParOf" srcId="{30DFF272-3AD7-45E1-9432-0D54ADBD9F38}" destId="{3F77E826-031A-49E7-88C1-1FF7C221240A}" srcOrd="0" destOrd="0" presId="urn:microsoft.com/office/officeart/2005/8/layout/bProcess4"/>
    <dgm:cxn modelId="{06C4D227-D7FB-4D46-B1CE-E74D7D0ED48F}" type="presParOf" srcId="{30DFF272-3AD7-45E1-9432-0D54ADBD9F38}" destId="{F2D00262-D340-4510-BB0A-FFF3FB4E9D5C}" srcOrd="1" destOrd="0" presId="urn:microsoft.com/office/officeart/2005/8/layout/bProcess4"/>
    <dgm:cxn modelId="{051014BB-FA2A-440C-A3A1-5AE6BCCD5F16}" type="presParOf" srcId="{11585376-A464-4CEF-B352-9CC64C6FA251}" destId="{CC9C2B93-06BA-431D-9649-176EF3B6EBF0}" srcOrd="9" destOrd="0" presId="urn:microsoft.com/office/officeart/2005/8/layout/bProcess4"/>
    <dgm:cxn modelId="{A906220E-A321-41C5-8835-6A21B4CCC8B2}" type="presParOf" srcId="{11585376-A464-4CEF-B352-9CC64C6FA251}" destId="{0AAF6466-EF48-4902-9348-9BC0468F5B29}" srcOrd="10" destOrd="0" presId="urn:microsoft.com/office/officeart/2005/8/layout/bProcess4"/>
    <dgm:cxn modelId="{6BB68DB5-1EA8-4109-864E-164CD7231417}" type="presParOf" srcId="{0AAF6466-EF48-4902-9348-9BC0468F5B29}" destId="{AD428399-7FDB-4630-8093-76F9F0AB7D0F}" srcOrd="0" destOrd="0" presId="urn:microsoft.com/office/officeart/2005/8/layout/bProcess4"/>
    <dgm:cxn modelId="{7AC77592-1247-464F-9CE7-B314F2632215}" type="presParOf" srcId="{0AAF6466-EF48-4902-9348-9BC0468F5B29}" destId="{8A34931F-9F6D-4CC6-AED4-EF26FBA5AA84}" srcOrd="1" destOrd="0" presId="urn:microsoft.com/office/officeart/2005/8/layout/bProcess4"/>
    <dgm:cxn modelId="{CD5B20D1-F3B2-4FEF-8331-852887D50C24}" type="presParOf" srcId="{11585376-A464-4CEF-B352-9CC64C6FA251}" destId="{4709D38C-645F-4409-B361-B12786AC7EAE}" srcOrd="11" destOrd="0" presId="urn:microsoft.com/office/officeart/2005/8/layout/bProcess4"/>
    <dgm:cxn modelId="{6D7B2C08-C351-4F7E-8025-F206C3B132BD}" type="presParOf" srcId="{11585376-A464-4CEF-B352-9CC64C6FA251}" destId="{BBDFD720-FC66-495A-A83D-40E7EAAD2DBD}" srcOrd="12" destOrd="0" presId="urn:microsoft.com/office/officeart/2005/8/layout/bProcess4"/>
    <dgm:cxn modelId="{15D0B9D2-B723-4A4F-BE7E-5A50BDA77D52}" type="presParOf" srcId="{BBDFD720-FC66-495A-A83D-40E7EAAD2DBD}" destId="{E0B4CA57-BECC-4F65-84E1-90C1FE188401}" srcOrd="0" destOrd="0" presId="urn:microsoft.com/office/officeart/2005/8/layout/bProcess4"/>
    <dgm:cxn modelId="{8FA51E3A-7D46-4CE2-8B08-1888DCD8D4AD}" type="presParOf" srcId="{BBDFD720-FC66-495A-A83D-40E7EAAD2DBD}" destId="{B6B9BEDC-B446-4CE6-B8BD-85F9415EFB4F}" srcOrd="1" destOrd="0" presId="urn:microsoft.com/office/officeart/2005/8/layout/bProcess4"/>
    <dgm:cxn modelId="{83FBBCFA-DC19-431E-A090-E50C83DFD12B}" type="presParOf" srcId="{11585376-A464-4CEF-B352-9CC64C6FA251}" destId="{DC373344-E7C2-426A-A631-D079891AB46C}" srcOrd="13" destOrd="0" presId="urn:microsoft.com/office/officeart/2005/8/layout/bProcess4"/>
    <dgm:cxn modelId="{2ADC9998-855D-43F5-B03D-9806DAF16EF8}" type="presParOf" srcId="{11585376-A464-4CEF-B352-9CC64C6FA251}" destId="{B5F68DA8-E1B6-4249-BC79-ABDE75839B6B}" srcOrd="14" destOrd="0" presId="urn:microsoft.com/office/officeart/2005/8/layout/bProcess4"/>
    <dgm:cxn modelId="{2D805ED0-1EF2-47AB-A59A-F8CA60CFA9C2}" type="presParOf" srcId="{B5F68DA8-E1B6-4249-BC79-ABDE75839B6B}" destId="{BAB3169C-2ED6-45DB-85F1-F313861D85B1}" srcOrd="0" destOrd="0" presId="urn:microsoft.com/office/officeart/2005/8/layout/bProcess4"/>
    <dgm:cxn modelId="{15A7E3A0-8215-45BC-8AEC-BF7EBC2F1A42}" type="presParOf" srcId="{B5F68DA8-E1B6-4249-BC79-ABDE75839B6B}" destId="{E41BC9D7-D5EC-43C7-B9F1-0D7D20D714D2}" srcOrd="1" destOrd="0" presId="urn:microsoft.com/office/officeart/2005/8/layout/bProcess4"/>
    <dgm:cxn modelId="{5EDD05AB-9AD9-4C53-A8ED-82635FD5080F}" type="presParOf" srcId="{11585376-A464-4CEF-B352-9CC64C6FA251}" destId="{0F5F6C2E-FB71-4B88-A91C-9FE38E548D68}" srcOrd="15" destOrd="0" presId="urn:microsoft.com/office/officeart/2005/8/layout/bProcess4"/>
    <dgm:cxn modelId="{5F5A2A94-5F2D-426D-851C-EFF71612E6CC}" type="presParOf" srcId="{11585376-A464-4CEF-B352-9CC64C6FA251}" destId="{0B5348D2-E025-4153-9B56-F287034D56E3}" srcOrd="16" destOrd="0" presId="urn:microsoft.com/office/officeart/2005/8/layout/bProcess4"/>
    <dgm:cxn modelId="{7FE98E20-8CD5-420B-965F-A515DF13E892}" type="presParOf" srcId="{0B5348D2-E025-4153-9B56-F287034D56E3}" destId="{9B39BA09-3A48-45C1-A076-FBE25EA1EFC7}" srcOrd="0" destOrd="0" presId="urn:microsoft.com/office/officeart/2005/8/layout/bProcess4"/>
    <dgm:cxn modelId="{47B47C78-520C-47EF-B26A-37CB14523EE3}" type="presParOf" srcId="{0B5348D2-E025-4153-9B56-F287034D56E3}" destId="{896C2A5D-6235-4C5D-A204-145F5C08B646}"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ADE23-93D0-452E-8A97-A8F74AFB4383}">
      <dsp:nvSpPr>
        <dsp:cNvPr id="0" name=""/>
        <dsp:cNvSpPr/>
      </dsp:nvSpPr>
      <dsp:spPr>
        <a:xfrm rot="4124512">
          <a:off x="1424030" y="935038"/>
          <a:ext cx="1663793"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8144A-B2AF-46E3-AF0F-CF5144D20BAB}">
      <dsp:nvSpPr>
        <dsp:cNvPr id="0" name=""/>
        <dsp:cNvSpPr/>
      </dsp:nvSpPr>
      <dsp:spPr>
        <a:xfrm>
          <a:off x="859619" y="0"/>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put into the system by site supervisor*</a:t>
          </a:r>
        </a:p>
        <a:p>
          <a:pPr marL="0" lvl="0" indent="0" algn="ctr" defTabSz="622300">
            <a:lnSpc>
              <a:spcPct val="90000"/>
            </a:lnSpc>
            <a:spcBef>
              <a:spcPct val="0"/>
            </a:spcBef>
            <a:spcAft>
              <a:spcPct val="35000"/>
            </a:spcAft>
            <a:buNone/>
          </a:pPr>
          <a:r>
            <a:rPr lang="en-US" sz="1400" kern="1200" dirty="0"/>
            <a:t>(approved by supervisor)</a:t>
          </a:r>
        </a:p>
      </dsp:txBody>
      <dsp:txXfrm>
        <a:off x="896028" y="36409"/>
        <a:ext cx="1998981" cy="1170261"/>
      </dsp:txXfrm>
    </dsp:sp>
    <dsp:sp modelId="{4D5B5621-1001-4670-8BDA-CA4A7C6317D8}">
      <dsp:nvSpPr>
        <dsp:cNvPr id="0" name=""/>
        <dsp:cNvSpPr/>
      </dsp:nvSpPr>
      <dsp:spPr>
        <a:xfrm rot="2697762">
          <a:off x="2444149" y="2958947"/>
          <a:ext cx="2194283"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3D9C4C-0989-4A5C-BF34-32C47129CB10}">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Bi-weekly trigger</a:t>
          </a:r>
        </a:p>
        <a:p>
          <a:pPr marL="0" lvl="0" indent="0" algn="ctr" defTabSz="622300">
            <a:lnSpc>
              <a:spcPct val="90000"/>
            </a:lnSpc>
            <a:spcBef>
              <a:spcPct val="0"/>
            </a:spcBef>
            <a:spcAft>
              <a:spcPct val="35000"/>
            </a:spcAft>
            <a:buNone/>
          </a:pPr>
          <a:r>
            <a:rPr lang="en-US" sz="1400" kern="1200" dirty="0"/>
            <a:t>grabs data from </a:t>
          </a:r>
          <a:r>
            <a:rPr lang="en-US" sz="1400" kern="1200" dirty="0" err="1"/>
            <a:t>Shiftboard</a:t>
          </a:r>
          <a:endParaRPr lang="en-US" sz="1400" kern="1200" dirty="0"/>
        </a:p>
      </dsp:txBody>
      <dsp:txXfrm>
        <a:off x="1502816" y="1590538"/>
        <a:ext cx="1998981" cy="1170261"/>
      </dsp:txXfrm>
    </dsp:sp>
    <dsp:sp modelId="{18C1A565-B77B-4935-913E-31B7404DB316}">
      <dsp:nvSpPr>
        <dsp:cNvPr id="0" name=""/>
        <dsp:cNvSpPr/>
      </dsp:nvSpPr>
      <dsp:spPr>
        <a:xfrm>
          <a:off x="3444120" y="3650350"/>
          <a:ext cx="5213"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AEDF85-AF50-4155-8FEC-851CAC115C40}">
      <dsp:nvSpPr>
        <dsp:cNvPr id="0" name=""/>
        <dsp:cNvSpPr/>
      </dsp:nvSpPr>
      <dsp:spPr>
        <a:xfrm>
          <a:off x="3022556" y="310825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temporarily stored in a database</a:t>
          </a:r>
        </a:p>
      </dsp:txBody>
      <dsp:txXfrm>
        <a:off x="3058965" y="3144667"/>
        <a:ext cx="1998981" cy="1170261"/>
      </dsp:txXfrm>
    </dsp:sp>
    <dsp:sp modelId="{C1341901-8492-4977-A0F5-FE20BC747B1A}">
      <dsp:nvSpPr>
        <dsp:cNvPr id="0" name=""/>
        <dsp:cNvSpPr/>
      </dsp:nvSpPr>
      <dsp:spPr>
        <a:xfrm rot="18441173">
          <a:off x="3852100" y="2535304"/>
          <a:ext cx="195063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69EAEE-3979-4E31-9B0A-121EBAB95803}">
      <dsp:nvSpPr>
        <dsp:cNvPr id="0" name=""/>
        <dsp:cNvSpPr/>
      </dsp:nvSpPr>
      <dsp:spPr>
        <a:xfrm>
          <a:off x="3034863" y="310825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temporarily stored in a database for a two week period</a:t>
          </a:r>
        </a:p>
      </dsp:txBody>
      <dsp:txXfrm>
        <a:off x="3071272" y="3144667"/>
        <a:ext cx="1998981" cy="1170261"/>
      </dsp:txXfrm>
    </dsp:sp>
    <dsp:sp modelId="{CC9C2B93-06BA-431D-9649-176EF3B6EBF0}">
      <dsp:nvSpPr>
        <dsp:cNvPr id="0" name=""/>
        <dsp:cNvSpPr/>
      </dsp:nvSpPr>
      <dsp:spPr>
        <a:xfrm rot="16200000">
          <a:off x="4484419" y="1017293"/>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D00262-D340-4510-BB0A-FFF3FB4E9D5C}">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emailed to the 1099s to acquire final approval</a:t>
          </a:r>
        </a:p>
      </dsp:txBody>
      <dsp:txXfrm>
        <a:off x="4258309" y="1590538"/>
        <a:ext cx="1998981" cy="1170261"/>
      </dsp:txXfrm>
    </dsp:sp>
    <dsp:sp modelId="{4709D38C-645F-4409-B361-B12786AC7EAE}">
      <dsp:nvSpPr>
        <dsp:cNvPr id="0" name=""/>
        <dsp:cNvSpPr/>
      </dsp:nvSpPr>
      <dsp:spPr>
        <a:xfrm rot="21599764">
          <a:off x="5364547" y="563202"/>
          <a:ext cx="4073854"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34931F-9F6D-4CC6-AED4-EF26FBA5AA84}">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Approve button hit, token is sent back to database</a:t>
          </a:r>
        </a:p>
      </dsp:txBody>
      <dsp:txXfrm>
        <a:off x="4258309" y="36688"/>
        <a:ext cx="1998981" cy="1170261"/>
      </dsp:txXfrm>
    </dsp:sp>
    <dsp:sp modelId="{DC373344-E7C2-426A-A631-D079891AB46C}">
      <dsp:nvSpPr>
        <dsp:cNvPr id="0" name=""/>
        <dsp:cNvSpPr/>
      </dsp:nvSpPr>
      <dsp:spPr>
        <a:xfrm rot="49649">
          <a:off x="6292312" y="2140732"/>
          <a:ext cx="2019577"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B9BEDC-B446-4CE6-B8BD-85F9415EFB4F}">
      <dsp:nvSpPr>
        <dsp:cNvPr id="0" name=""/>
        <dsp:cNvSpPr/>
      </dsp:nvSpPr>
      <dsp:spPr>
        <a:xfrm>
          <a:off x="8302847" y="0"/>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Token triggers the backend to send the approved invoice to AP</a:t>
          </a:r>
        </a:p>
      </dsp:txBody>
      <dsp:txXfrm>
        <a:off x="8339256" y="36409"/>
        <a:ext cx="1998981" cy="1170261"/>
      </dsp:txXfrm>
    </dsp:sp>
    <dsp:sp modelId="{0F5F6C2E-FB71-4B88-A91C-9FE38E548D68}">
      <dsp:nvSpPr>
        <dsp:cNvPr id="0" name=""/>
        <dsp:cNvSpPr/>
      </dsp:nvSpPr>
      <dsp:spPr>
        <a:xfrm rot="2968105">
          <a:off x="7907241" y="2897585"/>
          <a:ext cx="2047063"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1BC9D7-D5EC-43C7-B9F1-0D7D20D714D2}">
      <dsp:nvSpPr>
        <dsp:cNvPr id="0" name=""/>
        <dsp:cNvSpPr/>
      </dsp:nvSpPr>
      <dsp:spPr>
        <a:xfrm>
          <a:off x="6998359" y="1548846"/>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u="none" kern="1200" dirty="0"/>
            <a:t>If not approved email must be manually sent to admin for correction</a:t>
          </a:r>
        </a:p>
      </dsp:txBody>
      <dsp:txXfrm>
        <a:off x="7034768" y="1585255"/>
        <a:ext cx="1998981" cy="1170261"/>
      </dsp:txXfrm>
    </dsp:sp>
    <dsp:sp modelId="{896C2A5D-6235-4C5D-A204-145F5C08B646}">
      <dsp:nvSpPr>
        <dsp:cNvPr id="0" name=""/>
        <dsp:cNvSpPr/>
      </dsp:nvSpPr>
      <dsp:spPr>
        <a:xfrm>
          <a:off x="8332225" y="310825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Admin will fix and send the new updated invoice to AP</a:t>
          </a:r>
        </a:p>
      </dsp:txBody>
      <dsp:txXfrm>
        <a:off x="8368634" y="3144667"/>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B0D10-B0FE-40BA-932A-3D71AD070A80}"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6C3E2-BB6B-4310-B8E4-61EB8A61DC16}" type="slidenum">
              <a:rPr lang="en-US" smtClean="0"/>
              <a:t>‹#›</a:t>
            </a:fld>
            <a:endParaRPr lang="en-US"/>
          </a:p>
        </p:txBody>
      </p:sp>
    </p:spTree>
    <p:extLst>
      <p:ext uri="{BB962C8B-B14F-4D97-AF65-F5344CB8AC3E}">
        <p14:creationId xmlns:p14="http://schemas.microsoft.com/office/powerpoint/2010/main" val="73319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7947-968E-43DA-BB89-A87BBE337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EBB3DC-019B-4F14-B462-10BFF053C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A40DB-DD1C-4011-B008-7C36F7DB0AB1}"/>
              </a:ext>
            </a:extLst>
          </p:cNvPr>
          <p:cNvSpPr>
            <a:spLocks noGrp="1"/>
          </p:cNvSpPr>
          <p:nvPr>
            <p:ph type="dt" sz="half" idx="10"/>
          </p:nvPr>
        </p:nvSpPr>
        <p:spPr/>
        <p:txBody>
          <a:bodyPr/>
          <a:lstStyle/>
          <a:p>
            <a:fld id="{9F3FF45E-A82A-49F0-96F3-AC8D7CC3DCF3}" type="datetime1">
              <a:rPr lang="en-US" smtClean="0"/>
              <a:t>8/5/2019</a:t>
            </a:fld>
            <a:endParaRPr lang="en-US"/>
          </a:p>
        </p:txBody>
      </p:sp>
      <p:sp>
        <p:nvSpPr>
          <p:cNvPr id="5" name="Footer Placeholder 4">
            <a:extLst>
              <a:ext uri="{FF2B5EF4-FFF2-40B4-BE49-F238E27FC236}">
                <a16:creationId xmlns:a16="http://schemas.microsoft.com/office/drawing/2014/main" id="{E53D345F-A260-49D2-B0C9-EDFE258EA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E89-98BA-4F48-985C-3CA295529984}"/>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410064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10D-5A2C-4B82-A488-69B6D2F5EE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072CC-8316-42FB-AED7-6DA5622032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191A4-5780-478D-9E69-E831BD4AA5D5}"/>
              </a:ext>
            </a:extLst>
          </p:cNvPr>
          <p:cNvSpPr>
            <a:spLocks noGrp="1"/>
          </p:cNvSpPr>
          <p:nvPr>
            <p:ph type="dt" sz="half" idx="10"/>
          </p:nvPr>
        </p:nvSpPr>
        <p:spPr/>
        <p:txBody>
          <a:bodyPr/>
          <a:lstStyle/>
          <a:p>
            <a:fld id="{C96D88CD-4B4E-4AB0-B83D-16A135DB7E72}" type="datetime1">
              <a:rPr lang="en-US" smtClean="0"/>
              <a:t>8/5/2019</a:t>
            </a:fld>
            <a:endParaRPr lang="en-US"/>
          </a:p>
        </p:txBody>
      </p:sp>
      <p:sp>
        <p:nvSpPr>
          <p:cNvPr id="5" name="Footer Placeholder 4">
            <a:extLst>
              <a:ext uri="{FF2B5EF4-FFF2-40B4-BE49-F238E27FC236}">
                <a16:creationId xmlns:a16="http://schemas.microsoft.com/office/drawing/2014/main" id="{F27885E1-1EB7-4E5D-8E2E-4A5B3539E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B503D-27C1-4FD1-AA5B-AF9775AD3360}"/>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118017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E2513-ECCC-4629-ADEC-D3B8407108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2020C-9C8E-442F-A214-CE2FB717EA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C99F5-7CB1-4623-AD83-6D3213B8E4E3}"/>
              </a:ext>
            </a:extLst>
          </p:cNvPr>
          <p:cNvSpPr>
            <a:spLocks noGrp="1"/>
          </p:cNvSpPr>
          <p:nvPr>
            <p:ph type="dt" sz="half" idx="10"/>
          </p:nvPr>
        </p:nvSpPr>
        <p:spPr/>
        <p:txBody>
          <a:bodyPr/>
          <a:lstStyle/>
          <a:p>
            <a:fld id="{F3AAF46F-BFF5-4294-B03D-A61CD591096C}" type="datetime1">
              <a:rPr lang="en-US" smtClean="0"/>
              <a:t>8/5/2019</a:t>
            </a:fld>
            <a:endParaRPr lang="en-US"/>
          </a:p>
        </p:txBody>
      </p:sp>
      <p:sp>
        <p:nvSpPr>
          <p:cNvPr id="5" name="Footer Placeholder 4">
            <a:extLst>
              <a:ext uri="{FF2B5EF4-FFF2-40B4-BE49-F238E27FC236}">
                <a16:creationId xmlns:a16="http://schemas.microsoft.com/office/drawing/2014/main" id="{C379986B-25FC-44FA-8BBC-7AD4DEA99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807C1-C858-49AB-A86C-0FE2C98FE586}"/>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96575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E280-0487-4057-BF01-940778D0B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4D09B-B479-4FE4-8BA1-DF2A5C7F34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AFDF-F8E7-4AF9-AA77-879701DCD685}"/>
              </a:ext>
            </a:extLst>
          </p:cNvPr>
          <p:cNvSpPr>
            <a:spLocks noGrp="1"/>
          </p:cNvSpPr>
          <p:nvPr>
            <p:ph type="dt" sz="half" idx="10"/>
          </p:nvPr>
        </p:nvSpPr>
        <p:spPr/>
        <p:txBody>
          <a:bodyPr/>
          <a:lstStyle/>
          <a:p>
            <a:fld id="{9D8DA0A7-E8F3-458C-BA90-BA9C6EBA0A7C}" type="datetime1">
              <a:rPr lang="en-US" smtClean="0"/>
              <a:t>8/5/2019</a:t>
            </a:fld>
            <a:endParaRPr lang="en-US"/>
          </a:p>
        </p:txBody>
      </p:sp>
      <p:sp>
        <p:nvSpPr>
          <p:cNvPr id="5" name="Footer Placeholder 4">
            <a:extLst>
              <a:ext uri="{FF2B5EF4-FFF2-40B4-BE49-F238E27FC236}">
                <a16:creationId xmlns:a16="http://schemas.microsoft.com/office/drawing/2014/main" id="{42217099-EDCC-4571-AA74-F4CEEDA1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764CB-167C-45A7-952E-D89797B0B224}"/>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316460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CC67-6CAB-403B-A012-FA022667B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6B80-271C-4CBC-AB4A-5E712C319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3CA1A-2B7B-4605-A24E-1FE73BBB638F}"/>
              </a:ext>
            </a:extLst>
          </p:cNvPr>
          <p:cNvSpPr>
            <a:spLocks noGrp="1"/>
          </p:cNvSpPr>
          <p:nvPr>
            <p:ph type="dt" sz="half" idx="10"/>
          </p:nvPr>
        </p:nvSpPr>
        <p:spPr/>
        <p:txBody>
          <a:bodyPr/>
          <a:lstStyle/>
          <a:p>
            <a:fld id="{F622291A-A008-4E98-990B-875C15A3FDB3}" type="datetime1">
              <a:rPr lang="en-US" smtClean="0"/>
              <a:t>8/5/2019</a:t>
            </a:fld>
            <a:endParaRPr lang="en-US"/>
          </a:p>
        </p:txBody>
      </p:sp>
      <p:sp>
        <p:nvSpPr>
          <p:cNvPr id="5" name="Footer Placeholder 4">
            <a:extLst>
              <a:ext uri="{FF2B5EF4-FFF2-40B4-BE49-F238E27FC236}">
                <a16:creationId xmlns:a16="http://schemas.microsoft.com/office/drawing/2014/main" id="{9B26A2F2-DBD4-45D5-8F5F-F5A65DF97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EC546-22A3-4C4D-862E-0C3E8BBE85E2}"/>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120764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5DBD-FBBF-4FA3-87E1-46CE1C8F1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C272C-EA9C-4ABE-ACC0-C5A0695E1E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EF01F-BA50-4039-84BB-967D3A88AF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4BD53-B1B2-446A-BC10-B8090E391E25}"/>
              </a:ext>
            </a:extLst>
          </p:cNvPr>
          <p:cNvSpPr>
            <a:spLocks noGrp="1"/>
          </p:cNvSpPr>
          <p:nvPr>
            <p:ph type="dt" sz="half" idx="10"/>
          </p:nvPr>
        </p:nvSpPr>
        <p:spPr/>
        <p:txBody>
          <a:bodyPr/>
          <a:lstStyle/>
          <a:p>
            <a:fld id="{7992F207-737A-4FE3-8796-9AD311A8B4C0}" type="datetime1">
              <a:rPr lang="en-US" smtClean="0"/>
              <a:t>8/5/2019</a:t>
            </a:fld>
            <a:endParaRPr lang="en-US"/>
          </a:p>
        </p:txBody>
      </p:sp>
      <p:sp>
        <p:nvSpPr>
          <p:cNvPr id="6" name="Footer Placeholder 5">
            <a:extLst>
              <a:ext uri="{FF2B5EF4-FFF2-40B4-BE49-F238E27FC236}">
                <a16:creationId xmlns:a16="http://schemas.microsoft.com/office/drawing/2014/main" id="{AE82A9FC-E73F-445D-B962-769677CAB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05A25-3A32-47BD-A814-3DB9D75D7DDD}"/>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28034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4BBD-EA4B-4104-990B-8FE5F4034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89A72D-E947-4AD4-A1B2-1E1B9D95E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5CD984-9C70-4087-8E94-2F6DC8A39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42174-404F-46FE-971C-D240C179C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56FCDC-11D4-4F10-9A9C-C832344FE0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F2BF5-69E1-4AA0-85EF-2C75853D0467}"/>
              </a:ext>
            </a:extLst>
          </p:cNvPr>
          <p:cNvSpPr>
            <a:spLocks noGrp="1"/>
          </p:cNvSpPr>
          <p:nvPr>
            <p:ph type="dt" sz="half" idx="10"/>
          </p:nvPr>
        </p:nvSpPr>
        <p:spPr/>
        <p:txBody>
          <a:bodyPr/>
          <a:lstStyle/>
          <a:p>
            <a:fld id="{4EC58814-353B-430C-A77B-5EB5A207B497}" type="datetime1">
              <a:rPr lang="en-US" smtClean="0"/>
              <a:t>8/5/2019</a:t>
            </a:fld>
            <a:endParaRPr lang="en-US"/>
          </a:p>
        </p:txBody>
      </p:sp>
      <p:sp>
        <p:nvSpPr>
          <p:cNvPr id="8" name="Footer Placeholder 7">
            <a:extLst>
              <a:ext uri="{FF2B5EF4-FFF2-40B4-BE49-F238E27FC236}">
                <a16:creationId xmlns:a16="http://schemas.microsoft.com/office/drawing/2014/main" id="{28162A30-C0F5-4585-A68F-1B5B170BA5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444520-BF29-4E76-A45A-FAEC291F11D1}"/>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293677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7745-013F-4D2C-BF45-ED68172A10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72F07-4D44-4D43-9DE5-340110CEEB35}"/>
              </a:ext>
            </a:extLst>
          </p:cNvPr>
          <p:cNvSpPr>
            <a:spLocks noGrp="1"/>
          </p:cNvSpPr>
          <p:nvPr>
            <p:ph type="dt" sz="half" idx="10"/>
          </p:nvPr>
        </p:nvSpPr>
        <p:spPr/>
        <p:txBody>
          <a:bodyPr/>
          <a:lstStyle/>
          <a:p>
            <a:fld id="{AFB4E4E8-5E06-4696-987A-552488823136}" type="datetime1">
              <a:rPr lang="en-US" smtClean="0"/>
              <a:t>8/5/2019</a:t>
            </a:fld>
            <a:endParaRPr lang="en-US"/>
          </a:p>
        </p:txBody>
      </p:sp>
      <p:sp>
        <p:nvSpPr>
          <p:cNvPr id="4" name="Footer Placeholder 3">
            <a:extLst>
              <a:ext uri="{FF2B5EF4-FFF2-40B4-BE49-F238E27FC236}">
                <a16:creationId xmlns:a16="http://schemas.microsoft.com/office/drawing/2014/main" id="{85C5CF21-78A5-4D0F-BA7F-06AE340662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F32032-41F9-4421-BE70-3D75F7E7C718}"/>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234662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521D6-B5CD-47E8-98B6-5E938F9F7960}"/>
              </a:ext>
            </a:extLst>
          </p:cNvPr>
          <p:cNvSpPr>
            <a:spLocks noGrp="1"/>
          </p:cNvSpPr>
          <p:nvPr>
            <p:ph type="dt" sz="half" idx="10"/>
          </p:nvPr>
        </p:nvSpPr>
        <p:spPr/>
        <p:txBody>
          <a:bodyPr/>
          <a:lstStyle/>
          <a:p>
            <a:fld id="{EF36C4DB-29EE-43BE-94D9-29A2FBE8B419}" type="datetime1">
              <a:rPr lang="en-US" smtClean="0"/>
              <a:t>8/5/2019</a:t>
            </a:fld>
            <a:endParaRPr lang="en-US"/>
          </a:p>
        </p:txBody>
      </p:sp>
      <p:sp>
        <p:nvSpPr>
          <p:cNvPr id="3" name="Footer Placeholder 2">
            <a:extLst>
              <a:ext uri="{FF2B5EF4-FFF2-40B4-BE49-F238E27FC236}">
                <a16:creationId xmlns:a16="http://schemas.microsoft.com/office/drawing/2014/main" id="{A36D62DB-1502-435A-A3E7-E4B04B513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9F184-110F-4BD2-A5D7-088CF5AF24A9}"/>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397262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C6F3-D5CD-4DCC-BE2A-F2B975AA8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8ABFF-F1BE-4E3D-8439-2C6BBD537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4A9631-471E-47F1-B6DE-81E6FE07A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25477F-C485-43A1-8654-F50574EB19F5}"/>
              </a:ext>
            </a:extLst>
          </p:cNvPr>
          <p:cNvSpPr>
            <a:spLocks noGrp="1"/>
          </p:cNvSpPr>
          <p:nvPr>
            <p:ph type="dt" sz="half" idx="10"/>
          </p:nvPr>
        </p:nvSpPr>
        <p:spPr/>
        <p:txBody>
          <a:bodyPr/>
          <a:lstStyle/>
          <a:p>
            <a:fld id="{651C3029-F646-4279-83AF-83CC15EFB0CE}" type="datetime1">
              <a:rPr lang="en-US" smtClean="0"/>
              <a:t>8/5/2019</a:t>
            </a:fld>
            <a:endParaRPr lang="en-US"/>
          </a:p>
        </p:txBody>
      </p:sp>
      <p:sp>
        <p:nvSpPr>
          <p:cNvPr id="6" name="Footer Placeholder 5">
            <a:extLst>
              <a:ext uri="{FF2B5EF4-FFF2-40B4-BE49-F238E27FC236}">
                <a16:creationId xmlns:a16="http://schemas.microsoft.com/office/drawing/2014/main" id="{1ADBDD0C-F1DE-4B4F-8FCC-AF9996A81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55A00-0481-429A-B03B-EC71F9D932B9}"/>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25529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70D-3355-405C-B936-C66697995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F8F0A-4780-4DB8-95D8-99148EAF0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47528-00D0-4FB1-8BB6-4AF4297A0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5333B2-8638-4292-9B37-529FD73C5DC0}"/>
              </a:ext>
            </a:extLst>
          </p:cNvPr>
          <p:cNvSpPr>
            <a:spLocks noGrp="1"/>
          </p:cNvSpPr>
          <p:nvPr>
            <p:ph type="dt" sz="half" idx="10"/>
          </p:nvPr>
        </p:nvSpPr>
        <p:spPr/>
        <p:txBody>
          <a:bodyPr/>
          <a:lstStyle/>
          <a:p>
            <a:fld id="{3AAD6B6F-418A-4F68-9D4B-54DB5EE21FEA}" type="datetime1">
              <a:rPr lang="en-US" smtClean="0"/>
              <a:t>8/5/2019</a:t>
            </a:fld>
            <a:endParaRPr lang="en-US"/>
          </a:p>
        </p:txBody>
      </p:sp>
      <p:sp>
        <p:nvSpPr>
          <p:cNvPr id="6" name="Footer Placeholder 5">
            <a:extLst>
              <a:ext uri="{FF2B5EF4-FFF2-40B4-BE49-F238E27FC236}">
                <a16:creationId xmlns:a16="http://schemas.microsoft.com/office/drawing/2014/main" id="{B60D8CF6-18C8-4E6B-B110-5A662FBAA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230CA-4A58-4D28-A5FA-2483506AD912}"/>
              </a:ext>
            </a:extLst>
          </p:cNvPr>
          <p:cNvSpPr>
            <a:spLocks noGrp="1"/>
          </p:cNvSpPr>
          <p:nvPr>
            <p:ph type="sldNum" sz="quarter" idx="12"/>
          </p:nvPr>
        </p:nvSpPr>
        <p:spPr/>
        <p:txBody>
          <a:bodyPr/>
          <a:lstStyle/>
          <a:p>
            <a:fld id="{40D3D50D-B6AF-45A2-B259-6633D66228FD}" type="slidenum">
              <a:rPr lang="en-US" smtClean="0"/>
              <a:t>‹#›</a:t>
            </a:fld>
            <a:endParaRPr lang="en-US"/>
          </a:p>
        </p:txBody>
      </p:sp>
    </p:spTree>
    <p:extLst>
      <p:ext uri="{BB962C8B-B14F-4D97-AF65-F5344CB8AC3E}">
        <p14:creationId xmlns:p14="http://schemas.microsoft.com/office/powerpoint/2010/main" val="80937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0F3AF-2AD2-4A86-9AE0-0ABF39DF7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A72F27-7018-4112-85E5-2BF936731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59FC0-0717-4644-B32E-693C6BDF8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294AC-3139-443D-82C2-B01F776DC87B}" type="datetime1">
              <a:rPr lang="en-US" smtClean="0"/>
              <a:t>8/5/2019</a:t>
            </a:fld>
            <a:endParaRPr lang="en-US"/>
          </a:p>
        </p:txBody>
      </p:sp>
      <p:sp>
        <p:nvSpPr>
          <p:cNvPr id="5" name="Footer Placeholder 4">
            <a:extLst>
              <a:ext uri="{FF2B5EF4-FFF2-40B4-BE49-F238E27FC236}">
                <a16:creationId xmlns:a16="http://schemas.microsoft.com/office/drawing/2014/main" id="{97846B93-4C28-4318-9C02-C6B7E8BEE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4B0646-12AE-4D27-BC6E-049908792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3D50D-B6AF-45A2-B259-6633D66228FD}" type="slidenum">
              <a:rPr lang="en-US" smtClean="0"/>
              <a:t>‹#›</a:t>
            </a:fld>
            <a:endParaRPr lang="en-US"/>
          </a:p>
        </p:txBody>
      </p:sp>
    </p:spTree>
    <p:extLst>
      <p:ext uri="{BB962C8B-B14F-4D97-AF65-F5344CB8AC3E}">
        <p14:creationId xmlns:p14="http://schemas.microsoft.com/office/powerpoint/2010/main" val="411641105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JT2nd/shiftboard-emailer" TargetMode="External"/><Relationship Id="rId2" Type="http://schemas.openxmlformats.org/officeDocument/2006/relationships/hyperlink" Target="https://www.shiftdata.com/#objects" TargetMode="External"/><Relationship Id="rId1" Type="http://schemas.openxmlformats.org/officeDocument/2006/relationships/slideLayout" Target="../slideLayouts/slideLayout2.xml"/><Relationship Id="rId4" Type="http://schemas.openxmlformats.org/officeDocument/2006/relationships/hyperlink" Target="https://github.com/RJT2nd/shiftboard-emailer/blob/master/README.md"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C8BE-A696-4600-B9BD-FD2F43984835}"/>
              </a:ext>
            </a:extLst>
          </p:cNvPr>
          <p:cNvSpPr>
            <a:spLocks noGrp="1"/>
          </p:cNvSpPr>
          <p:nvPr>
            <p:ph type="ctrTitle"/>
          </p:nvPr>
        </p:nvSpPr>
        <p:spPr/>
        <p:txBody>
          <a:bodyPr>
            <a:normAutofit/>
          </a:bodyPr>
          <a:lstStyle/>
          <a:p>
            <a:r>
              <a:rPr lang="en-US" sz="3600"/>
              <a:t>Shiftboard Invoice System Description</a:t>
            </a:r>
          </a:p>
        </p:txBody>
      </p:sp>
      <p:sp>
        <p:nvSpPr>
          <p:cNvPr id="3" name="Subtitle 2">
            <a:extLst>
              <a:ext uri="{FF2B5EF4-FFF2-40B4-BE49-F238E27FC236}">
                <a16:creationId xmlns:a16="http://schemas.microsoft.com/office/drawing/2014/main" id="{6B9E0B8E-08F5-4723-B237-9CD8D442B0A9}"/>
              </a:ext>
            </a:extLst>
          </p:cNvPr>
          <p:cNvSpPr>
            <a:spLocks noGrp="1"/>
          </p:cNvSpPr>
          <p:nvPr>
            <p:ph type="subTitle" idx="1"/>
          </p:nvPr>
        </p:nvSpPr>
        <p:spPr>
          <a:xfrm>
            <a:off x="1524000" y="3695944"/>
            <a:ext cx="9144000" cy="1389749"/>
          </a:xfrm>
        </p:spPr>
        <p:txBody>
          <a:bodyPr>
            <a:normAutofit/>
          </a:bodyPr>
          <a:lstStyle/>
          <a:p>
            <a:r>
              <a:rPr lang="en-US" sz="2000" dirty="0"/>
              <a:t>By: Robert Thomas, Maksym </a:t>
            </a:r>
            <a:r>
              <a:rPr lang="en-US" sz="2000" dirty="0" err="1"/>
              <a:t>Karbovskyy</a:t>
            </a:r>
            <a:endParaRPr lang="en-US" sz="2000" dirty="0"/>
          </a:p>
          <a:p>
            <a:r>
              <a:rPr lang="en-US" sz="2000" dirty="0"/>
              <a:t>Date:8/05/2019</a:t>
            </a:r>
          </a:p>
        </p:txBody>
      </p:sp>
      <p:sp>
        <p:nvSpPr>
          <p:cNvPr id="4" name="Slide Number Placeholder 3">
            <a:extLst>
              <a:ext uri="{FF2B5EF4-FFF2-40B4-BE49-F238E27FC236}">
                <a16:creationId xmlns:a16="http://schemas.microsoft.com/office/drawing/2014/main" id="{2BF88401-96C7-4222-B3B6-7D4641FABC5A}"/>
              </a:ext>
            </a:extLst>
          </p:cNvPr>
          <p:cNvSpPr>
            <a:spLocks noGrp="1"/>
          </p:cNvSpPr>
          <p:nvPr>
            <p:ph type="sldNum" sz="quarter" idx="12"/>
          </p:nvPr>
        </p:nvSpPr>
        <p:spPr/>
        <p:txBody>
          <a:bodyPr/>
          <a:lstStyle/>
          <a:p>
            <a:fld id="{40D3D50D-B6AF-45A2-B259-6633D66228FD}" type="slidenum">
              <a:rPr lang="en-US" smtClean="0"/>
              <a:t>1</a:t>
            </a:fld>
            <a:endParaRPr lang="en-US"/>
          </a:p>
        </p:txBody>
      </p:sp>
    </p:spTree>
    <p:extLst>
      <p:ext uri="{BB962C8B-B14F-4D97-AF65-F5344CB8AC3E}">
        <p14:creationId xmlns:p14="http://schemas.microsoft.com/office/powerpoint/2010/main" val="113501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4B04-9EEB-43BA-BDAF-EDBCC70E6865}"/>
              </a:ext>
            </a:extLst>
          </p:cNvPr>
          <p:cNvSpPr>
            <a:spLocks noGrp="1"/>
          </p:cNvSpPr>
          <p:nvPr>
            <p:ph type="title"/>
          </p:nvPr>
        </p:nvSpPr>
        <p:spPr>
          <a:xfrm>
            <a:off x="655320" y="365125"/>
            <a:ext cx="9013052" cy="1623312"/>
          </a:xfrm>
        </p:spPr>
        <p:txBody>
          <a:bodyPr anchor="b">
            <a:normAutofit/>
          </a:bodyPr>
          <a:lstStyle/>
          <a:p>
            <a:r>
              <a:rPr lang="en-US" sz="4000" dirty="0"/>
              <a:t>Account Object fields used</a:t>
            </a:r>
          </a:p>
        </p:txBody>
      </p:sp>
      <p:sp>
        <p:nvSpPr>
          <p:cNvPr id="5" name="Slide Number Placeholder 4">
            <a:extLst>
              <a:ext uri="{FF2B5EF4-FFF2-40B4-BE49-F238E27FC236}">
                <a16:creationId xmlns:a16="http://schemas.microsoft.com/office/drawing/2014/main" id="{1F62E9E1-C77C-4CC4-919A-33B04FB3BC7A}"/>
              </a:ext>
            </a:extLst>
          </p:cNvPr>
          <p:cNvSpPr>
            <a:spLocks noGrp="1"/>
          </p:cNvSpPr>
          <p:nvPr>
            <p:ph type="sldNum" sz="quarter" idx="12"/>
          </p:nvPr>
        </p:nvSpPr>
        <p:spPr/>
        <p:txBody>
          <a:bodyPr/>
          <a:lstStyle/>
          <a:p>
            <a:fld id="{40D3D50D-B6AF-45A2-B259-6633D66228FD}" type="slidenum">
              <a:rPr lang="en-US" smtClean="0"/>
              <a:t>10</a:t>
            </a:fld>
            <a:endParaRPr lang="en-US"/>
          </a:p>
        </p:txBody>
      </p:sp>
      <p:pic>
        <p:nvPicPr>
          <p:cNvPr id="4" name="Picture 3">
            <a:extLst>
              <a:ext uri="{FF2B5EF4-FFF2-40B4-BE49-F238E27FC236}">
                <a16:creationId xmlns:a16="http://schemas.microsoft.com/office/drawing/2014/main" id="{8AC3D63D-B81A-401E-80B5-0A324629F8CE}"/>
              </a:ext>
            </a:extLst>
          </p:cNvPr>
          <p:cNvPicPr>
            <a:picLocks noChangeAspect="1"/>
          </p:cNvPicPr>
          <p:nvPr/>
        </p:nvPicPr>
        <p:blipFill>
          <a:blip r:embed="rId2"/>
          <a:stretch>
            <a:fillRect/>
          </a:stretch>
        </p:blipFill>
        <p:spPr>
          <a:xfrm>
            <a:off x="7060340" y="886231"/>
            <a:ext cx="4071174" cy="5410199"/>
          </a:xfrm>
          <a:prstGeom prst="rect">
            <a:avLst/>
          </a:prstGeom>
        </p:spPr>
      </p:pic>
      <p:graphicFrame>
        <p:nvGraphicFramePr>
          <p:cNvPr id="6" name="Table 5">
            <a:extLst>
              <a:ext uri="{FF2B5EF4-FFF2-40B4-BE49-F238E27FC236}">
                <a16:creationId xmlns:a16="http://schemas.microsoft.com/office/drawing/2014/main" id="{6E102E56-EF35-4FC1-8A93-43F2BB4940D1}"/>
              </a:ext>
            </a:extLst>
          </p:cNvPr>
          <p:cNvGraphicFramePr>
            <a:graphicFrameLocks noGrp="1"/>
          </p:cNvGraphicFramePr>
          <p:nvPr>
            <p:extLst>
              <p:ext uri="{D42A27DB-BD31-4B8C-83A1-F6EECF244321}">
                <p14:modId xmlns:p14="http://schemas.microsoft.com/office/powerpoint/2010/main" val="1677003423"/>
              </p:ext>
            </p:extLst>
          </p:nvPr>
        </p:nvGraphicFramePr>
        <p:xfrm>
          <a:off x="655320" y="2408327"/>
          <a:ext cx="5094310" cy="2966720"/>
        </p:xfrm>
        <a:graphic>
          <a:graphicData uri="http://schemas.openxmlformats.org/drawingml/2006/table">
            <a:tbl>
              <a:tblPr firstRow="1" bandRow="1">
                <a:tableStyleId>{5C22544A-7EE6-4342-B048-85BDC9FD1C3A}</a:tableStyleId>
              </a:tblPr>
              <a:tblGrid>
                <a:gridCol w="2547155">
                  <a:extLst>
                    <a:ext uri="{9D8B030D-6E8A-4147-A177-3AD203B41FA5}">
                      <a16:colId xmlns:a16="http://schemas.microsoft.com/office/drawing/2014/main" val="3298454471"/>
                    </a:ext>
                  </a:extLst>
                </a:gridCol>
                <a:gridCol w="2547155">
                  <a:extLst>
                    <a:ext uri="{9D8B030D-6E8A-4147-A177-3AD203B41FA5}">
                      <a16:colId xmlns:a16="http://schemas.microsoft.com/office/drawing/2014/main" val="2967671641"/>
                    </a:ext>
                  </a:extLst>
                </a:gridCol>
              </a:tblGrid>
              <a:tr h="370840">
                <a:tc>
                  <a:txBody>
                    <a:bodyPr/>
                    <a:lstStyle/>
                    <a:p>
                      <a:r>
                        <a:rPr lang="en-US" dirty="0" err="1"/>
                        <a:t>Shiftboard</a:t>
                      </a:r>
                      <a:r>
                        <a:rPr lang="en-US" dirty="0"/>
                        <a:t> API</a:t>
                      </a:r>
                    </a:p>
                  </a:txBody>
                  <a:tcPr/>
                </a:tc>
                <a:tc>
                  <a:txBody>
                    <a:bodyPr/>
                    <a:lstStyle/>
                    <a:p>
                      <a:r>
                        <a:rPr lang="en-US" dirty="0" err="1"/>
                        <a:t>Shiftboard</a:t>
                      </a:r>
                      <a:r>
                        <a:rPr lang="en-US" dirty="0"/>
                        <a:t> UI</a:t>
                      </a:r>
                    </a:p>
                  </a:txBody>
                  <a:tcPr/>
                </a:tc>
                <a:extLst>
                  <a:ext uri="{0D108BD9-81ED-4DB2-BD59-A6C34878D82A}">
                    <a16:rowId xmlns:a16="http://schemas.microsoft.com/office/drawing/2014/main" val="3692747865"/>
                  </a:ext>
                </a:extLst>
              </a:tr>
              <a:tr h="370840">
                <a:tc>
                  <a:txBody>
                    <a:bodyPr/>
                    <a:lstStyle/>
                    <a:p>
                      <a:r>
                        <a:rPr lang="en-US" dirty="0" err="1"/>
                        <a:t>External_ID</a:t>
                      </a:r>
                      <a:endParaRPr lang="en-US" dirty="0"/>
                    </a:p>
                  </a:txBody>
                  <a:tcPr/>
                </a:tc>
                <a:tc>
                  <a:txBody>
                    <a:bodyPr/>
                    <a:lstStyle/>
                    <a:p>
                      <a:r>
                        <a:rPr lang="en-US" dirty="0"/>
                        <a:t>PO</a:t>
                      </a:r>
                    </a:p>
                  </a:txBody>
                  <a:tcPr/>
                </a:tc>
                <a:extLst>
                  <a:ext uri="{0D108BD9-81ED-4DB2-BD59-A6C34878D82A}">
                    <a16:rowId xmlns:a16="http://schemas.microsoft.com/office/drawing/2014/main" val="1064561281"/>
                  </a:ext>
                </a:extLst>
              </a:tr>
              <a:tr h="370840">
                <a:tc>
                  <a:txBody>
                    <a:bodyPr/>
                    <a:lstStyle/>
                    <a:p>
                      <a:r>
                        <a:rPr lang="en-US" dirty="0"/>
                        <a:t>Name</a:t>
                      </a:r>
                    </a:p>
                  </a:txBody>
                  <a:tcPr/>
                </a:tc>
                <a:tc>
                  <a:txBody>
                    <a:bodyPr/>
                    <a:lstStyle/>
                    <a:p>
                      <a:r>
                        <a:rPr lang="en-US" dirty="0"/>
                        <a:t>Name</a:t>
                      </a:r>
                    </a:p>
                  </a:txBody>
                  <a:tcPr/>
                </a:tc>
                <a:extLst>
                  <a:ext uri="{0D108BD9-81ED-4DB2-BD59-A6C34878D82A}">
                    <a16:rowId xmlns:a16="http://schemas.microsoft.com/office/drawing/2014/main" val="4015346181"/>
                  </a:ext>
                </a:extLst>
              </a:tr>
              <a:tr h="370840">
                <a:tc>
                  <a:txBody>
                    <a:bodyPr/>
                    <a:lstStyle/>
                    <a:p>
                      <a:r>
                        <a:rPr lang="en-US" dirty="0"/>
                        <a:t>Address</a:t>
                      </a:r>
                    </a:p>
                  </a:txBody>
                  <a:tcPr/>
                </a:tc>
                <a:tc>
                  <a:txBody>
                    <a:bodyPr/>
                    <a:lstStyle/>
                    <a:p>
                      <a:r>
                        <a:rPr lang="en-US" dirty="0"/>
                        <a:t>Address</a:t>
                      </a:r>
                    </a:p>
                  </a:txBody>
                  <a:tcPr/>
                </a:tc>
                <a:extLst>
                  <a:ext uri="{0D108BD9-81ED-4DB2-BD59-A6C34878D82A}">
                    <a16:rowId xmlns:a16="http://schemas.microsoft.com/office/drawing/2014/main" val="2714673595"/>
                  </a:ext>
                </a:extLst>
              </a:tr>
              <a:tr h="370840">
                <a:tc>
                  <a:txBody>
                    <a:bodyPr/>
                    <a:lstStyle/>
                    <a:p>
                      <a:r>
                        <a:rPr lang="en-US" dirty="0"/>
                        <a:t>City</a:t>
                      </a:r>
                    </a:p>
                  </a:txBody>
                  <a:tcPr/>
                </a:tc>
                <a:tc>
                  <a:txBody>
                    <a:bodyPr/>
                    <a:lstStyle/>
                    <a:p>
                      <a:r>
                        <a:rPr lang="en-US" dirty="0"/>
                        <a:t>City</a:t>
                      </a:r>
                    </a:p>
                  </a:txBody>
                  <a:tcPr/>
                </a:tc>
                <a:extLst>
                  <a:ext uri="{0D108BD9-81ED-4DB2-BD59-A6C34878D82A}">
                    <a16:rowId xmlns:a16="http://schemas.microsoft.com/office/drawing/2014/main" val="2383538243"/>
                  </a:ext>
                </a:extLst>
              </a:tr>
              <a:tr h="370840">
                <a:tc>
                  <a:txBody>
                    <a:bodyPr/>
                    <a:lstStyle/>
                    <a:p>
                      <a:r>
                        <a:rPr lang="en-US" dirty="0"/>
                        <a:t>State</a:t>
                      </a:r>
                    </a:p>
                  </a:txBody>
                  <a:tcPr/>
                </a:tc>
                <a:tc>
                  <a:txBody>
                    <a:bodyPr/>
                    <a:lstStyle/>
                    <a:p>
                      <a:r>
                        <a:rPr lang="en-US" dirty="0"/>
                        <a:t>State</a:t>
                      </a:r>
                    </a:p>
                  </a:txBody>
                  <a:tcPr/>
                </a:tc>
                <a:extLst>
                  <a:ext uri="{0D108BD9-81ED-4DB2-BD59-A6C34878D82A}">
                    <a16:rowId xmlns:a16="http://schemas.microsoft.com/office/drawing/2014/main" val="1162173786"/>
                  </a:ext>
                </a:extLst>
              </a:tr>
              <a:tr h="370840">
                <a:tc>
                  <a:txBody>
                    <a:bodyPr/>
                    <a:lstStyle/>
                    <a:p>
                      <a:r>
                        <a:rPr lang="en-US" dirty="0"/>
                        <a:t>Email</a:t>
                      </a:r>
                    </a:p>
                  </a:txBody>
                  <a:tcPr/>
                </a:tc>
                <a:tc>
                  <a:txBody>
                    <a:bodyPr/>
                    <a:lstStyle/>
                    <a:p>
                      <a:r>
                        <a:rPr lang="en-US" dirty="0"/>
                        <a:t>Email</a:t>
                      </a:r>
                    </a:p>
                  </a:txBody>
                  <a:tcPr/>
                </a:tc>
                <a:extLst>
                  <a:ext uri="{0D108BD9-81ED-4DB2-BD59-A6C34878D82A}">
                    <a16:rowId xmlns:a16="http://schemas.microsoft.com/office/drawing/2014/main" val="3457844428"/>
                  </a:ext>
                </a:extLst>
              </a:tr>
              <a:tr h="370840">
                <a:tc>
                  <a:txBody>
                    <a:bodyPr/>
                    <a:lstStyle/>
                    <a:p>
                      <a:r>
                        <a:rPr lang="en-US" dirty="0" err="1"/>
                        <a:t>Mobile_phone</a:t>
                      </a:r>
                      <a:endParaRPr lang="en-US" dirty="0"/>
                    </a:p>
                  </a:txBody>
                  <a:tcPr/>
                </a:tc>
                <a:tc>
                  <a:txBody>
                    <a:bodyPr/>
                    <a:lstStyle/>
                    <a:p>
                      <a:r>
                        <a:rPr lang="en-US" dirty="0"/>
                        <a:t>Mobile Phone</a:t>
                      </a:r>
                    </a:p>
                  </a:txBody>
                  <a:tcPr/>
                </a:tc>
                <a:extLst>
                  <a:ext uri="{0D108BD9-81ED-4DB2-BD59-A6C34878D82A}">
                    <a16:rowId xmlns:a16="http://schemas.microsoft.com/office/drawing/2014/main" val="2581140050"/>
                  </a:ext>
                </a:extLst>
              </a:tr>
            </a:tbl>
          </a:graphicData>
        </a:graphic>
      </p:graphicFrame>
    </p:spTree>
    <p:extLst>
      <p:ext uri="{BB962C8B-B14F-4D97-AF65-F5344CB8AC3E}">
        <p14:creationId xmlns:p14="http://schemas.microsoft.com/office/powerpoint/2010/main" val="192345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519C-C2B7-4B92-AFF4-B25CD1AC59A6}"/>
              </a:ext>
            </a:extLst>
          </p:cNvPr>
          <p:cNvSpPr>
            <a:spLocks noGrp="1"/>
          </p:cNvSpPr>
          <p:nvPr>
            <p:ph type="title"/>
          </p:nvPr>
        </p:nvSpPr>
        <p:spPr>
          <a:xfrm>
            <a:off x="655320" y="365125"/>
            <a:ext cx="9013052" cy="1623312"/>
          </a:xfrm>
        </p:spPr>
        <p:txBody>
          <a:bodyPr anchor="b">
            <a:normAutofit/>
          </a:bodyPr>
          <a:lstStyle/>
          <a:p>
            <a:r>
              <a:rPr lang="en-US" sz="4000" dirty="0"/>
              <a:t>Editing the Config File</a:t>
            </a:r>
          </a:p>
        </p:txBody>
      </p:sp>
      <p:sp>
        <p:nvSpPr>
          <p:cNvPr id="3" name="Content Placeholder 2">
            <a:extLst>
              <a:ext uri="{FF2B5EF4-FFF2-40B4-BE49-F238E27FC236}">
                <a16:creationId xmlns:a16="http://schemas.microsoft.com/office/drawing/2014/main" id="{A22BEE59-DC79-4161-9347-C63E87D63B26}"/>
              </a:ext>
            </a:extLst>
          </p:cNvPr>
          <p:cNvSpPr>
            <a:spLocks noGrp="1"/>
          </p:cNvSpPr>
          <p:nvPr>
            <p:ph idx="1"/>
          </p:nvPr>
        </p:nvSpPr>
        <p:spPr>
          <a:xfrm>
            <a:off x="655320" y="2644518"/>
            <a:ext cx="8497069" cy="3327251"/>
          </a:xfrm>
        </p:spPr>
        <p:txBody>
          <a:bodyPr>
            <a:normAutofit/>
          </a:bodyPr>
          <a:lstStyle/>
          <a:p>
            <a:r>
              <a:rPr lang="en-US" sz="2000" dirty="0"/>
              <a:t>The config file contains all the required data for the emails to be sent out and for the data to be grabbed</a:t>
            </a:r>
          </a:p>
          <a:p>
            <a:r>
              <a:rPr lang="en-US" sz="2000" dirty="0"/>
              <a:t>The config files gets re-read each time the program runs so any edits will be applied every run</a:t>
            </a:r>
          </a:p>
        </p:txBody>
      </p:sp>
      <p:sp>
        <p:nvSpPr>
          <p:cNvPr id="7" name="Slide Number Placeholder 6">
            <a:extLst>
              <a:ext uri="{FF2B5EF4-FFF2-40B4-BE49-F238E27FC236}">
                <a16:creationId xmlns:a16="http://schemas.microsoft.com/office/drawing/2014/main" id="{B811CEF4-7E79-463F-80AA-310174279162}"/>
              </a:ext>
            </a:extLst>
          </p:cNvPr>
          <p:cNvSpPr>
            <a:spLocks noGrp="1"/>
          </p:cNvSpPr>
          <p:nvPr>
            <p:ph type="sldNum" sz="quarter" idx="12"/>
          </p:nvPr>
        </p:nvSpPr>
        <p:spPr/>
        <p:txBody>
          <a:bodyPr/>
          <a:lstStyle/>
          <a:p>
            <a:fld id="{40D3D50D-B6AF-45A2-B259-6633D66228FD}" type="slidenum">
              <a:rPr lang="en-US" smtClean="0"/>
              <a:t>11</a:t>
            </a:fld>
            <a:endParaRPr lang="en-US"/>
          </a:p>
        </p:txBody>
      </p:sp>
    </p:spTree>
    <p:extLst>
      <p:ext uri="{BB962C8B-B14F-4D97-AF65-F5344CB8AC3E}">
        <p14:creationId xmlns:p14="http://schemas.microsoft.com/office/powerpoint/2010/main" val="325345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6061-FBED-4AA3-9AC8-428C35255018}"/>
              </a:ext>
            </a:extLst>
          </p:cNvPr>
          <p:cNvSpPr>
            <a:spLocks noGrp="1"/>
          </p:cNvSpPr>
          <p:nvPr>
            <p:ph type="title"/>
          </p:nvPr>
        </p:nvSpPr>
        <p:spPr>
          <a:xfrm>
            <a:off x="655320" y="365125"/>
            <a:ext cx="9013052" cy="1623312"/>
          </a:xfrm>
        </p:spPr>
        <p:txBody>
          <a:bodyPr anchor="b">
            <a:normAutofit/>
          </a:bodyPr>
          <a:lstStyle/>
          <a:p>
            <a:r>
              <a:rPr lang="en-US" sz="4000" dirty="0" err="1"/>
              <a:t>Shiftboard</a:t>
            </a:r>
            <a:r>
              <a:rPr lang="en-US" sz="4000" dirty="0"/>
              <a:t> API Documentation</a:t>
            </a:r>
          </a:p>
        </p:txBody>
      </p:sp>
      <p:sp>
        <p:nvSpPr>
          <p:cNvPr id="3" name="Content Placeholder 2">
            <a:extLst>
              <a:ext uri="{FF2B5EF4-FFF2-40B4-BE49-F238E27FC236}">
                <a16:creationId xmlns:a16="http://schemas.microsoft.com/office/drawing/2014/main" id="{C0F136FF-6E7C-4596-BE22-480993549233}"/>
              </a:ext>
            </a:extLst>
          </p:cNvPr>
          <p:cNvSpPr>
            <a:spLocks noGrp="1"/>
          </p:cNvSpPr>
          <p:nvPr>
            <p:ph idx="1"/>
          </p:nvPr>
        </p:nvSpPr>
        <p:spPr>
          <a:xfrm>
            <a:off x="655320" y="2644518"/>
            <a:ext cx="9013052" cy="3327251"/>
          </a:xfrm>
        </p:spPr>
        <p:txBody>
          <a:bodyPr>
            <a:normAutofit/>
          </a:bodyPr>
          <a:lstStyle/>
          <a:p>
            <a:r>
              <a:rPr lang="en-US" sz="2000" dirty="0">
                <a:hlinkClick r:id="rId2"/>
              </a:rPr>
              <a:t>https://www.shiftdata.com/#objects</a:t>
            </a:r>
            <a:endParaRPr lang="en-US" sz="2000" dirty="0"/>
          </a:p>
          <a:p>
            <a:r>
              <a:rPr lang="en-US" sz="2000" dirty="0">
                <a:hlinkClick r:id="rId3"/>
              </a:rPr>
              <a:t>https://github.com/RJT2nd/shiftboard-emailer</a:t>
            </a:r>
            <a:r>
              <a:rPr lang="en-US" sz="2000" dirty="0"/>
              <a:t>​</a:t>
            </a:r>
          </a:p>
          <a:p>
            <a:r>
              <a:rPr lang="en-US" sz="2000" dirty="0"/>
              <a:t>ReadMe link </a:t>
            </a:r>
            <a:r>
              <a:rPr lang="en-US" sz="2000" dirty="0">
                <a:hlinkClick r:id="rId4"/>
              </a:rPr>
              <a:t>https://github.com/RJT2nd/shiftboard-emailer/blob/master/README.md</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5C6C66-84E3-40C4-B655-D859D21E28F8}"/>
              </a:ext>
            </a:extLst>
          </p:cNvPr>
          <p:cNvSpPr>
            <a:spLocks noGrp="1"/>
          </p:cNvSpPr>
          <p:nvPr>
            <p:ph type="sldNum" sz="quarter" idx="12"/>
          </p:nvPr>
        </p:nvSpPr>
        <p:spPr/>
        <p:txBody>
          <a:bodyPr/>
          <a:lstStyle/>
          <a:p>
            <a:fld id="{40D3D50D-B6AF-45A2-B259-6633D66228FD}" type="slidenum">
              <a:rPr lang="en-US" smtClean="0"/>
              <a:t>2</a:t>
            </a:fld>
            <a:endParaRPr lang="en-US"/>
          </a:p>
        </p:txBody>
      </p:sp>
    </p:spTree>
    <p:extLst>
      <p:ext uri="{BB962C8B-B14F-4D97-AF65-F5344CB8AC3E}">
        <p14:creationId xmlns:p14="http://schemas.microsoft.com/office/powerpoint/2010/main" val="27007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1B57-7BBF-4A49-834E-448E9543F9FE}"/>
              </a:ext>
            </a:extLst>
          </p:cNvPr>
          <p:cNvSpPr>
            <a:spLocks noGrp="1"/>
          </p:cNvSpPr>
          <p:nvPr>
            <p:ph type="title"/>
          </p:nvPr>
        </p:nvSpPr>
        <p:spPr>
          <a:xfrm>
            <a:off x="526531" y="352023"/>
            <a:ext cx="9013052" cy="807874"/>
          </a:xfrm>
        </p:spPr>
        <p:txBody>
          <a:bodyPr anchor="b">
            <a:normAutofit/>
          </a:bodyPr>
          <a:lstStyle/>
          <a:p>
            <a:r>
              <a:rPr lang="en-US" sz="4000" dirty="0" err="1"/>
              <a:t>Shiftboard</a:t>
            </a:r>
            <a:r>
              <a:rPr lang="en-US" sz="4000" dirty="0"/>
              <a:t> Invoice Workflow</a:t>
            </a:r>
          </a:p>
        </p:txBody>
      </p:sp>
      <p:sp>
        <p:nvSpPr>
          <p:cNvPr id="3" name="Content Placeholder 2">
            <a:extLst>
              <a:ext uri="{FF2B5EF4-FFF2-40B4-BE49-F238E27FC236}">
                <a16:creationId xmlns:a16="http://schemas.microsoft.com/office/drawing/2014/main" id="{CD5CF45B-D608-42FD-91BE-22F8F481AACD}"/>
              </a:ext>
            </a:extLst>
          </p:cNvPr>
          <p:cNvSpPr>
            <a:spLocks noGrp="1"/>
          </p:cNvSpPr>
          <p:nvPr>
            <p:ph idx="1"/>
          </p:nvPr>
        </p:nvSpPr>
        <p:spPr>
          <a:xfrm>
            <a:off x="252290" y="5909622"/>
            <a:ext cx="8995717" cy="596355"/>
          </a:xfrm>
        </p:spPr>
        <p:txBody>
          <a:bodyPr>
            <a:normAutofit/>
          </a:bodyPr>
          <a:lstStyle/>
          <a:p>
            <a:pPr marL="0" indent="0">
              <a:buNone/>
            </a:pPr>
            <a:r>
              <a:rPr lang="en-US" sz="1800" dirty="0"/>
              <a:t>*Refer to the user manual for how and where the information is put into </a:t>
            </a:r>
            <a:r>
              <a:rPr lang="en-US" sz="1800" dirty="0" err="1"/>
              <a:t>Shiftboard</a:t>
            </a:r>
            <a:endParaRPr lang="en-US" sz="1800" dirty="0"/>
          </a:p>
        </p:txBody>
      </p:sp>
      <p:sp>
        <p:nvSpPr>
          <p:cNvPr id="4" name="Slide Number Placeholder 3">
            <a:extLst>
              <a:ext uri="{FF2B5EF4-FFF2-40B4-BE49-F238E27FC236}">
                <a16:creationId xmlns:a16="http://schemas.microsoft.com/office/drawing/2014/main" id="{606896CE-62F1-4CB2-A89F-89778E9F3FC9}"/>
              </a:ext>
            </a:extLst>
          </p:cNvPr>
          <p:cNvSpPr>
            <a:spLocks noGrp="1"/>
          </p:cNvSpPr>
          <p:nvPr>
            <p:ph type="sldNum" sz="quarter" idx="12"/>
          </p:nvPr>
        </p:nvSpPr>
        <p:spPr/>
        <p:txBody>
          <a:bodyPr/>
          <a:lstStyle/>
          <a:p>
            <a:fld id="{40D3D50D-B6AF-45A2-B259-6633D66228FD}" type="slidenum">
              <a:rPr lang="en-US" smtClean="0"/>
              <a:t>3</a:t>
            </a:fld>
            <a:endParaRPr lang="en-US"/>
          </a:p>
        </p:txBody>
      </p:sp>
      <p:graphicFrame>
        <p:nvGraphicFramePr>
          <p:cNvPr id="6" name="Content Placeholder 3">
            <a:extLst>
              <a:ext uri="{FF2B5EF4-FFF2-40B4-BE49-F238E27FC236}">
                <a16:creationId xmlns:a16="http://schemas.microsoft.com/office/drawing/2014/main" id="{628C5FE7-3E76-4609-8351-1B86C319CD47}"/>
              </a:ext>
            </a:extLst>
          </p:cNvPr>
          <p:cNvGraphicFramePr>
            <a:graphicFrameLocks/>
          </p:cNvGraphicFramePr>
          <p:nvPr>
            <p:extLst>
              <p:ext uri="{D42A27DB-BD31-4B8C-83A1-F6EECF244321}">
                <p14:modId xmlns:p14="http://schemas.microsoft.com/office/powerpoint/2010/main" val="2089403483"/>
              </p:ext>
            </p:extLst>
          </p:nvPr>
        </p:nvGraphicFramePr>
        <p:xfrm>
          <a:off x="-362402"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49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519C-C2B7-4B92-AFF4-B25CD1AC59A6}"/>
              </a:ext>
            </a:extLst>
          </p:cNvPr>
          <p:cNvSpPr>
            <a:spLocks noGrp="1"/>
          </p:cNvSpPr>
          <p:nvPr>
            <p:ph type="title"/>
          </p:nvPr>
        </p:nvSpPr>
        <p:spPr>
          <a:xfrm>
            <a:off x="512707" y="503339"/>
            <a:ext cx="9013052" cy="679754"/>
          </a:xfrm>
        </p:spPr>
        <p:txBody>
          <a:bodyPr anchor="b">
            <a:normAutofit/>
          </a:bodyPr>
          <a:lstStyle/>
          <a:p>
            <a:r>
              <a:rPr lang="en-US" sz="4000" dirty="0" err="1"/>
              <a:t>Shiftboard</a:t>
            </a:r>
            <a:r>
              <a:rPr lang="en-US" sz="4000" dirty="0"/>
              <a:t> diagram</a:t>
            </a:r>
          </a:p>
        </p:txBody>
      </p:sp>
      <p:sp>
        <p:nvSpPr>
          <p:cNvPr id="71" name="Slide Number Placeholder 70">
            <a:extLst>
              <a:ext uri="{FF2B5EF4-FFF2-40B4-BE49-F238E27FC236}">
                <a16:creationId xmlns:a16="http://schemas.microsoft.com/office/drawing/2014/main" id="{C74F161C-B43C-4498-84E9-0550DC010D7B}"/>
              </a:ext>
            </a:extLst>
          </p:cNvPr>
          <p:cNvSpPr>
            <a:spLocks noGrp="1"/>
          </p:cNvSpPr>
          <p:nvPr>
            <p:ph type="sldNum" sz="quarter" idx="12"/>
          </p:nvPr>
        </p:nvSpPr>
        <p:spPr/>
        <p:txBody>
          <a:bodyPr/>
          <a:lstStyle/>
          <a:p>
            <a:fld id="{40D3D50D-B6AF-45A2-B259-6633D66228FD}" type="slidenum">
              <a:rPr lang="en-US" smtClean="0"/>
              <a:t>4</a:t>
            </a:fld>
            <a:endParaRPr lang="en-US"/>
          </a:p>
        </p:txBody>
      </p:sp>
      <p:sp>
        <p:nvSpPr>
          <p:cNvPr id="7" name="Oval 6">
            <a:extLst>
              <a:ext uri="{FF2B5EF4-FFF2-40B4-BE49-F238E27FC236}">
                <a16:creationId xmlns:a16="http://schemas.microsoft.com/office/drawing/2014/main" id="{0AF40EA1-1FAB-4CDC-BF7C-2B483128F28C}"/>
              </a:ext>
            </a:extLst>
          </p:cNvPr>
          <p:cNvSpPr/>
          <p:nvPr/>
        </p:nvSpPr>
        <p:spPr>
          <a:xfrm>
            <a:off x="375963" y="2244920"/>
            <a:ext cx="2332141" cy="228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Shiftboard</a:t>
            </a:r>
            <a:endParaRPr lang="en-US" dirty="0"/>
          </a:p>
        </p:txBody>
      </p:sp>
      <p:sp>
        <p:nvSpPr>
          <p:cNvPr id="27" name="Rectangle: Rounded Corners 26">
            <a:extLst>
              <a:ext uri="{FF2B5EF4-FFF2-40B4-BE49-F238E27FC236}">
                <a16:creationId xmlns:a16="http://schemas.microsoft.com/office/drawing/2014/main" id="{0B97B8EA-0B6C-43F8-82A2-AD99937518D6}"/>
              </a:ext>
            </a:extLst>
          </p:cNvPr>
          <p:cNvSpPr/>
          <p:nvPr/>
        </p:nvSpPr>
        <p:spPr>
          <a:xfrm>
            <a:off x="5881898" y="2646597"/>
            <a:ext cx="2235666" cy="1484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Invoicing System</a:t>
            </a:r>
          </a:p>
        </p:txBody>
      </p:sp>
      <p:sp>
        <p:nvSpPr>
          <p:cNvPr id="28" name="Rectangle 27">
            <a:extLst>
              <a:ext uri="{FF2B5EF4-FFF2-40B4-BE49-F238E27FC236}">
                <a16:creationId xmlns:a16="http://schemas.microsoft.com/office/drawing/2014/main" id="{B6C82BBB-D917-4899-9D74-E5A788F6E875}"/>
              </a:ext>
            </a:extLst>
          </p:cNvPr>
          <p:cNvSpPr/>
          <p:nvPr/>
        </p:nvSpPr>
        <p:spPr>
          <a:xfrm>
            <a:off x="3070420" y="1400305"/>
            <a:ext cx="1698770" cy="566257"/>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request</a:t>
            </a:r>
          </a:p>
        </p:txBody>
      </p:sp>
      <p:sp>
        <p:nvSpPr>
          <p:cNvPr id="42" name="TextBox 41">
            <a:extLst>
              <a:ext uri="{FF2B5EF4-FFF2-40B4-BE49-F238E27FC236}">
                <a16:creationId xmlns:a16="http://schemas.microsoft.com/office/drawing/2014/main" id="{20B6587A-BED4-4C27-ADDA-939867C0EA79}"/>
              </a:ext>
            </a:extLst>
          </p:cNvPr>
          <p:cNvSpPr txBox="1"/>
          <p:nvPr/>
        </p:nvSpPr>
        <p:spPr>
          <a:xfrm>
            <a:off x="3494036" y="4192658"/>
            <a:ext cx="1065021" cy="369332"/>
          </a:xfrm>
          <a:prstGeom prst="rect">
            <a:avLst/>
          </a:prstGeom>
          <a:noFill/>
        </p:spPr>
        <p:txBody>
          <a:bodyPr wrap="square" rtlCol="0">
            <a:spAutoFit/>
          </a:bodyPr>
          <a:lstStyle/>
          <a:p>
            <a:r>
              <a:rPr lang="en-US" dirty="0"/>
              <a:t>Accounts</a:t>
            </a:r>
          </a:p>
        </p:txBody>
      </p:sp>
      <p:sp>
        <p:nvSpPr>
          <p:cNvPr id="44" name="TextBox 43">
            <a:extLst>
              <a:ext uri="{FF2B5EF4-FFF2-40B4-BE49-F238E27FC236}">
                <a16:creationId xmlns:a16="http://schemas.microsoft.com/office/drawing/2014/main" id="{C349F943-57DB-46C2-A929-D01BA5690E02}"/>
              </a:ext>
            </a:extLst>
          </p:cNvPr>
          <p:cNvSpPr txBox="1"/>
          <p:nvPr/>
        </p:nvSpPr>
        <p:spPr>
          <a:xfrm>
            <a:off x="3670015" y="2264819"/>
            <a:ext cx="713065" cy="369332"/>
          </a:xfrm>
          <a:prstGeom prst="rect">
            <a:avLst/>
          </a:prstGeom>
          <a:noFill/>
        </p:spPr>
        <p:txBody>
          <a:bodyPr wrap="square" rtlCol="0">
            <a:spAutoFit/>
          </a:bodyPr>
          <a:lstStyle/>
          <a:p>
            <a:r>
              <a:rPr lang="en-US" dirty="0"/>
              <a:t>Shifts</a:t>
            </a:r>
          </a:p>
        </p:txBody>
      </p:sp>
      <p:sp>
        <p:nvSpPr>
          <p:cNvPr id="51" name="TextBox 50">
            <a:extLst>
              <a:ext uri="{FF2B5EF4-FFF2-40B4-BE49-F238E27FC236}">
                <a16:creationId xmlns:a16="http://schemas.microsoft.com/office/drawing/2014/main" id="{5CA81A32-1766-40A5-8550-3D6E1B8A8B2C}"/>
              </a:ext>
            </a:extLst>
          </p:cNvPr>
          <p:cNvSpPr txBox="1"/>
          <p:nvPr/>
        </p:nvSpPr>
        <p:spPr>
          <a:xfrm>
            <a:off x="3619774" y="3560370"/>
            <a:ext cx="813543" cy="369332"/>
          </a:xfrm>
          <a:prstGeom prst="rect">
            <a:avLst/>
          </a:prstGeom>
          <a:noFill/>
        </p:spPr>
        <p:txBody>
          <a:bodyPr wrap="square" rtlCol="0">
            <a:spAutoFit/>
          </a:bodyPr>
          <a:lstStyle/>
          <a:p>
            <a:r>
              <a:rPr lang="en-US" dirty="0"/>
              <a:t>Teams</a:t>
            </a:r>
          </a:p>
        </p:txBody>
      </p:sp>
      <p:sp>
        <p:nvSpPr>
          <p:cNvPr id="60" name="TextBox 59">
            <a:extLst>
              <a:ext uri="{FF2B5EF4-FFF2-40B4-BE49-F238E27FC236}">
                <a16:creationId xmlns:a16="http://schemas.microsoft.com/office/drawing/2014/main" id="{4503BE16-FDA5-41DD-8FA5-FAF3D5E34256}"/>
              </a:ext>
            </a:extLst>
          </p:cNvPr>
          <p:cNvSpPr txBox="1"/>
          <p:nvPr/>
        </p:nvSpPr>
        <p:spPr>
          <a:xfrm>
            <a:off x="3439390" y="2947012"/>
            <a:ext cx="1174314" cy="369332"/>
          </a:xfrm>
          <a:prstGeom prst="rect">
            <a:avLst/>
          </a:prstGeom>
          <a:noFill/>
        </p:spPr>
        <p:txBody>
          <a:bodyPr wrap="square" rtlCol="0">
            <a:spAutoFit/>
          </a:bodyPr>
          <a:lstStyle/>
          <a:p>
            <a:r>
              <a:rPr lang="en-US" dirty="0"/>
              <a:t>Timecards</a:t>
            </a:r>
          </a:p>
        </p:txBody>
      </p:sp>
      <p:sp>
        <p:nvSpPr>
          <p:cNvPr id="61" name="Diamond 60">
            <a:extLst>
              <a:ext uri="{FF2B5EF4-FFF2-40B4-BE49-F238E27FC236}">
                <a16:creationId xmlns:a16="http://schemas.microsoft.com/office/drawing/2014/main" id="{5E03A11C-FC2E-462C-A802-0997CE29F5E0}"/>
              </a:ext>
            </a:extLst>
          </p:cNvPr>
          <p:cNvSpPr/>
          <p:nvPr/>
        </p:nvSpPr>
        <p:spPr>
          <a:xfrm>
            <a:off x="9747304" y="1781039"/>
            <a:ext cx="1770051" cy="170107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SES</a:t>
            </a:r>
          </a:p>
        </p:txBody>
      </p:sp>
      <p:sp>
        <p:nvSpPr>
          <p:cNvPr id="66" name="Rectangle 65">
            <a:extLst>
              <a:ext uri="{FF2B5EF4-FFF2-40B4-BE49-F238E27FC236}">
                <a16:creationId xmlns:a16="http://schemas.microsoft.com/office/drawing/2014/main" id="{262568B4-75A7-4985-B45F-E4DB32F0E00E}"/>
              </a:ext>
            </a:extLst>
          </p:cNvPr>
          <p:cNvSpPr/>
          <p:nvPr/>
        </p:nvSpPr>
        <p:spPr>
          <a:xfrm>
            <a:off x="8610600" y="1845504"/>
            <a:ext cx="799661" cy="566257"/>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Calls</a:t>
            </a:r>
          </a:p>
        </p:txBody>
      </p:sp>
      <p:cxnSp>
        <p:nvCxnSpPr>
          <p:cNvPr id="68" name="Straight Arrow Connector 67">
            <a:extLst>
              <a:ext uri="{FF2B5EF4-FFF2-40B4-BE49-F238E27FC236}">
                <a16:creationId xmlns:a16="http://schemas.microsoft.com/office/drawing/2014/main" id="{72EC20A8-9263-44C5-85DA-8428602B0E7A}"/>
              </a:ext>
            </a:extLst>
          </p:cNvPr>
          <p:cNvCxnSpPr>
            <a:cxnSpLocks/>
          </p:cNvCxnSpPr>
          <p:nvPr/>
        </p:nvCxnSpPr>
        <p:spPr>
          <a:xfrm>
            <a:off x="10632329" y="3429000"/>
            <a:ext cx="0" cy="70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182524C-5B4C-43E6-885A-705AC836B7E8}"/>
              </a:ext>
            </a:extLst>
          </p:cNvPr>
          <p:cNvSpPr/>
          <p:nvPr/>
        </p:nvSpPr>
        <p:spPr>
          <a:xfrm>
            <a:off x="9782944" y="4131448"/>
            <a:ext cx="1698770" cy="566257"/>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Invoices to 1099s</a:t>
            </a:r>
          </a:p>
        </p:txBody>
      </p:sp>
      <p:sp>
        <p:nvSpPr>
          <p:cNvPr id="70" name="Rectangle 69">
            <a:extLst>
              <a:ext uri="{FF2B5EF4-FFF2-40B4-BE49-F238E27FC236}">
                <a16:creationId xmlns:a16="http://schemas.microsoft.com/office/drawing/2014/main" id="{6C2228A3-BA01-4822-9B81-24D2D903E48B}"/>
              </a:ext>
            </a:extLst>
          </p:cNvPr>
          <p:cNvSpPr/>
          <p:nvPr/>
        </p:nvSpPr>
        <p:spPr>
          <a:xfrm>
            <a:off x="6150346" y="4192658"/>
            <a:ext cx="1698770" cy="1039027"/>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Formats the data into invoices</a:t>
            </a:r>
          </a:p>
        </p:txBody>
      </p:sp>
      <p:cxnSp>
        <p:nvCxnSpPr>
          <p:cNvPr id="91" name="Connector: Elbow 90">
            <a:extLst>
              <a:ext uri="{FF2B5EF4-FFF2-40B4-BE49-F238E27FC236}">
                <a16:creationId xmlns:a16="http://schemas.microsoft.com/office/drawing/2014/main" id="{EA472A33-E6C1-42FB-A775-9A31CF8C083C}"/>
              </a:ext>
            </a:extLst>
          </p:cNvPr>
          <p:cNvCxnSpPr>
            <a:cxnSpLocks/>
            <a:endCxn id="27" idx="1"/>
          </p:cNvCxnSpPr>
          <p:nvPr/>
        </p:nvCxnSpPr>
        <p:spPr>
          <a:xfrm>
            <a:off x="2404660" y="2648755"/>
            <a:ext cx="3477238" cy="740268"/>
          </a:xfrm>
          <a:prstGeom prst="bentConnector3">
            <a:avLst>
              <a:gd name="adj1" fmla="val 91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8CD54134-AF21-4CBF-B587-0C283A4E43B9}"/>
              </a:ext>
            </a:extLst>
          </p:cNvPr>
          <p:cNvCxnSpPr>
            <a:cxnSpLocks/>
          </p:cNvCxnSpPr>
          <p:nvPr/>
        </p:nvCxnSpPr>
        <p:spPr>
          <a:xfrm flipV="1">
            <a:off x="2693698" y="3389023"/>
            <a:ext cx="318820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E8510595-4127-448B-9C07-26131B052610}"/>
              </a:ext>
            </a:extLst>
          </p:cNvPr>
          <p:cNvCxnSpPr>
            <a:stCxn id="7" idx="5"/>
            <a:endCxn id="27" idx="1"/>
          </p:cNvCxnSpPr>
          <p:nvPr/>
        </p:nvCxnSpPr>
        <p:spPr>
          <a:xfrm rot="5400000" flipH="1" flipV="1">
            <a:off x="3719731" y="2035862"/>
            <a:ext cx="809006" cy="3515328"/>
          </a:xfrm>
          <a:prstGeom prst="bentConnector4">
            <a:avLst>
              <a:gd name="adj1" fmla="val 26400"/>
              <a:gd name="adj2" fmla="val 918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D11CA7C4-DD7D-453E-9C43-EFBF740B9B73}"/>
              </a:ext>
            </a:extLst>
          </p:cNvPr>
          <p:cNvCxnSpPr>
            <a:cxnSpLocks/>
            <a:stCxn id="7" idx="5"/>
            <a:endCxn id="27" idx="1"/>
          </p:cNvCxnSpPr>
          <p:nvPr/>
        </p:nvCxnSpPr>
        <p:spPr>
          <a:xfrm rot="5400000" flipH="1" flipV="1">
            <a:off x="3719731" y="2035862"/>
            <a:ext cx="809006" cy="3515328"/>
          </a:xfrm>
          <a:prstGeom prst="bentConnector4">
            <a:avLst>
              <a:gd name="adj1" fmla="val -47360"/>
              <a:gd name="adj2" fmla="val 918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3FABA62B-DBD9-48A1-B2EC-E6CF9081FBDA}"/>
              </a:ext>
            </a:extLst>
          </p:cNvPr>
          <p:cNvCxnSpPr>
            <a:stCxn id="27" idx="3"/>
            <a:endCxn id="61" idx="1"/>
          </p:cNvCxnSpPr>
          <p:nvPr/>
        </p:nvCxnSpPr>
        <p:spPr>
          <a:xfrm flipV="1">
            <a:off x="8117564" y="2631578"/>
            <a:ext cx="1629740" cy="757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2D4836C-3CA3-4819-9117-918CB33476E8}"/>
              </a:ext>
            </a:extLst>
          </p:cNvPr>
          <p:cNvSpPr txBox="1"/>
          <p:nvPr/>
        </p:nvSpPr>
        <p:spPr>
          <a:xfrm>
            <a:off x="6302820" y="2178615"/>
            <a:ext cx="1546296" cy="369332"/>
          </a:xfrm>
          <a:prstGeom prst="rect">
            <a:avLst/>
          </a:prstGeom>
          <a:noFill/>
        </p:spPr>
        <p:txBody>
          <a:bodyPr wrap="square" rtlCol="0">
            <a:spAutoFit/>
          </a:bodyPr>
          <a:lstStyle/>
          <a:p>
            <a:r>
              <a:rPr lang="en-US" dirty="0"/>
              <a:t>(Our Product)</a:t>
            </a:r>
          </a:p>
        </p:txBody>
      </p:sp>
      <p:sp>
        <p:nvSpPr>
          <p:cNvPr id="126" name="TextBox 125">
            <a:extLst>
              <a:ext uri="{FF2B5EF4-FFF2-40B4-BE49-F238E27FC236}">
                <a16:creationId xmlns:a16="http://schemas.microsoft.com/office/drawing/2014/main" id="{7544341D-87FD-44B0-8042-C72C9B2D92CB}"/>
              </a:ext>
            </a:extLst>
          </p:cNvPr>
          <p:cNvSpPr txBox="1"/>
          <p:nvPr/>
        </p:nvSpPr>
        <p:spPr>
          <a:xfrm>
            <a:off x="1105767" y="1845504"/>
            <a:ext cx="872532" cy="369332"/>
          </a:xfrm>
          <a:prstGeom prst="rect">
            <a:avLst/>
          </a:prstGeom>
          <a:noFill/>
        </p:spPr>
        <p:txBody>
          <a:bodyPr wrap="square" rtlCol="0">
            <a:spAutoFit/>
          </a:bodyPr>
          <a:lstStyle/>
          <a:p>
            <a:r>
              <a:rPr lang="en-US" dirty="0"/>
              <a:t>(COTS)</a:t>
            </a:r>
          </a:p>
        </p:txBody>
      </p:sp>
    </p:spTree>
    <p:extLst>
      <p:ext uri="{BB962C8B-B14F-4D97-AF65-F5344CB8AC3E}">
        <p14:creationId xmlns:p14="http://schemas.microsoft.com/office/powerpoint/2010/main" val="319796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AB1C-6225-4DBC-92FB-1B318E0D6969}"/>
              </a:ext>
            </a:extLst>
          </p:cNvPr>
          <p:cNvSpPr>
            <a:spLocks noGrp="1"/>
          </p:cNvSpPr>
          <p:nvPr>
            <p:ph type="title"/>
          </p:nvPr>
        </p:nvSpPr>
        <p:spPr>
          <a:xfrm>
            <a:off x="655320" y="365125"/>
            <a:ext cx="9013052" cy="1623312"/>
          </a:xfrm>
        </p:spPr>
        <p:txBody>
          <a:bodyPr anchor="b">
            <a:normAutofit/>
          </a:bodyPr>
          <a:lstStyle/>
          <a:p>
            <a:r>
              <a:rPr lang="en-US" sz="4000"/>
              <a:t>Shiftboard api important notes</a:t>
            </a:r>
          </a:p>
        </p:txBody>
      </p:sp>
      <p:sp>
        <p:nvSpPr>
          <p:cNvPr id="3" name="Content Placeholder 2">
            <a:extLst>
              <a:ext uri="{FF2B5EF4-FFF2-40B4-BE49-F238E27FC236}">
                <a16:creationId xmlns:a16="http://schemas.microsoft.com/office/drawing/2014/main" id="{8819E3E3-1E98-4382-AE69-501D467C9EFA}"/>
              </a:ext>
            </a:extLst>
          </p:cNvPr>
          <p:cNvSpPr>
            <a:spLocks noGrp="1"/>
          </p:cNvSpPr>
          <p:nvPr>
            <p:ph idx="1"/>
          </p:nvPr>
        </p:nvSpPr>
        <p:spPr>
          <a:xfrm>
            <a:off x="979791" y="2597931"/>
            <a:ext cx="3622067" cy="1747003"/>
          </a:xfrm>
        </p:spPr>
        <p:txBody>
          <a:bodyPr>
            <a:normAutofit/>
          </a:bodyPr>
          <a:lstStyle/>
          <a:p>
            <a:r>
              <a:rPr lang="en-US" sz="2000" dirty="0"/>
              <a:t>Used objects </a:t>
            </a:r>
          </a:p>
          <a:p>
            <a:pPr lvl="1"/>
            <a:r>
              <a:rPr lang="en-US" sz="1600" dirty="0"/>
              <a:t>accounts </a:t>
            </a:r>
          </a:p>
          <a:p>
            <a:pPr lvl="1"/>
            <a:r>
              <a:rPr lang="en-US" sz="1600" dirty="0"/>
              <a:t> workgroups</a:t>
            </a:r>
          </a:p>
          <a:p>
            <a:pPr lvl="1"/>
            <a:r>
              <a:rPr lang="en-US" sz="1600" dirty="0"/>
              <a:t> shifts</a:t>
            </a:r>
          </a:p>
          <a:p>
            <a:pPr lvl="1"/>
            <a:r>
              <a:rPr lang="en-US" sz="1600" dirty="0"/>
              <a:t>timecards</a:t>
            </a:r>
          </a:p>
          <a:p>
            <a:endParaRPr lang="en-US" sz="2000" dirty="0"/>
          </a:p>
        </p:txBody>
      </p:sp>
      <p:sp>
        <p:nvSpPr>
          <p:cNvPr id="4" name="Slide Number Placeholder 3">
            <a:extLst>
              <a:ext uri="{FF2B5EF4-FFF2-40B4-BE49-F238E27FC236}">
                <a16:creationId xmlns:a16="http://schemas.microsoft.com/office/drawing/2014/main" id="{F1B31666-EB4B-4850-ACFF-EA60DC1EE86E}"/>
              </a:ext>
            </a:extLst>
          </p:cNvPr>
          <p:cNvSpPr>
            <a:spLocks noGrp="1"/>
          </p:cNvSpPr>
          <p:nvPr>
            <p:ph type="sldNum" sz="quarter" idx="12"/>
          </p:nvPr>
        </p:nvSpPr>
        <p:spPr/>
        <p:txBody>
          <a:bodyPr/>
          <a:lstStyle/>
          <a:p>
            <a:fld id="{40D3D50D-B6AF-45A2-B259-6633D66228FD}" type="slidenum">
              <a:rPr lang="en-US" smtClean="0"/>
              <a:t>5</a:t>
            </a:fld>
            <a:endParaRPr lang="en-US" dirty="0"/>
          </a:p>
        </p:txBody>
      </p:sp>
      <p:sp>
        <p:nvSpPr>
          <p:cNvPr id="9" name="Rectangle 8">
            <a:extLst>
              <a:ext uri="{FF2B5EF4-FFF2-40B4-BE49-F238E27FC236}">
                <a16:creationId xmlns:a16="http://schemas.microsoft.com/office/drawing/2014/main" id="{E24789F1-9BAA-4260-953E-F191B59E233E}"/>
              </a:ext>
            </a:extLst>
          </p:cNvPr>
          <p:cNvSpPr/>
          <p:nvPr/>
        </p:nvSpPr>
        <p:spPr>
          <a:xfrm>
            <a:off x="5770943" y="2690104"/>
            <a:ext cx="197084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Workgroup (Team)</a:t>
            </a:r>
          </a:p>
        </p:txBody>
      </p:sp>
      <p:sp>
        <p:nvSpPr>
          <p:cNvPr id="11" name="Rectangle 10">
            <a:extLst>
              <a:ext uri="{FF2B5EF4-FFF2-40B4-BE49-F238E27FC236}">
                <a16:creationId xmlns:a16="http://schemas.microsoft.com/office/drawing/2014/main" id="{CD0AD4D7-CD18-4756-9CE1-683B846EE126}"/>
              </a:ext>
            </a:extLst>
          </p:cNvPr>
          <p:cNvSpPr/>
          <p:nvPr/>
        </p:nvSpPr>
        <p:spPr>
          <a:xfrm>
            <a:off x="9267265" y="2690104"/>
            <a:ext cx="197084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Shift</a:t>
            </a:r>
          </a:p>
        </p:txBody>
      </p:sp>
      <p:sp>
        <p:nvSpPr>
          <p:cNvPr id="12" name="Rectangle 11">
            <a:extLst>
              <a:ext uri="{FF2B5EF4-FFF2-40B4-BE49-F238E27FC236}">
                <a16:creationId xmlns:a16="http://schemas.microsoft.com/office/drawing/2014/main" id="{3AFBD625-2BDB-4DC3-828F-F2C0713073E6}"/>
              </a:ext>
            </a:extLst>
          </p:cNvPr>
          <p:cNvSpPr/>
          <p:nvPr/>
        </p:nvSpPr>
        <p:spPr>
          <a:xfrm>
            <a:off x="9267264" y="4481174"/>
            <a:ext cx="197084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Timecard</a:t>
            </a:r>
          </a:p>
        </p:txBody>
      </p:sp>
      <p:sp>
        <p:nvSpPr>
          <p:cNvPr id="13" name="Rectangle 12">
            <a:extLst>
              <a:ext uri="{FF2B5EF4-FFF2-40B4-BE49-F238E27FC236}">
                <a16:creationId xmlns:a16="http://schemas.microsoft.com/office/drawing/2014/main" id="{5CE9394B-F268-4622-8F5B-4D6E0DE695A1}"/>
              </a:ext>
            </a:extLst>
          </p:cNvPr>
          <p:cNvSpPr/>
          <p:nvPr/>
        </p:nvSpPr>
        <p:spPr>
          <a:xfrm>
            <a:off x="5770941" y="4481174"/>
            <a:ext cx="197084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Account</a:t>
            </a:r>
          </a:p>
        </p:txBody>
      </p:sp>
      <p:cxnSp>
        <p:nvCxnSpPr>
          <p:cNvPr id="14" name="Straight Arrow Connector 13">
            <a:extLst>
              <a:ext uri="{FF2B5EF4-FFF2-40B4-BE49-F238E27FC236}">
                <a16:creationId xmlns:a16="http://schemas.microsoft.com/office/drawing/2014/main" id="{61C1B7E8-2DA9-41EB-9623-32E6C096D6B6}"/>
              </a:ext>
            </a:extLst>
          </p:cNvPr>
          <p:cNvCxnSpPr>
            <a:cxnSpLocks/>
            <a:stCxn id="13" idx="0"/>
            <a:endCxn id="9" idx="2"/>
          </p:cNvCxnSpPr>
          <p:nvPr/>
        </p:nvCxnSpPr>
        <p:spPr>
          <a:xfrm flipV="1">
            <a:off x="6756363" y="3640014"/>
            <a:ext cx="2" cy="8411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C434A3-9D91-4E10-BA8D-F1D4128DC80C}"/>
              </a:ext>
            </a:extLst>
          </p:cNvPr>
          <p:cNvCxnSpPr>
            <a:cxnSpLocks/>
            <a:stCxn id="11" idx="1"/>
            <a:endCxn id="9" idx="3"/>
          </p:cNvCxnSpPr>
          <p:nvPr/>
        </p:nvCxnSpPr>
        <p:spPr>
          <a:xfrm flipH="1">
            <a:off x="7741786" y="3165059"/>
            <a:ext cx="152547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655DD5-FAF5-4757-A002-DE89318C11F4}"/>
              </a:ext>
            </a:extLst>
          </p:cNvPr>
          <p:cNvCxnSpPr>
            <a:cxnSpLocks/>
            <a:stCxn id="12" idx="0"/>
            <a:endCxn id="11" idx="2"/>
          </p:cNvCxnSpPr>
          <p:nvPr/>
        </p:nvCxnSpPr>
        <p:spPr>
          <a:xfrm flipV="1">
            <a:off x="10252686" y="3640014"/>
            <a:ext cx="1" cy="8411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420EA3-7565-4D1A-A9D7-7E21CB8EE896}"/>
              </a:ext>
            </a:extLst>
          </p:cNvPr>
          <p:cNvCxnSpPr>
            <a:cxnSpLocks/>
            <a:stCxn id="12" idx="1"/>
            <a:endCxn id="13" idx="3"/>
          </p:cNvCxnSpPr>
          <p:nvPr/>
        </p:nvCxnSpPr>
        <p:spPr>
          <a:xfrm flipH="1">
            <a:off x="7741784" y="4956129"/>
            <a:ext cx="15254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7CE18C-05BC-42F6-ACE3-6E4F2608273A}"/>
              </a:ext>
            </a:extLst>
          </p:cNvPr>
          <p:cNvCxnSpPr>
            <a:cxnSpLocks/>
          </p:cNvCxnSpPr>
          <p:nvPr/>
        </p:nvCxnSpPr>
        <p:spPr>
          <a:xfrm flipV="1">
            <a:off x="7741784" y="3640014"/>
            <a:ext cx="1525480" cy="8411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22">
            <a:extLst>
              <a:ext uri="{FF2B5EF4-FFF2-40B4-BE49-F238E27FC236}">
                <a16:creationId xmlns:a16="http://schemas.microsoft.com/office/drawing/2014/main" id="{6D42572A-1A24-4DDB-894B-424A184F8EEB}"/>
              </a:ext>
            </a:extLst>
          </p:cNvPr>
          <p:cNvSpPr txBox="1"/>
          <p:nvPr/>
        </p:nvSpPr>
        <p:spPr>
          <a:xfrm>
            <a:off x="7833672" y="2850102"/>
            <a:ext cx="253146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One to One</a:t>
            </a:r>
          </a:p>
        </p:txBody>
      </p:sp>
      <p:sp>
        <p:nvSpPr>
          <p:cNvPr id="20" name="TextBox 26">
            <a:extLst>
              <a:ext uri="{FF2B5EF4-FFF2-40B4-BE49-F238E27FC236}">
                <a16:creationId xmlns:a16="http://schemas.microsoft.com/office/drawing/2014/main" id="{BFAE9F3F-AFD6-4C60-BCA3-6A871A6D9ACD}"/>
              </a:ext>
            </a:extLst>
          </p:cNvPr>
          <p:cNvSpPr txBox="1"/>
          <p:nvPr/>
        </p:nvSpPr>
        <p:spPr>
          <a:xfrm>
            <a:off x="10248397" y="3875928"/>
            <a:ext cx="253146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One to One</a:t>
            </a:r>
          </a:p>
        </p:txBody>
      </p:sp>
      <p:sp>
        <p:nvSpPr>
          <p:cNvPr id="21" name="TextBox 27">
            <a:extLst>
              <a:ext uri="{FF2B5EF4-FFF2-40B4-BE49-F238E27FC236}">
                <a16:creationId xmlns:a16="http://schemas.microsoft.com/office/drawing/2014/main" id="{A6263B41-8B0A-402B-AF4E-CBB8DF6E1FFE}"/>
              </a:ext>
            </a:extLst>
          </p:cNvPr>
          <p:cNvSpPr txBox="1"/>
          <p:nvPr/>
        </p:nvSpPr>
        <p:spPr>
          <a:xfrm rot="19903235">
            <a:off x="7510964" y="3296306"/>
            <a:ext cx="253146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Many to One</a:t>
            </a:r>
            <a:br>
              <a:rPr lang="en-US" dirty="0"/>
            </a:br>
            <a:r>
              <a:rPr lang="en-US" dirty="0"/>
              <a:t>Many Shifts per</a:t>
            </a:r>
            <a:br>
              <a:rPr lang="en-US" dirty="0"/>
            </a:br>
            <a:r>
              <a:rPr lang="en-US" dirty="0"/>
              <a:t> Account</a:t>
            </a:r>
          </a:p>
        </p:txBody>
      </p:sp>
      <p:sp>
        <p:nvSpPr>
          <p:cNvPr id="22" name="TextBox 28">
            <a:extLst>
              <a:ext uri="{FF2B5EF4-FFF2-40B4-BE49-F238E27FC236}">
                <a16:creationId xmlns:a16="http://schemas.microsoft.com/office/drawing/2014/main" id="{6226A628-3B3D-4373-8C92-476E65CEED23}"/>
              </a:ext>
            </a:extLst>
          </p:cNvPr>
          <p:cNvSpPr txBox="1"/>
          <p:nvPr/>
        </p:nvSpPr>
        <p:spPr>
          <a:xfrm>
            <a:off x="5210318" y="3916334"/>
            <a:ext cx="253146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Many to Many</a:t>
            </a:r>
          </a:p>
        </p:txBody>
      </p:sp>
      <p:sp>
        <p:nvSpPr>
          <p:cNvPr id="23" name="TextBox 30">
            <a:extLst>
              <a:ext uri="{FF2B5EF4-FFF2-40B4-BE49-F238E27FC236}">
                <a16:creationId xmlns:a16="http://schemas.microsoft.com/office/drawing/2014/main" id="{C52F70D4-5DDF-496B-BF77-36C7BF307E69}"/>
              </a:ext>
            </a:extLst>
          </p:cNvPr>
          <p:cNvSpPr txBox="1"/>
          <p:nvPr/>
        </p:nvSpPr>
        <p:spPr>
          <a:xfrm>
            <a:off x="7833671" y="4963389"/>
            <a:ext cx="253146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One to One</a:t>
            </a:r>
          </a:p>
        </p:txBody>
      </p:sp>
    </p:spTree>
    <p:extLst>
      <p:ext uri="{BB962C8B-B14F-4D97-AF65-F5344CB8AC3E}">
        <p14:creationId xmlns:p14="http://schemas.microsoft.com/office/powerpoint/2010/main" val="236902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6061-FBED-4AA3-9AC8-428C35255018}"/>
              </a:ext>
            </a:extLst>
          </p:cNvPr>
          <p:cNvSpPr>
            <a:spLocks noGrp="1"/>
          </p:cNvSpPr>
          <p:nvPr>
            <p:ph type="title"/>
          </p:nvPr>
        </p:nvSpPr>
        <p:spPr>
          <a:xfrm>
            <a:off x="655320" y="365125"/>
            <a:ext cx="9013052" cy="1623312"/>
          </a:xfrm>
        </p:spPr>
        <p:txBody>
          <a:bodyPr anchor="b">
            <a:normAutofit/>
          </a:bodyPr>
          <a:lstStyle/>
          <a:p>
            <a:r>
              <a:rPr lang="en-US" sz="4000" dirty="0" err="1"/>
              <a:t>Shiftboard</a:t>
            </a:r>
            <a:r>
              <a:rPr lang="en-US" sz="4000" dirty="0"/>
              <a:t> invoice system summary</a:t>
            </a:r>
          </a:p>
        </p:txBody>
      </p:sp>
      <p:sp>
        <p:nvSpPr>
          <p:cNvPr id="3" name="Content Placeholder 2">
            <a:extLst>
              <a:ext uri="{FF2B5EF4-FFF2-40B4-BE49-F238E27FC236}">
                <a16:creationId xmlns:a16="http://schemas.microsoft.com/office/drawing/2014/main" id="{C0F136FF-6E7C-4596-BE22-480993549233}"/>
              </a:ext>
            </a:extLst>
          </p:cNvPr>
          <p:cNvSpPr>
            <a:spLocks noGrp="1"/>
          </p:cNvSpPr>
          <p:nvPr>
            <p:ph idx="1"/>
          </p:nvPr>
        </p:nvSpPr>
        <p:spPr>
          <a:xfrm>
            <a:off x="655320" y="2644518"/>
            <a:ext cx="9013052" cy="3327251"/>
          </a:xfrm>
        </p:spPr>
        <p:txBody>
          <a:bodyPr>
            <a:normAutofit/>
          </a:bodyPr>
          <a:lstStyle/>
          <a:p>
            <a:r>
              <a:rPr lang="en-US" sz="2000" dirty="0"/>
              <a:t>Biweekly the program reads the config to see if any changes were made then executes a pull request from </a:t>
            </a:r>
            <a:r>
              <a:rPr lang="en-US" sz="2000" dirty="0" err="1"/>
              <a:t>shiftboard</a:t>
            </a:r>
            <a:r>
              <a:rPr lang="en-US" sz="2000" dirty="0"/>
              <a:t> which grabs all the shifts that happened in that period. The shifts contain the teams and the people that worked for that shift and the timecards submitted by the people. The important user data including the PO is grabbed from the persons account, true work time is grabbed from the shift, payrate for the shift is grabbed from the team, </a:t>
            </a:r>
          </a:p>
        </p:txBody>
      </p:sp>
      <p:sp>
        <p:nvSpPr>
          <p:cNvPr id="4" name="Slide Number Placeholder 3">
            <a:extLst>
              <a:ext uri="{FF2B5EF4-FFF2-40B4-BE49-F238E27FC236}">
                <a16:creationId xmlns:a16="http://schemas.microsoft.com/office/drawing/2014/main" id="{764C894E-4BDF-453B-A5E6-D886641C661C}"/>
              </a:ext>
            </a:extLst>
          </p:cNvPr>
          <p:cNvSpPr>
            <a:spLocks noGrp="1"/>
          </p:cNvSpPr>
          <p:nvPr>
            <p:ph type="sldNum" sz="quarter" idx="12"/>
          </p:nvPr>
        </p:nvSpPr>
        <p:spPr/>
        <p:txBody>
          <a:bodyPr/>
          <a:lstStyle/>
          <a:p>
            <a:fld id="{40D3D50D-B6AF-45A2-B259-6633D66228FD}" type="slidenum">
              <a:rPr lang="en-US" smtClean="0"/>
              <a:t>6</a:t>
            </a:fld>
            <a:endParaRPr lang="en-US"/>
          </a:p>
        </p:txBody>
      </p:sp>
    </p:spTree>
    <p:extLst>
      <p:ext uri="{BB962C8B-B14F-4D97-AF65-F5344CB8AC3E}">
        <p14:creationId xmlns:p14="http://schemas.microsoft.com/office/powerpoint/2010/main" val="14027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2F67-A361-4087-9B7E-1F54B4A8C5A9}"/>
              </a:ext>
            </a:extLst>
          </p:cNvPr>
          <p:cNvSpPr>
            <a:spLocks noGrp="1"/>
          </p:cNvSpPr>
          <p:nvPr>
            <p:ph type="title"/>
          </p:nvPr>
        </p:nvSpPr>
        <p:spPr>
          <a:xfrm>
            <a:off x="655320" y="365125"/>
            <a:ext cx="9013052" cy="1623312"/>
          </a:xfrm>
        </p:spPr>
        <p:txBody>
          <a:bodyPr anchor="b">
            <a:normAutofit/>
          </a:bodyPr>
          <a:lstStyle/>
          <a:p>
            <a:r>
              <a:rPr lang="en-US" sz="4000"/>
              <a:t>Shift object fields used</a:t>
            </a:r>
          </a:p>
        </p:txBody>
      </p:sp>
      <p:sp>
        <p:nvSpPr>
          <p:cNvPr id="7" name="Slide Number Placeholder 6">
            <a:extLst>
              <a:ext uri="{FF2B5EF4-FFF2-40B4-BE49-F238E27FC236}">
                <a16:creationId xmlns:a16="http://schemas.microsoft.com/office/drawing/2014/main" id="{9E1D9936-7E19-4FDC-960F-4E99704E7677}"/>
              </a:ext>
            </a:extLst>
          </p:cNvPr>
          <p:cNvSpPr>
            <a:spLocks noGrp="1"/>
          </p:cNvSpPr>
          <p:nvPr>
            <p:ph type="sldNum" sz="quarter" idx="12"/>
          </p:nvPr>
        </p:nvSpPr>
        <p:spPr/>
        <p:txBody>
          <a:bodyPr/>
          <a:lstStyle/>
          <a:p>
            <a:fld id="{40D3D50D-B6AF-45A2-B259-6633D66228FD}" type="slidenum">
              <a:rPr lang="en-US" smtClean="0"/>
              <a:t>7</a:t>
            </a:fld>
            <a:endParaRPr lang="en-US"/>
          </a:p>
        </p:txBody>
      </p:sp>
      <p:pic>
        <p:nvPicPr>
          <p:cNvPr id="4" name="Picture 3">
            <a:extLst>
              <a:ext uri="{FF2B5EF4-FFF2-40B4-BE49-F238E27FC236}">
                <a16:creationId xmlns:a16="http://schemas.microsoft.com/office/drawing/2014/main" id="{F2787569-0549-4A59-87AF-55659BC78195}"/>
              </a:ext>
            </a:extLst>
          </p:cNvPr>
          <p:cNvPicPr>
            <a:picLocks noChangeAspect="1"/>
          </p:cNvPicPr>
          <p:nvPr/>
        </p:nvPicPr>
        <p:blipFill>
          <a:blip r:embed="rId2"/>
          <a:stretch>
            <a:fillRect/>
          </a:stretch>
        </p:blipFill>
        <p:spPr>
          <a:xfrm>
            <a:off x="6498572" y="579329"/>
            <a:ext cx="4397883" cy="5699342"/>
          </a:xfrm>
          <a:prstGeom prst="rect">
            <a:avLst/>
          </a:prstGeom>
        </p:spPr>
      </p:pic>
      <p:graphicFrame>
        <p:nvGraphicFramePr>
          <p:cNvPr id="13" name="Table 12">
            <a:extLst>
              <a:ext uri="{FF2B5EF4-FFF2-40B4-BE49-F238E27FC236}">
                <a16:creationId xmlns:a16="http://schemas.microsoft.com/office/drawing/2014/main" id="{3DF92BEC-AD29-48A2-BF46-B11C13D9C4D6}"/>
              </a:ext>
            </a:extLst>
          </p:cNvPr>
          <p:cNvGraphicFramePr>
            <a:graphicFrameLocks noGrp="1"/>
          </p:cNvGraphicFramePr>
          <p:nvPr>
            <p:extLst>
              <p:ext uri="{D42A27DB-BD31-4B8C-83A1-F6EECF244321}">
                <p14:modId xmlns:p14="http://schemas.microsoft.com/office/powerpoint/2010/main" val="1176696420"/>
              </p:ext>
            </p:extLst>
          </p:nvPr>
        </p:nvGraphicFramePr>
        <p:xfrm>
          <a:off x="576686" y="2901663"/>
          <a:ext cx="5519314" cy="1849120"/>
        </p:xfrm>
        <a:graphic>
          <a:graphicData uri="http://schemas.openxmlformats.org/drawingml/2006/table">
            <a:tbl>
              <a:tblPr firstRow="1" bandRow="1">
                <a:tableStyleId>{5C22544A-7EE6-4342-B048-85BDC9FD1C3A}</a:tableStyleId>
              </a:tblPr>
              <a:tblGrid>
                <a:gridCol w="2759657">
                  <a:extLst>
                    <a:ext uri="{9D8B030D-6E8A-4147-A177-3AD203B41FA5}">
                      <a16:colId xmlns:a16="http://schemas.microsoft.com/office/drawing/2014/main" val="2068838052"/>
                    </a:ext>
                  </a:extLst>
                </a:gridCol>
                <a:gridCol w="2759657">
                  <a:extLst>
                    <a:ext uri="{9D8B030D-6E8A-4147-A177-3AD203B41FA5}">
                      <a16:colId xmlns:a16="http://schemas.microsoft.com/office/drawing/2014/main" val="1017200420"/>
                    </a:ext>
                  </a:extLst>
                </a:gridCol>
              </a:tblGrid>
              <a:tr h="270551">
                <a:tc>
                  <a:txBody>
                    <a:bodyPr/>
                    <a:lstStyle/>
                    <a:p>
                      <a:r>
                        <a:rPr lang="en-US" dirty="0" err="1"/>
                        <a:t>Shiftboard</a:t>
                      </a:r>
                      <a:r>
                        <a:rPr lang="en-US" dirty="0"/>
                        <a:t> API</a:t>
                      </a:r>
                    </a:p>
                  </a:txBody>
                  <a:tcPr/>
                </a:tc>
                <a:tc>
                  <a:txBody>
                    <a:bodyPr/>
                    <a:lstStyle/>
                    <a:p>
                      <a:r>
                        <a:rPr lang="en-US" dirty="0" err="1"/>
                        <a:t>Shiftboard</a:t>
                      </a:r>
                      <a:r>
                        <a:rPr lang="en-US" dirty="0"/>
                        <a:t> UI</a:t>
                      </a:r>
                    </a:p>
                  </a:txBody>
                  <a:tcPr/>
                </a:tc>
                <a:extLst>
                  <a:ext uri="{0D108BD9-81ED-4DB2-BD59-A6C34878D82A}">
                    <a16:rowId xmlns:a16="http://schemas.microsoft.com/office/drawing/2014/main" val="1365272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Date</a:t>
                      </a:r>
                    </a:p>
                  </a:txBody>
                  <a:tcPr/>
                </a:tc>
                <a:extLst>
                  <a:ext uri="{0D108BD9-81ED-4DB2-BD59-A6C34878D82A}">
                    <a16:rowId xmlns:a16="http://schemas.microsoft.com/office/drawing/2014/main" val="5065179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Workgroup</a:t>
                      </a:r>
                    </a:p>
                  </a:txBody>
                  <a:tcPr/>
                </a:tc>
                <a:tc>
                  <a:txBody>
                    <a:bodyPr/>
                    <a:lstStyle/>
                    <a:p>
                      <a:r>
                        <a:rPr lang="en-US" dirty="0"/>
                        <a:t>Team</a:t>
                      </a:r>
                    </a:p>
                  </a:txBody>
                  <a:tcPr/>
                </a:tc>
                <a:extLst>
                  <a:ext uri="{0D108BD9-81ED-4DB2-BD59-A6C34878D82A}">
                    <a16:rowId xmlns:a16="http://schemas.microsoft.com/office/drawing/2014/main" val="3466688544"/>
                  </a:ext>
                </a:extLst>
              </a:tr>
              <a:tr h="370840">
                <a:tc>
                  <a:txBody>
                    <a:bodyPr/>
                    <a:lstStyle/>
                    <a:p>
                      <a:r>
                        <a:rPr lang="en-US" dirty="0"/>
                        <a:t>Start date</a:t>
                      </a:r>
                    </a:p>
                  </a:txBody>
                  <a:tcPr/>
                </a:tc>
                <a:tc>
                  <a:txBody>
                    <a:bodyPr/>
                    <a:lstStyle/>
                    <a:p>
                      <a:r>
                        <a:rPr lang="en-US" dirty="0"/>
                        <a:t>Start date</a:t>
                      </a:r>
                    </a:p>
                  </a:txBody>
                  <a:tcPr/>
                </a:tc>
                <a:extLst>
                  <a:ext uri="{0D108BD9-81ED-4DB2-BD59-A6C34878D82A}">
                    <a16:rowId xmlns:a16="http://schemas.microsoft.com/office/drawing/2014/main" val="716381678"/>
                  </a:ext>
                </a:extLst>
              </a:tr>
              <a:tr h="370840">
                <a:tc>
                  <a:txBody>
                    <a:bodyPr/>
                    <a:lstStyle/>
                    <a:p>
                      <a:r>
                        <a:rPr lang="en-US" dirty="0"/>
                        <a:t>End date</a:t>
                      </a:r>
                    </a:p>
                  </a:txBody>
                  <a:tcPr/>
                </a:tc>
                <a:tc>
                  <a:txBody>
                    <a:bodyPr/>
                    <a:lstStyle/>
                    <a:p>
                      <a:r>
                        <a:rPr lang="en-US" dirty="0"/>
                        <a:t>End date</a:t>
                      </a:r>
                    </a:p>
                  </a:txBody>
                  <a:tcPr/>
                </a:tc>
                <a:extLst>
                  <a:ext uri="{0D108BD9-81ED-4DB2-BD59-A6C34878D82A}">
                    <a16:rowId xmlns:a16="http://schemas.microsoft.com/office/drawing/2014/main" val="2639069860"/>
                  </a:ext>
                </a:extLst>
              </a:tr>
            </a:tbl>
          </a:graphicData>
        </a:graphic>
      </p:graphicFrame>
    </p:spTree>
    <p:extLst>
      <p:ext uri="{BB962C8B-B14F-4D97-AF65-F5344CB8AC3E}">
        <p14:creationId xmlns:p14="http://schemas.microsoft.com/office/powerpoint/2010/main" val="26032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519C-C2B7-4B92-AFF4-B25CD1AC59A6}"/>
              </a:ext>
            </a:extLst>
          </p:cNvPr>
          <p:cNvSpPr>
            <a:spLocks noGrp="1"/>
          </p:cNvSpPr>
          <p:nvPr>
            <p:ph type="title"/>
          </p:nvPr>
        </p:nvSpPr>
        <p:spPr>
          <a:xfrm>
            <a:off x="655320" y="365125"/>
            <a:ext cx="9013052" cy="1623312"/>
          </a:xfrm>
        </p:spPr>
        <p:txBody>
          <a:bodyPr anchor="b">
            <a:normAutofit/>
          </a:bodyPr>
          <a:lstStyle/>
          <a:p>
            <a:r>
              <a:rPr lang="en-US" sz="4000" dirty="0"/>
              <a:t>Workgroups(Teams)</a:t>
            </a:r>
          </a:p>
        </p:txBody>
      </p:sp>
      <p:sp>
        <p:nvSpPr>
          <p:cNvPr id="7" name="Slide Number Placeholder 6">
            <a:extLst>
              <a:ext uri="{FF2B5EF4-FFF2-40B4-BE49-F238E27FC236}">
                <a16:creationId xmlns:a16="http://schemas.microsoft.com/office/drawing/2014/main" id="{5D8BBF66-3955-4C66-A3D5-B2B096EC0566}"/>
              </a:ext>
            </a:extLst>
          </p:cNvPr>
          <p:cNvSpPr>
            <a:spLocks noGrp="1"/>
          </p:cNvSpPr>
          <p:nvPr>
            <p:ph type="sldNum" sz="quarter" idx="12"/>
          </p:nvPr>
        </p:nvSpPr>
        <p:spPr/>
        <p:txBody>
          <a:bodyPr/>
          <a:lstStyle/>
          <a:p>
            <a:fld id="{40D3D50D-B6AF-45A2-B259-6633D66228FD}" type="slidenum">
              <a:rPr lang="en-US" smtClean="0"/>
              <a:t>8</a:t>
            </a:fld>
            <a:endParaRPr lang="en-US"/>
          </a:p>
        </p:txBody>
      </p:sp>
      <p:pic>
        <p:nvPicPr>
          <p:cNvPr id="4" name="Picture 3">
            <a:extLst>
              <a:ext uri="{FF2B5EF4-FFF2-40B4-BE49-F238E27FC236}">
                <a16:creationId xmlns:a16="http://schemas.microsoft.com/office/drawing/2014/main" id="{D9BFE30C-4F61-4DDE-8075-6374164A77B1}"/>
              </a:ext>
            </a:extLst>
          </p:cNvPr>
          <p:cNvPicPr>
            <a:picLocks noChangeAspect="1"/>
          </p:cNvPicPr>
          <p:nvPr/>
        </p:nvPicPr>
        <p:blipFill>
          <a:blip r:embed="rId2"/>
          <a:stretch>
            <a:fillRect/>
          </a:stretch>
        </p:blipFill>
        <p:spPr>
          <a:xfrm>
            <a:off x="7297454" y="1248855"/>
            <a:ext cx="3482350" cy="4360289"/>
          </a:xfrm>
          <a:prstGeom prst="rect">
            <a:avLst/>
          </a:prstGeom>
        </p:spPr>
      </p:pic>
      <p:graphicFrame>
        <p:nvGraphicFramePr>
          <p:cNvPr id="11" name="Table 10">
            <a:extLst>
              <a:ext uri="{FF2B5EF4-FFF2-40B4-BE49-F238E27FC236}">
                <a16:creationId xmlns:a16="http://schemas.microsoft.com/office/drawing/2014/main" id="{90B3DF80-A599-4533-BEC8-F9FF57B774F5}"/>
              </a:ext>
            </a:extLst>
          </p:cNvPr>
          <p:cNvGraphicFramePr>
            <a:graphicFrameLocks noGrp="1"/>
          </p:cNvGraphicFramePr>
          <p:nvPr>
            <p:extLst>
              <p:ext uri="{D42A27DB-BD31-4B8C-83A1-F6EECF244321}">
                <p14:modId xmlns:p14="http://schemas.microsoft.com/office/powerpoint/2010/main" val="3138528037"/>
              </p:ext>
            </p:extLst>
          </p:nvPr>
        </p:nvGraphicFramePr>
        <p:xfrm>
          <a:off x="655320" y="2739875"/>
          <a:ext cx="5519314" cy="736600"/>
        </p:xfrm>
        <a:graphic>
          <a:graphicData uri="http://schemas.openxmlformats.org/drawingml/2006/table">
            <a:tbl>
              <a:tblPr firstRow="1" bandRow="1">
                <a:tableStyleId>{5C22544A-7EE6-4342-B048-85BDC9FD1C3A}</a:tableStyleId>
              </a:tblPr>
              <a:tblGrid>
                <a:gridCol w="2759657">
                  <a:extLst>
                    <a:ext uri="{9D8B030D-6E8A-4147-A177-3AD203B41FA5}">
                      <a16:colId xmlns:a16="http://schemas.microsoft.com/office/drawing/2014/main" val="2068838052"/>
                    </a:ext>
                  </a:extLst>
                </a:gridCol>
                <a:gridCol w="2759657">
                  <a:extLst>
                    <a:ext uri="{9D8B030D-6E8A-4147-A177-3AD203B41FA5}">
                      <a16:colId xmlns:a16="http://schemas.microsoft.com/office/drawing/2014/main" val="1017200420"/>
                    </a:ext>
                  </a:extLst>
                </a:gridCol>
              </a:tblGrid>
              <a:tr h="270551">
                <a:tc>
                  <a:txBody>
                    <a:bodyPr/>
                    <a:lstStyle/>
                    <a:p>
                      <a:r>
                        <a:rPr lang="en-US" dirty="0" err="1"/>
                        <a:t>Shiftboard</a:t>
                      </a:r>
                      <a:r>
                        <a:rPr lang="en-US" dirty="0"/>
                        <a:t> API</a:t>
                      </a:r>
                    </a:p>
                  </a:txBody>
                  <a:tcPr/>
                </a:tc>
                <a:tc>
                  <a:txBody>
                    <a:bodyPr/>
                    <a:lstStyle/>
                    <a:p>
                      <a:r>
                        <a:rPr lang="en-US" dirty="0" err="1"/>
                        <a:t>Shiftboard</a:t>
                      </a:r>
                      <a:r>
                        <a:rPr lang="en-US" dirty="0"/>
                        <a:t> UI</a:t>
                      </a:r>
                    </a:p>
                  </a:txBody>
                  <a:tcPr/>
                </a:tc>
                <a:extLst>
                  <a:ext uri="{0D108BD9-81ED-4DB2-BD59-A6C34878D82A}">
                    <a16:rowId xmlns:a16="http://schemas.microsoft.com/office/drawing/2014/main" val="1365272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Def_pay_rate</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Pay rate</a:t>
                      </a:r>
                    </a:p>
                  </a:txBody>
                  <a:tcPr/>
                </a:tc>
                <a:extLst>
                  <a:ext uri="{0D108BD9-81ED-4DB2-BD59-A6C34878D82A}">
                    <a16:rowId xmlns:a16="http://schemas.microsoft.com/office/drawing/2014/main" val="506517932"/>
                  </a:ext>
                </a:extLst>
              </a:tr>
            </a:tbl>
          </a:graphicData>
        </a:graphic>
      </p:graphicFrame>
    </p:spTree>
    <p:extLst>
      <p:ext uri="{BB962C8B-B14F-4D97-AF65-F5344CB8AC3E}">
        <p14:creationId xmlns:p14="http://schemas.microsoft.com/office/powerpoint/2010/main" val="12091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4B04-9EEB-43BA-BDAF-EDBCC70E6865}"/>
              </a:ext>
            </a:extLst>
          </p:cNvPr>
          <p:cNvSpPr>
            <a:spLocks noGrp="1"/>
          </p:cNvSpPr>
          <p:nvPr>
            <p:ph type="title"/>
          </p:nvPr>
        </p:nvSpPr>
        <p:spPr>
          <a:xfrm>
            <a:off x="655320" y="365125"/>
            <a:ext cx="9013052" cy="1623312"/>
          </a:xfrm>
        </p:spPr>
        <p:txBody>
          <a:bodyPr anchor="b">
            <a:normAutofit/>
          </a:bodyPr>
          <a:lstStyle/>
          <a:p>
            <a:r>
              <a:rPr lang="en-US" sz="4000"/>
              <a:t>Timecard object fields used</a:t>
            </a:r>
          </a:p>
        </p:txBody>
      </p:sp>
      <p:sp>
        <p:nvSpPr>
          <p:cNvPr id="3" name="Content Placeholder 2">
            <a:extLst>
              <a:ext uri="{FF2B5EF4-FFF2-40B4-BE49-F238E27FC236}">
                <a16:creationId xmlns:a16="http://schemas.microsoft.com/office/drawing/2014/main" id="{913CC92D-8AB0-43DA-857D-DB6D474C7741}"/>
              </a:ext>
            </a:extLst>
          </p:cNvPr>
          <p:cNvSpPr>
            <a:spLocks noGrp="1"/>
          </p:cNvSpPr>
          <p:nvPr>
            <p:ph idx="1"/>
          </p:nvPr>
        </p:nvSpPr>
        <p:spPr>
          <a:xfrm>
            <a:off x="655320" y="2644518"/>
            <a:ext cx="6563118" cy="3327251"/>
          </a:xfrm>
        </p:spPr>
        <p:txBody>
          <a:bodyPr>
            <a:normAutofit/>
          </a:bodyPr>
          <a:lstStyle/>
          <a:p>
            <a:r>
              <a:rPr lang="en-US" sz="2000" dirty="0"/>
              <a:t>Mileage </a:t>
            </a:r>
          </a:p>
          <a:p>
            <a:r>
              <a:rPr lang="en-US" sz="2000" dirty="0"/>
              <a:t>Custom expense field 5 is the ODC field, can be changed to anything but the code would have to be updated to match the change as well as the time card layout</a:t>
            </a:r>
          </a:p>
        </p:txBody>
      </p:sp>
      <p:sp>
        <p:nvSpPr>
          <p:cNvPr id="4" name="Slide Number Placeholder 3">
            <a:extLst>
              <a:ext uri="{FF2B5EF4-FFF2-40B4-BE49-F238E27FC236}">
                <a16:creationId xmlns:a16="http://schemas.microsoft.com/office/drawing/2014/main" id="{8E6A2BA5-9D1A-43BD-9E33-210163AEB1B4}"/>
              </a:ext>
            </a:extLst>
          </p:cNvPr>
          <p:cNvSpPr>
            <a:spLocks noGrp="1"/>
          </p:cNvSpPr>
          <p:nvPr>
            <p:ph type="sldNum" sz="quarter" idx="12"/>
          </p:nvPr>
        </p:nvSpPr>
        <p:spPr/>
        <p:txBody>
          <a:bodyPr/>
          <a:lstStyle/>
          <a:p>
            <a:fld id="{40D3D50D-B6AF-45A2-B259-6633D66228FD}" type="slidenum">
              <a:rPr lang="en-US" smtClean="0"/>
              <a:t>9</a:t>
            </a:fld>
            <a:endParaRPr lang="en-US"/>
          </a:p>
        </p:txBody>
      </p:sp>
      <p:graphicFrame>
        <p:nvGraphicFramePr>
          <p:cNvPr id="7" name="Table 6">
            <a:extLst>
              <a:ext uri="{FF2B5EF4-FFF2-40B4-BE49-F238E27FC236}">
                <a16:creationId xmlns:a16="http://schemas.microsoft.com/office/drawing/2014/main" id="{189FDEC8-FC73-4FE0-BB27-0932699E5460}"/>
              </a:ext>
            </a:extLst>
          </p:cNvPr>
          <p:cNvGraphicFramePr>
            <a:graphicFrameLocks noGrp="1"/>
          </p:cNvGraphicFramePr>
          <p:nvPr>
            <p:extLst>
              <p:ext uri="{D42A27DB-BD31-4B8C-83A1-F6EECF244321}">
                <p14:modId xmlns:p14="http://schemas.microsoft.com/office/powerpoint/2010/main" val="1822266577"/>
              </p:ext>
            </p:extLst>
          </p:nvPr>
        </p:nvGraphicFramePr>
        <p:xfrm>
          <a:off x="1134772" y="4308143"/>
          <a:ext cx="5186438" cy="1112520"/>
        </p:xfrm>
        <a:graphic>
          <a:graphicData uri="http://schemas.openxmlformats.org/drawingml/2006/table">
            <a:tbl>
              <a:tblPr firstRow="1" bandRow="1">
                <a:tableStyleId>{5C22544A-7EE6-4342-B048-85BDC9FD1C3A}</a:tableStyleId>
              </a:tblPr>
              <a:tblGrid>
                <a:gridCol w="2593219">
                  <a:extLst>
                    <a:ext uri="{9D8B030D-6E8A-4147-A177-3AD203B41FA5}">
                      <a16:colId xmlns:a16="http://schemas.microsoft.com/office/drawing/2014/main" val="3894145371"/>
                    </a:ext>
                  </a:extLst>
                </a:gridCol>
                <a:gridCol w="2593219">
                  <a:extLst>
                    <a:ext uri="{9D8B030D-6E8A-4147-A177-3AD203B41FA5}">
                      <a16:colId xmlns:a16="http://schemas.microsoft.com/office/drawing/2014/main" val="407678769"/>
                    </a:ext>
                  </a:extLst>
                </a:gridCol>
              </a:tblGrid>
              <a:tr h="370840">
                <a:tc>
                  <a:txBody>
                    <a:bodyPr/>
                    <a:lstStyle/>
                    <a:p>
                      <a:r>
                        <a:rPr lang="en-US" dirty="0" err="1"/>
                        <a:t>Shiftboard</a:t>
                      </a:r>
                      <a:r>
                        <a:rPr lang="en-US" dirty="0"/>
                        <a:t> API</a:t>
                      </a:r>
                    </a:p>
                  </a:txBody>
                  <a:tcPr/>
                </a:tc>
                <a:tc>
                  <a:txBody>
                    <a:bodyPr/>
                    <a:lstStyle/>
                    <a:p>
                      <a:r>
                        <a:rPr lang="en-US" dirty="0" err="1"/>
                        <a:t>Shiftboard</a:t>
                      </a:r>
                      <a:r>
                        <a:rPr lang="en-US" dirty="0"/>
                        <a:t> UI</a:t>
                      </a:r>
                    </a:p>
                  </a:txBody>
                  <a:tcPr/>
                </a:tc>
                <a:extLst>
                  <a:ext uri="{0D108BD9-81ED-4DB2-BD59-A6C34878D82A}">
                    <a16:rowId xmlns:a16="http://schemas.microsoft.com/office/drawing/2014/main" val="2421065723"/>
                  </a:ext>
                </a:extLst>
              </a:tr>
              <a:tr h="370840">
                <a:tc>
                  <a:txBody>
                    <a:bodyPr/>
                    <a:lstStyle/>
                    <a:p>
                      <a:r>
                        <a:rPr lang="en-US" dirty="0"/>
                        <a:t>Mileage</a:t>
                      </a:r>
                    </a:p>
                  </a:txBody>
                  <a:tcPr/>
                </a:tc>
                <a:tc>
                  <a:txBody>
                    <a:bodyPr/>
                    <a:lstStyle/>
                    <a:p>
                      <a:r>
                        <a:rPr lang="en-US" dirty="0"/>
                        <a:t>Mileage</a:t>
                      </a:r>
                    </a:p>
                  </a:txBody>
                  <a:tcPr/>
                </a:tc>
                <a:extLst>
                  <a:ext uri="{0D108BD9-81ED-4DB2-BD59-A6C34878D82A}">
                    <a16:rowId xmlns:a16="http://schemas.microsoft.com/office/drawing/2014/main" val="620118938"/>
                  </a:ext>
                </a:extLst>
              </a:tr>
              <a:tr h="370840">
                <a:tc>
                  <a:txBody>
                    <a:bodyPr/>
                    <a:lstStyle/>
                    <a:p>
                      <a:r>
                        <a:rPr lang="en-US" dirty="0"/>
                        <a:t>Custom_expense_field_5</a:t>
                      </a:r>
                    </a:p>
                  </a:txBody>
                  <a:tcPr/>
                </a:tc>
                <a:tc>
                  <a:txBody>
                    <a:bodyPr/>
                    <a:lstStyle/>
                    <a:p>
                      <a:r>
                        <a:rPr lang="en-US" dirty="0"/>
                        <a:t>ODC’s</a:t>
                      </a:r>
                    </a:p>
                  </a:txBody>
                  <a:tcPr/>
                </a:tc>
                <a:extLst>
                  <a:ext uri="{0D108BD9-81ED-4DB2-BD59-A6C34878D82A}">
                    <a16:rowId xmlns:a16="http://schemas.microsoft.com/office/drawing/2014/main" val="1302221037"/>
                  </a:ext>
                </a:extLst>
              </a:tr>
            </a:tbl>
          </a:graphicData>
        </a:graphic>
      </p:graphicFrame>
    </p:spTree>
    <p:extLst>
      <p:ext uri="{BB962C8B-B14F-4D97-AF65-F5344CB8AC3E}">
        <p14:creationId xmlns:p14="http://schemas.microsoft.com/office/powerpoint/2010/main" val="865862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TotalTime>
  <Words>489</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Shiftboard Invoice System Description</vt:lpstr>
      <vt:lpstr>Shiftboard API Documentation</vt:lpstr>
      <vt:lpstr>Shiftboard Invoice Workflow</vt:lpstr>
      <vt:lpstr>Shiftboard diagram</vt:lpstr>
      <vt:lpstr>Shiftboard api important notes</vt:lpstr>
      <vt:lpstr>Shiftboard invoice system summary</vt:lpstr>
      <vt:lpstr>Shift object fields used</vt:lpstr>
      <vt:lpstr>Workgroups(Teams)</vt:lpstr>
      <vt:lpstr>Timecard object fields used</vt:lpstr>
      <vt:lpstr>Account Object fields used</vt:lpstr>
      <vt:lpstr>Editing the Config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Shiftboard Invoice System Description</dc:title>
  <dc:creator>Max Karbovsky</dc:creator>
  <cp:lastModifiedBy>Max Karbovsky</cp:lastModifiedBy>
  <cp:revision>8</cp:revision>
  <dcterms:created xsi:type="dcterms:W3CDTF">2019-08-05T14:15:41Z</dcterms:created>
  <dcterms:modified xsi:type="dcterms:W3CDTF">2019-08-06T14:53:53Z</dcterms:modified>
</cp:coreProperties>
</file>