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omine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omine-bold.fntdata"/><Relationship Id="rId16" Type="http://schemas.openxmlformats.org/officeDocument/2006/relationships/font" Target="fonts/Domi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26e0244f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26e0244f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6528bb86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6528bb86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26e0244f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26e0244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26e0244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26e0244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26e0244f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26e0244f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26e0244f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26e0244f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26e0244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26e0244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26e0244f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26e0244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26e0244f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26e0244f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600050"/>
            <a:ext cx="9144000" cy="182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1600050"/>
            <a:ext cx="9144000" cy="1105200"/>
          </a:xfrm>
          <a:prstGeom prst="rect">
            <a:avLst/>
          </a:prstGeom>
          <a:solidFill>
            <a:srgbClr val="052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1801950"/>
            <a:ext cx="85206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Domine"/>
              <a:buNone/>
              <a:defRPr b="1" sz="30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7217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747"/>
              </a:buClr>
              <a:buSzPts val="2800"/>
              <a:buFont typeface="Domine"/>
              <a:buNone/>
              <a:defRPr b="1" sz="2800">
                <a:solidFill>
                  <a:srgbClr val="052747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2770175" y="3514375"/>
            <a:ext cx="3345900" cy="1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90000"/>
                </a:solidFill>
                <a:latin typeface="Domine"/>
                <a:ea typeface="Domine"/>
                <a:cs typeface="Domine"/>
                <a:sym typeface="Domine"/>
              </a:rPr>
              <a:t>~</a:t>
            </a:r>
            <a:endParaRPr b="1" sz="3000">
              <a:solidFill>
                <a:srgbClr val="99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rPr>
              <a:t>FASTSUM Meeting</a:t>
            </a:r>
            <a:endParaRPr b="1">
              <a:solidFill>
                <a:schemeClr val="lt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rPr>
              <a:t>2023</a:t>
            </a:r>
            <a:endParaRPr b="1">
              <a:solidFill>
                <a:schemeClr val="lt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entre">
  <p:cSld name="TITLE_AND_TWO_COLUMNS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-56625" y="-14150"/>
            <a:ext cx="9214800" cy="424800"/>
          </a:xfrm>
          <a:prstGeom prst="rect">
            <a:avLst/>
          </a:prstGeom>
          <a:solidFill>
            <a:srgbClr val="052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 txBox="1"/>
          <p:nvPr>
            <p:ph idx="1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/>
        </p:nvSpPr>
        <p:spPr>
          <a:xfrm>
            <a:off x="2574088" y="1051550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2574088" y="675525"/>
            <a:ext cx="3999900" cy="369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2570013" y="67552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omine"/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2570163" y="104542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Domine"/>
              <a:buChar char="➤"/>
              <a:defRPr b="1" sz="14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9184" y="6962"/>
            <a:ext cx="548700" cy="3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Domine"/>
              <a:buNone/>
              <a:defRPr sz="4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Domine"/>
              <a:buNone/>
              <a:defRPr sz="21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710263" y="1051563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706338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Domine"/>
              <a:buChar char="➤"/>
              <a:defRPr b="1" sz="14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Domine"/>
              <a:buNone/>
              <a:defRPr sz="4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Domine"/>
              <a:buNone/>
              <a:defRPr sz="21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710263" y="1051563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710263" y="675538"/>
            <a:ext cx="3999900" cy="369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2" type="title"/>
          </p:nvPr>
        </p:nvSpPr>
        <p:spPr>
          <a:xfrm>
            <a:off x="4706188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omine"/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3" type="body"/>
          </p:nvPr>
        </p:nvSpPr>
        <p:spPr>
          <a:xfrm>
            <a:off x="4706338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Domine"/>
              <a:buChar char="➤"/>
              <a:defRPr b="1" sz="14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Domine"/>
              <a:buNone/>
              <a:defRPr b="1" sz="3600"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315775" y="1051563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315775" y="675538"/>
            <a:ext cx="3999900" cy="369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omine"/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Domine"/>
              <a:buChar char="➤"/>
              <a:defRPr b="1" sz="14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-56625" y="-14150"/>
            <a:ext cx="9200700" cy="424800"/>
          </a:xfrm>
          <a:prstGeom prst="rect">
            <a:avLst/>
          </a:prstGeom>
          <a:solidFill>
            <a:srgbClr val="052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4705450" y="1048500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705450" y="672475"/>
            <a:ext cx="3999900" cy="369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3" type="title"/>
          </p:nvPr>
        </p:nvSpPr>
        <p:spPr>
          <a:xfrm>
            <a:off x="4701375" y="67247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omine"/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4701525" y="104237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Domine"/>
              <a:buChar char="➤"/>
              <a:defRPr b="1" sz="14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9184" y="6962"/>
            <a:ext cx="548700" cy="3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-56625" y="-14150"/>
            <a:ext cx="9200700" cy="424800"/>
          </a:xfrm>
          <a:prstGeom prst="rect">
            <a:avLst/>
          </a:prstGeom>
          <a:solidFill>
            <a:srgbClr val="052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9184" y="6962"/>
            <a:ext cx="548700" cy="3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1 Image">
  <p:cSld name="TITLE_AND_TWO_COLUMNS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315775" y="1051563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315775" y="675538"/>
            <a:ext cx="3999900" cy="369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omine"/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Domine"/>
              <a:buChar char="●"/>
              <a:defRPr b="1" sz="14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72458" y="45703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56625" y="-14150"/>
            <a:ext cx="9214800" cy="424800"/>
          </a:xfrm>
          <a:prstGeom prst="rect">
            <a:avLst/>
          </a:prstGeom>
          <a:solidFill>
            <a:srgbClr val="052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>
            <a:off x="4815200" y="675551"/>
            <a:ext cx="3999900" cy="379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3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9184" y="6962"/>
            <a:ext cx="548700" cy="3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1 Image 1">
  <p:cSld name="TITLE_AND_TWO_COLUMNS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315775" y="1051563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315775" y="675538"/>
            <a:ext cx="3999900" cy="369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omine"/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Domine"/>
              <a:buChar char="●"/>
              <a:defRPr b="1" sz="14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-56625" y="-14150"/>
            <a:ext cx="9214800" cy="424800"/>
          </a:xfrm>
          <a:prstGeom prst="rect">
            <a:avLst/>
          </a:prstGeom>
          <a:solidFill>
            <a:srgbClr val="052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9184" y="6962"/>
            <a:ext cx="548700" cy="3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1 Image 1 1(no logo)">
  <p:cSld name="TITLE_AND_TWO_COLUMNS_2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315775" y="1051563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315775" y="675538"/>
            <a:ext cx="3999900" cy="369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omine"/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Domine"/>
              <a:buChar char="●"/>
              <a:defRPr b="1" sz="14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62" name="Google Shape;62;p8"/>
          <p:cNvSpPr/>
          <p:nvPr/>
        </p:nvSpPr>
        <p:spPr>
          <a:xfrm>
            <a:off x="-56625" y="-14150"/>
            <a:ext cx="9214800" cy="424800"/>
          </a:xfrm>
          <a:prstGeom prst="rect">
            <a:avLst/>
          </a:prstGeom>
          <a:solidFill>
            <a:srgbClr val="052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7752524" y="1450"/>
            <a:ext cx="966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1C232"/>
              </a:solidFill>
            </a:endParaRPr>
          </a:p>
        </p:txBody>
      </p:sp>
      <p:sp>
        <p:nvSpPr>
          <p:cNvPr id="64" name="Google Shape;64;p8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Left">
  <p:cSld name="TITLE_AND_TWO_COLUMNS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315775" y="1051563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315775" y="675538"/>
            <a:ext cx="3999900" cy="369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omine"/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>
            <a:off x="-56625" y="-14150"/>
            <a:ext cx="9214800" cy="424800"/>
          </a:xfrm>
          <a:prstGeom prst="rect">
            <a:avLst/>
          </a:prstGeom>
          <a:solidFill>
            <a:srgbClr val="052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9184" y="6962"/>
            <a:ext cx="548700" cy="3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JaBi/learnLync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RJaBi/learnLyncs/blob/main/learnLyncs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atrickzahnd.ch/blog.html#gittransport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conda.io/projects/conda/en/latest/user-guide/install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ithub.com/RJaBi/learnLync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311700" y="1801950"/>
            <a:ext cx="85206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 to lyncs (io)</a:t>
            </a:r>
            <a:endParaRPr b="1"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311700" y="27217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Ben Page &amp; Ryan Bignell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https://github.com/RJaBi/learnLyncs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ctrTitle"/>
          </p:nvPr>
        </p:nvSpPr>
        <p:spPr>
          <a:xfrm>
            <a:off x="311700" y="1954350"/>
            <a:ext cx="85206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https://github.com/RJaBi/learnLyncs/blob/main/learnLyncs.ipynb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7"/>
          <p:cNvSpPr txBox="1"/>
          <p:nvPr>
            <p:ph idx="1" type="subTitle"/>
          </p:nvPr>
        </p:nvSpPr>
        <p:spPr>
          <a:xfrm>
            <a:off x="311700" y="27217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link to the demonstration notebook</a:t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Python API for Lattice QCD applications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600">
                <a:solidFill>
                  <a:srgbClr val="052747"/>
                </a:solidFill>
              </a:rPr>
            </a:br>
            <a:r>
              <a:rPr lang="en" sz="1600">
                <a:solidFill>
                  <a:srgbClr val="052747"/>
                </a:solidFill>
              </a:rPr>
              <a:t>“Lyncs is a Python API for Lattice QCD, currently under development. Lyncs aims to bring several popular libraries for Lattice QCD under a common framework.”</a:t>
            </a:r>
            <a:endParaRPr>
              <a:solidFill>
                <a:srgbClr val="052747"/>
              </a:solidFill>
            </a:endParaRPr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9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Lyncs-API?</a:t>
            </a:r>
            <a:endParaRPr/>
          </a:p>
        </p:txBody>
      </p:sp>
      <p:sp>
        <p:nvSpPr>
          <p:cNvPr id="126" name="Google Shape;126;p19"/>
          <p:cNvSpPr txBox="1"/>
          <p:nvPr>
            <p:ph idx="3" type="title"/>
          </p:nvPr>
        </p:nvSpPr>
        <p:spPr>
          <a:xfrm>
            <a:off x="4701375" y="67247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points</a:t>
            </a:r>
            <a:endParaRPr/>
          </a:p>
        </p:txBody>
      </p:sp>
      <p:sp>
        <p:nvSpPr>
          <p:cNvPr id="127" name="Google Shape;127;p19"/>
          <p:cNvSpPr txBox="1"/>
          <p:nvPr>
            <p:ph idx="4" type="body"/>
          </p:nvPr>
        </p:nvSpPr>
        <p:spPr>
          <a:xfrm>
            <a:off x="4701525" y="104237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Version control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External backup solution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Collaborative design environment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presentation </a:t>
            </a:r>
            <a:r>
              <a:rPr lang="en">
                <a:solidFill>
                  <a:schemeClr val="dk1"/>
                </a:solidFill>
              </a:rPr>
              <a:t>will be based on Albert’s guide and also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https://patrickzahnd.ch/blog.html#gittransport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800" y="675550"/>
            <a:ext cx="4040475" cy="37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GAUGEFIELD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would like to read our gaugefield into a rank 7 array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2CC"/>
                </a:highlight>
              </a:rPr>
              <a:t>NT, NX, NY, NZ, MU, NC, NC</a:t>
            </a:r>
            <a:endParaRPr>
              <a:highlight>
                <a:srgbClr val="FFF2CC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highlight>
                  <a:srgbClr val="FFF2CC"/>
                </a:highlight>
              </a:rPr>
              <a:t>Space-time dimensions, direction, colour, colour</a:t>
            </a:r>
            <a:endParaRPr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chemeClr val="lt2"/>
                </a:highlight>
              </a:rPr>
              <a:t>This will make understanding and interoperability easier</a:t>
            </a:r>
            <a:endParaRPr>
              <a:highlight>
                <a:schemeClr val="lt2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chemeClr val="lt2"/>
                </a:highlight>
              </a:rPr>
              <a:t>Example calculation will be the plaquette</a:t>
            </a:r>
            <a:endParaRPr>
              <a:highlight>
                <a:schemeClr val="lt2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highlight>
                  <a:schemeClr val="lt2"/>
                </a:highlight>
              </a:rPr>
              <a:t>Used in gluonic portion of QCD action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679" y="1045450"/>
            <a:ext cx="4481751" cy="29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261375"/>
            <a:ext cx="8241251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 functions (load and save) that supports various formats and also parallel IO via MPI and Dask.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Available via pip (see Installation)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➤"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$ pip install lyncs_io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45" name="Google Shape;145;p21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lyncs_io</a:t>
            </a:r>
            <a:endParaRPr/>
          </a:p>
        </p:txBody>
      </p:sp>
      <p:sp>
        <p:nvSpPr>
          <p:cNvPr id="146" name="Google Shape;146;p21"/>
          <p:cNvSpPr txBox="1"/>
          <p:nvPr>
            <p:ph idx="3" type="title"/>
          </p:nvPr>
        </p:nvSpPr>
        <p:spPr>
          <a:xfrm>
            <a:off x="4701375" y="67247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4" type="body"/>
          </p:nvPr>
        </p:nvSpPr>
        <p:spPr>
          <a:xfrm>
            <a:off x="4701525" y="104237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525" y="672475"/>
            <a:ext cx="3999900" cy="37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/ conda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Lyncs can be installed via the pip or conda package installers </a:t>
            </a:r>
            <a:r>
              <a:rPr lang="en"/>
              <a:t>using</a:t>
            </a:r>
            <a:r>
              <a:rPr lang="en"/>
              <a:t>:</a:t>
            </a:r>
            <a:br>
              <a:rPr lang="en"/>
            </a:b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$ pip install lyncs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Individual lyncs packages may be installed by explicitly specifying the subpackage: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pip install lyncs_io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2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57" name="Google Shape;157;p22"/>
          <p:cNvSpPr txBox="1"/>
          <p:nvPr>
            <p:ph idx="3" type="title"/>
          </p:nvPr>
        </p:nvSpPr>
        <p:spPr>
          <a:xfrm>
            <a:off x="4701375" y="67247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Environment.yml</a:t>
            </a:r>
            <a:endParaRPr/>
          </a:p>
        </p:txBody>
      </p:sp>
      <p:sp>
        <p:nvSpPr>
          <p:cNvPr id="158" name="Google Shape;158;p22"/>
          <p:cNvSpPr txBox="1"/>
          <p:nvPr>
            <p:ph idx="4" type="body"/>
          </p:nvPr>
        </p:nvSpPr>
        <p:spPr>
          <a:xfrm>
            <a:off x="4701525" y="104237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We supply conda environment files for linux, max and windows (untested)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These set up the packages needed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After installing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conda</a:t>
            </a:r>
            <a:r>
              <a:rPr lang="en"/>
              <a:t>, simply run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conda env create -f environment.yml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➤"/>
            </a:pPr>
            <a:r>
              <a:rPr lang="en">
                <a:solidFill>
                  <a:schemeClr val="dk1"/>
                </a:solidFill>
              </a:rPr>
              <a:t>With the appropriate environment file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>
                <a:solidFill>
                  <a:schemeClr val="dk1"/>
                </a:solidFill>
              </a:rPr>
              <a:t>Activate environment with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➤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conda activate lyncs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	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may be installed in a similar manner to Lyncs via pip: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ip install jupyterlab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onda requires the forge channel to be set first: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conda config --add channels conda-forge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conda config --set channel_priority strict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 install jupyterlab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3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JUPYTER</a:t>
            </a:r>
            <a:endParaRPr/>
          </a:p>
        </p:txBody>
      </p:sp>
      <p:sp>
        <p:nvSpPr>
          <p:cNvPr id="167" name="Google Shape;167;p23"/>
          <p:cNvSpPr txBox="1"/>
          <p:nvPr>
            <p:ph idx="3" type="title"/>
          </p:nvPr>
        </p:nvSpPr>
        <p:spPr>
          <a:xfrm>
            <a:off x="4701375" y="67247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learnLyncs.ipynb</a:t>
            </a:r>
            <a:endParaRPr/>
          </a:p>
        </p:txBody>
      </p:sp>
      <p:sp>
        <p:nvSpPr>
          <p:cNvPr id="168" name="Google Shape;168;p23"/>
          <p:cNvSpPr txBox="1"/>
          <p:nvPr>
            <p:ph idx="4" type="body"/>
          </p:nvPr>
        </p:nvSpPr>
        <p:spPr>
          <a:xfrm>
            <a:off x="4701525" y="104237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demonstration notebook may be found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github.com/RJaBi/learnLyncs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 the installation section to configure the notebook environment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 jupyter via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(linux)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jupyter notebook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(mac) $ jupyter-notebook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Loop over each direction combination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Loop over each lattice site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Calculate plaquette on each site/direction combination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Respecting periodic boundary conditions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Return sum, average and time taken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 data has shape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NT, NX, NY, NZ, MU, NC, NC</a:t>
            </a:r>
            <a:endParaRPr/>
          </a:p>
        </p:txBody>
      </p:sp>
      <p:sp>
        <p:nvSpPr>
          <p:cNvPr id="176" name="Google Shape;176;p24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Plaquette Calculation</a:t>
            </a:r>
            <a:endParaRPr/>
          </a:p>
        </p:txBody>
      </p:sp>
      <p:sp>
        <p:nvSpPr>
          <p:cNvPr id="177" name="Google Shape;177;p24"/>
          <p:cNvSpPr txBox="1"/>
          <p:nvPr>
            <p:ph idx="3" type="title"/>
          </p:nvPr>
        </p:nvSpPr>
        <p:spPr>
          <a:xfrm>
            <a:off x="4701375" y="67247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4" type="body"/>
          </p:nvPr>
        </p:nvSpPr>
        <p:spPr>
          <a:xfrm>
            <a:off x="4701525" y="104237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PLAQUETTE CODE PICTURE</a:t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399" y="499478"/>
            <a:ext cx="4182150" cy="4506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gaugefield data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LYNCS</a:t>
            </a:r>
            <a:endParaRPr/>
          </a:p>
        </p:txBody>
      </p:sp>
      <p:sp>
        <p:nvSpPr>
          <p:cNvPr id="188" name="Google Shape;188;p25"/>
          <p:cNvSpPr txBox="1"/>
          <p:nvPr>
            <p:ph idx="3" type="title"/>
          </p:nvPr>
        </p:nvSpPr>
        <p:spPr>
          <a:xfrm>
            <a:off x="4701375" y="67247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header data</a:t>
            </a:r>
            <a:endParaRPr/>
          </a:p>
        </p:txBody>
      </p:sp>
      <p:sp>
        <p:nvSpPr>
          <p:cNvPr id="189" name="Google Shape;189;p25"/>
          <p:cNvSpPr txBox="1"/>
          <p:nvPr>
            <p:ph idx="4" type="body"/>
          </p:nvPr>
        </p:nvSpPr>
        <p:spPr>
          <a:xfrm>
            <a:off x="4701525" y="104237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00" y="1095925"/>
            <a:ext cx="34861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962" y="1045448"/>
            <a:ext cx="4625025" cy="192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3650" y="3018063"/>
            <a:ext cx="32956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Lyncs offers Numpy as a data container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Numpy has the same (row-major) memory ordering as 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ata = lyncs_io.load(&lt;infile&gt;)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.to_file(&lt;outfile&gt;)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 ‘readC.c’ for reading back into 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6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OUTPUT TO C/FORTRAN</a:t>
            </a:r>
            <a:endParaRPr/>
          </a:p>
        </p:txBody>
      </p:sp>
      <p:sp>
        <p:nvSpPr>
          <p:cNvPr id="201" name="Google Shape;201;p26"/>
          <p:cNvSpPr txBox="1"/>
          <p:nvPr>
            <p:ph idx="3" type="title"/>
          </p:nvPr>
        </p:nvSpPr>
        <p:spPr>
          <a:xfrm>
            <a:off x="4701375" y="67247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FORTRAN</a:t>
            </a:r>
            <a:endParaRPr/>
          </a:p>
        </p:txBody>
      </p:sp>
      <p:sp>
        <p:nvSpPr>
          <p:cNvPr id="202" name="Google Shape;202;p26"/>
          <p:cNvSpPr txBox="1"/>
          <p:nvPr>
            <p:ph idx="4" type="body"/>
          </p:nvPr>
        </p:nvSpPr>
        <p:spPr>
          <a:xfrm>
            <a:off x="4701525" y="104237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Fortran uses column-major memory ordering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Need to recast data before saving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ata = lyncs_io.load(&lt;infile&gt;)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data.reshape(data.shape,  order=`F`)</a:t>
            </a:r>
            <a:endParaRPr>
              <a:solidFill>
                <a:srgbClr val="C725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data.to_file(&lt;outfile&gt;)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See ‘readFortran.f90’ for reading back into Fortran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