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79" r:id="rId2"/>
    <p:sldId id="274" r:id="rId3"/>
    <p:sldId id="259" r:id="rId4"/>
    <p:sldId id="260" r:id="rId5"/>
    <p:sldId id="272" r:id="rId6"/>
    <p:sldId id="275" r:id="rId7"/>
    <p:sldId id="276" r:id="rId8"/>
    <p:sldId id="273" r:id="rId9"/>
    <p:sldId id="261" r:id="rId10"/>
    <p:sldId id="269" r:id="rId11"/>
    <p:sldId id="277" r:id="rId12"/>
    <p:sldId id="278" r:id="rId13"/>
    <p:sldId id="271"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113" d="100"/>
          <a:sy n="113" d="100"/>
        </p:scale>
        <p:origin x="4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20EC6-CA0E-4718-A34C-727B438122C1}"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236114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20EC6-CA0E-4718-A34C-727B438122C1}"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210482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20EC6-CA0E-4718-A34C-727B438122C1}"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4052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20EC6-CA0E-4718-A34C-727B438122C1}"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134671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20EC6-CA0E-4718-A34C-727B438122C1}"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6869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20EC6-CA0E-4718-A34C-727B438122C1}"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138828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20EC6-CA0E-4718-A34C-727B438122C1}"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1588071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20EC6-CA0E-4718-A34C-727B438122C1}"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101252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20EC6-CA0E-4718-A34C-727B438122C1}"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286920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20EC6-CA0E-4718-A34C-727B438122C1}"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292978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020EC6-CA0E-4718-A34C-727B438122C1}"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156866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020EC6-CA0E-4718-A34C-727B438122C1}"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288180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020EC6-CA0E-4718-A34C-727B438122C1}"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112343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20EC6-CA0E-4718-A34C-727B438122C1}"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346604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0EC6-CA0E-4718-A34C-727B438122C1}"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888AC-9D26-4FF8-B3FA-815E60A27D6A}" type="slidenum">
              <a:rPr lang="en-US" smtClean="0"/>
              <a:t>‹#›</a:t>
            </a:fld>
            <a:endParaRPr lang="en-US"/>
          </a:p>
        </p:txBody>
      </p:sp>
    </p:spTree>
    <p:extLst>
      <p:ext uri="{BB962C8B-B14F-4D97-AF65-F5344CB8AC3E}">
        <p14:creationId xmlns:p14="http://schemas.microsoft.com/office/powerpoint/2010/main" val="164801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888AC-9D26-4FF8-B3FA-815E60A27D6A}" type="slidenum">
              <a:rPr lang="en-US" smtClean="0"/>
              <a:t>‹#›</a:t>
            </a:fld>
            <a:endParaRPr lang="en-US"/>
          </a:p>
        </p:txBody>
      </p:sp>
      <p:sp>
        <p:nvSpPr>
          <p:cNvPr id="5" name="Date Placeholder 4"/>
          <p:cNvSpPr>
            <a:spLocks noGrp="1"/>
          </p:cNvSpPr>
          <p:nvPr>
            <p:ph type="dt" sz="half" idx="10"/>
          </p:nvPr>
        </p:nvSpPr>
        <p:spPr/>
        <p:txBody>
          <a:bodyPr/>
          <a:lstStyle/>
          <a:p>
            <a:fld id="{3E020EC6-CA0E-4718-A34C-727B438122C1}" type="datetimeFigureOut">
              <a:rPr lang="en-US" smtClean="0"/>
              <a:t>10/18/2023</a:t>
            </a:fld>
            <a:endParaRPr lang="en-US"/>
          </a:p>
        </p:txBody>
      </p:sp>
    </p:spTree>
    <p:extLst>
      <p:ext uri="{BB962C8B-B14F-4D97-AF65-F5344CB8AC3E}">
        <p14:creationId xmlns:p14="http://schemas.microsoft.com/office/powerpoint/2010/main" val="226026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020EC6-CA0E-4718-A34C-727B438122C1}" type="datetimeFigureOut">
              <a:rPr lang="en-US" smtClean="0"/>
              <a:t>10/18/2023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9888AC-9D26-4FF8-B3FA-815E60A27D6A}" type="slidenum">
              <a:rPr lang="en-US" smtClean="0"/>
              <a:t>‹#›</a:t>
            </a:fld>
            <a:endParaRPr lang="en-US"/>
          </a:p>
        </p:txBody>
      </p:sp>
    </p:spTree>
    <p:extLst>
      <p:ext uri="{BB962C8B-B14F-4D97-AF65-F5344CB8AC3E}">
        <p14:creationId xmlns:p14="http://schemas.microsoft.com/office/powerpoint/2010/main" val="251473664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8E0F-6E09-4CD7-9F0C-38FAEF55F5D9}"/>
              </a:ext>
            </a:extLst>
          </p:cNvPr>
          <p:cNvSpPr>
            <a:spLocks noGrp="1"/>
          </p:cNvSpPr>
          <p:nvPr>
            <p:ph type="title"/>
          </p:nvPr>
        </p:nvSpPr>
        <p:spPr>
          <a:xfrm>
            <a:off x="643468" y="1378146"/>
            <a:ext cx="7010400" cy="4563534"/>
          </a:xfrm>
        </p:spPr>
        <p:txBody>
          <a:bodyPr>
            <a:normAutofit/>
          </a:bodyPr>
          <a:lstStyle/>
          <a:p>
            <a:pPr algn="ctr"/>
            <a:r>
              <a:rPr lang="en-US" sz="4800" b="1" u="sng" dirty="0">
                <a:effectLst/>
                <a:latin typeface="Times New Roman" panose="02020603050405020304" pitchFamily="18" charset="0"/>
                <a:ea typeface="Calibri" panose="020F0502020204030204" pitchFamily="34" charset="0"/>
                <a:cs typeface="Times New Roman" panose="02020603050405020304" pitchFamily="18" charset="0"/>
              </a:rPr>
              <a:t>Sentiment Analysis with Machine Learning:</a:t>
            </a:r>
            <a:br>
              <a:rPr lang="en-US" sz="4800" b="1" u="sng" dirty="0">
                <a:effectLst/>
                <a:latin typeface="Times New Roman" panose="02020603050405020304" pitchFamily="18" charset="0"/>
                <a:ea typeface="Calibri" panose="020F0502020204030204" pitchFamily="34" charset="0"/>
                <a:cs typeface="Times New Roman" panose="02020603050405020304" pitchFamily="18" charset="0"/>
              </a:rPr>
            </a:br>
            <a:r>
              <a:rPr lang="en-US" sz="4800" b="1" u="sng" dirty="0">
                <a:effectLst/>
                <a:latin typeface="Times New Roman" panose="02020603050405020304" pitchFamily="18" charset="0"/>
                <a:ea typeface="Calibri" panose="020F0502020204030204" pitchFamily="34" charset="0"/>
                <a:cs typeface="Times New Roman" panose="02020603050405020304" pitchFamily="18" charset="0"/>
              </a:rPr>
              <a:t>Uncovering Emotions from Textual Data</a:t>
            </a:r>
            <a:br>
              <a:rPr lang="en-US" sz="4800" b="1"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GB"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458290-0333-4845-A058-26340A998C91}"/>
              </a:ext>
            </a:extLst>
          </p:cNvPr>
          <p:cNvSpPr>
            <a:spLocks noGrp="1"/>
          </p:cNvSpPr>
          <p:nvPr>
            <p:ph idx="1"/>
          </p:nvPr>
        </p:nvSpPr>
        <p:spPr>
          <a:xfrm>
            <a:off x="5774267" y="5096932"/>
            <a:ext cx="3914602" cy="1689495"/>
          </a:xfrm>
        </p:spPr>
        <p:txBody>
          <a:bodyPr/>
          <a:lstStyle/>
          <a:p>
            <a:pPr marL="0" indent="0">
              <a:buNone/>
            </a:pPr>
            <a:r>
              <a:rPr lang="en-US" b="1" u="sng" dirty="0">
                <a:solidFill>
                  <a:schemeClr val="accent1"/>
                </a:solidFill>
                <a:latin typeface="Times New Roman" panose="02020603050405020304" pitchFamily="18" charset="0"/>
                <a:cs typeface="Times New Roman" panose="02020603050405020304" pitchFamily="18" charset="0"/>
              </a:rPr>
              <a:t>Presented by: </a:t>
            </a:r>
            <a:r>
              <a:rPr lang="en-US" b="1" u="sng" dirty="0" err="1">
                <a:solidFill>
                  <a:schemeClr val="accent1"/>
                </a:solidFill>
                <a:latin typeface="Times New Roman" panose="02020603050405020304" pitchFamily="18" charset="0"/>
                <a:cs typeface="Times New Roman" panose="02020603050405020304" pitchFamily="18" charset="0"/>
              </a:rPr>
              <a:t>Warad</a:t>
            </a:r>
            <a:r>
              <a:rPr lang="en-US" b="1" u="sng" dirty="0">
                <a:solidFill>
                  <a:schemeClr val="accent1"/>
                </a:solidFill>
                <a:latin typeface="Times New Roman" panose="02020603050405020304" pitchFamily="18" charset="0"/>
                <a:cs typeface="Times New Roman" panose="02020603050405020304" pitchFamily="18" charset="0"/>
              </a:rPr>
              <a:t> Umesh Kadu</a:t>
            </a:r>
          </a:p>
          <a:p>
            <a:pPr marL="0" indent="0">
              <a:buNone/>
            </a:pPr>
            <a:r>
              <a:rPr lang="en-US" b="1" u="sng" dirty="0">
                <a:solidFill>
                  <a:schemeClr val="accent1"/>
                </a:solidFill>
                <a:latin typeface="Times New Roman" panose="02020603050405020304" pitchFamily="18" charset="0"/>
                <a:cs typeface="Times New Roman" panose="02020603050405020304" pitchFamily="18" charset="0"/>
              </a:rPr>
              <a:t>Guided By: Dr. Sheetal </a:t>
            </a:r>
            <a:r>
              <a:rPr lang="en-US" b="1" u="sng" dirty="0" err="1">
                <a:solidFill>
                  <a:schemeClr val="accent1"/>
                </a:solidFill>
                <a:latin typeface="Times New Roman" panose="02020603050405020304" pitchFamily="18" charset="0"/>
                <a:cs typeface="Times New Roman" panose="02020603050405020304" pitchFamily="18" charset="0"/>
              </a:rPr>
              <a:t>Dhande</a:t>
            </a:r>
            <a:endParaRPr lang="en-US" b="1" u="sng" dirty="0">
              <a:solidFill>
                <a:schemeClr val="accent1"/>
              </a:solidFill>
              <a:latin typeface="Times New Roman" panose="02020603050405020304" pitchFamily="18" charset="0"/>
              <a:cs typeface="Times New Roman" panose="02020603050405020304" pitchFamily="18" charset="0"/>
            </a:endParaRPr>
          </a:p>
          <a:p>
            <a:pPr marL="0" indent="0">
              <a:buNone/>
            </a:pPr>
            <a:endParaRPr lang="en-GB" b="1" u="sng"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054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7081-4A00-9838-0AF5-3C2BFEBB70D2}"/>
              </a:ext>
            </a:extLst>
          </p:cNvPr>
          <p:cNvSpPr>
            <a:spLocks noGrp="1"/>
          </p:cNvSpPr>
          <p:nvPr>
            <p:ph type="title"/>
          </p:nvPr>
        </p:nvSpPr>
        <p:spPr>
          <a:xfrm>
            <a:off x="677334" y="406400"/>
            <a:ext cx="8596668" cy="1320800"/>
          </a:xfrm>
        </p:spPr>
        <p:txBody>
          <a:bodyPr/>
          <a:lstStyle/>
          <a:p>
            <a:pPr algn="ctr"/>
            <a:r>
              <a:rPr lang="en-US" u="sng" dirty="0">
                <a:latin typeface="Times New Roman" panose="02020603050405020304" pitchFamily="18" charset="0"/>
                <a:cs typeface="Times New Roman" panose="02020603050405020304" pitchFamily="18" charset="0"/>
              </a:rPr>
              <a:t>Challenges in Sentiment Analysis</a:t>
            </a:r>
          </a:p>
        </p:txBody>
      </p:sp>
      <p:sp>
        <p:nvSpPr>
          <p:cNvPr id="3" name="Content Placeholder 2">
            <a:extLst>
              <a:ext uri="{FF2B5EF4-FFF2-40B4-BE49-F238E27FC236}">
                <a16:creationId xmlns:a16="http://schemas.microsoft.com/office/drawing/2014/main" id="{80E6E3F1-E1E9-1CE4-1701-84D946971CA3}"/>
              </a:ext>
            </a:extLst>
          </p:cNvPr>
          <p:cNvSpPr>
            <a:spLocks noGrp="1"/>
          </p:cNvSpPr>
          <p:nvPr>
            <p:ph idx="1"/>
          </p:nvPr>
        </p:nvSpPr>
        <p:spPr>
          <a:xfrm>
            <a:off x="677333" y="1474471"/>
            <a:ext cx="8779933" cy="4773929"/>
          </a:xfrm>
        </p:spPr>
        <p:txBody>
          <a:bodyPr>
            <a:normAutofit/>
          </a:bodyPr>
          <a:lstStyle/>
          <a:p>
            <a:pPr algn="just">
              <a:buFont typeface="Arial" panose="020B0604020202020204" pitchFamily="34" charset="0"/>
              <a:buChar char="•"/>
            </a:pPr>
            <a:r>
              <a:rPr lang="en-US" sz="2800" b="1" i="0" u="sng" dirty="0">
                <a:solidFill>
                  <a:srgbClr val="374151"/>
                </a:solidFill>
                <a:effectLst/>
                <a:latin typeface="Times New Roman" panose="02020603050405020304" pitchFamily="18" charset="0"/>
                <a:cs typeface="Times New Roman" panose="02020603050405020304" pitchFamily="18" charset="0"/>
              </a:rPr>
              <a:t>Ambiguity in Sentiment:</a:t>
            </a:r>
            <a:r>
              <a:rPr lang="en-US" sz="2800" b="1" i="0" dirty="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Handling cases where sentiment is difficult to interpret, such as sarcasm or irony.</a:t>
            </a:r>
          </a:p>
          <a:p>
            <a:pPr algn="just">
              <a:buFont typeface="Arial" panose="020B0604020202020204" pitchFamily="34" charset="0"/>
              <a:buChar char="•"/>
            </a:pPr>
            <a:endParaRPr lang="en-US" sz="28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b="1" i="0" u="sng" dirty="0">
                <a:solidFill>
                  <a:srgbClr val="374151"/>
                </a:solidFill>
                <a:effectLst/>
                <a:latin typeface="Times New Roman" panose="02020603050405020304" pitchFamily="18" charset="0"/>
                <a:cs typeface="Times New Roman" panose="02020603050405020304" pitchFamily="18" charset="0"/>
              </a:rPr>
              <a:t>Language and Cultural Variations:</a:t>
            </a:r>
            <a:r>
              <a:rPr lang="en-US" sz="2800" b="1" i="0" dirty="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Addressing diverse languages and cultural nuances in sentiment analysis.</a:t>
            </a:r>
          </a:p>
          <a:p>
            <a:pPr algn="just">
              <a:buFont typeface="Arial" panose="020B0604020202020204" pitchFamily="34" charset="0"/>
              <a:buChar char="•"/>
            </a:pPr>
            <a:endParaRPr lang="en-US" sz="28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b="1" i="0" u="sng" dirty="0">
                <a:solidFill>
                  <a:srgbClr val="374151"/>
                </a:solidFill>
                <a:effectLst/>
                <a:latin typeface="Times New Roman" panose="02020603050405020304" pitchFamily="18" charset="0"/>
                <a:cs typeface="Times New Roman" panose="02020603050405020304" pitchFamily="18" charset="0"/>
              </a:rPr>
              <a:t>Data Bias:</a:t>
            </a:r>
            <a:r>
              <a:rPr lang="en-US" sz="2800" b="1" i="0" dirty="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Dealing with biased datasets that may affect sentiment analysis results.</a:t>
            </a:r>
          </a:p>
        </p:txBody>
      </p:sp>
      <p:pic>
        <p:nvPicPr>
          <p:cNvPr id="5" name="Picture 4">
            <a:extLst>
              <a:ext uri="{FF2B5EF4-FFF2-40B4-BE49-F238E27FC236}">
                <a16:creationId xmlns:a16="http://schemas.microsoft.com/office/drawing/2014/main" id="{A5725A5E-2004-4BF2-8AAB-128C5EFE3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074" y="837730"/>
            <a:ext cx="2143125" cy="2143125"/>
          </a:xfrm>
          <a:prstGeom prst="rect">
            <a:avLst/>
          </a:prstGeom>
        </p:spPr>
      </p:pic>
    </p:spTree>
    <p:extLst>
      <p:ext uri="{BB962C8B-B14F-4D97-AF65-F5344CB8AC3E}">
        <p14:creationId xmlns:p14="http://schemas.microsoft.com/office/powerpoint/2010/main" val="55762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C621-A90B-473E-BBF3-7ADA0E538432}"/>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Advantages</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21A4D3-67A7-4361-8953-E7586523C914}"/>
              </a:ext>
            </a:extLst>
          </p:cNvPr>
          <p:cNvSpPr>
            <a:spLocks noGrp="1"/>
          </p:cNvSpPr>
          <p:nvPr>
            <p:ph idx="1"/>
          </p:nvPr>
        </p:nvSpPr>
        <p:spPr>
          <a:xfrm>
            <a:off x="677334" y="1677989"/>
            <a:ext cx="8596668" cy="3880773"/>
          </a:xfrm>
        </p:spPr>
        <p:txBody>
          <a:bodyPr>
            <a:normAutofit/>
          </a:bodyPr>
          <a:lstStyle/>
          <a:p>
            <a:pPr>
              <a:buFont typeface="Arial" panose="020B0604020202020204" pitchFamily="34" charset="0"/>
              <a:buChar char="•"/>
            </a:pPr>
            <a:r>
              <a:rPr lang="en-GB" sz="2400" b="1" u="sng" dirty="0">
                <a:latin typeface="Times New Roman" panose="02020603050405020304" pitchFamily="18" charset="0"/>
                <a:cs typeface="Times New Roman" panose="02020603050405020304" pitchFamily="18" charset="0"/>
              </a:rPr>
              <a:t>Automation:</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Automates the process of </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emotions from large volumes of text.</a:t>
            </a:r>
          </a:p>
          <a:p>
            <a:endParaRPr lang="en-GB"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b="1" u="sng" dirty="0">
                <a:latin typeface="Times New Roman" panose="02020603050405020304" pitchFamily="18" charset="0"/>
                <a:cs typeface="Times New Roman" panose="02020603050405020304" pitchFamily="18" charset="0"/>
              </a:rPr>
              <a:t>Efficiency:</a:t>
            </a:r>
            <a:r>
              <a:rPr lang="en-GB" sz="2400" dirty="0">
                <a:latin typeface="Times New Roman" panose="02020603050405020304" pitchFamily="18" charset="0"/>
                <a:cs typeface="Times New Roman" panose="02020603050405020304" pitchFamily="18" charset="0"/>
              </a:rPr>
              <a:t> Processes data at a rapid pace, saving time compared to manual analysis.</a:t>
            </a:r>
          </a:p>
          <a:p>
            <a:endParaRPr lang="en-GB"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b="1" u="sng" dirty="0">
                <a:latin typeface="Times New Roman" panose="02020603050405020304" pitchFamily="18" charset="0"/>
                <a:cs typeface="Times New Roman" panose="02020603050405020304" pitchFamily="18" charset="0"/>
              </a:rPr>
              <a:t>Cost-Effective:</a:t>
            </a:r>
            <a:r>
              <a:rPr lang="en-GB" sz="2400" dirty="0">
                <a:latin typeface="Times New Roman" panose="02020603050405020304" pitchFamily="18" charset="0"/>
                <a:cs typeface="Times New Roman" panose="02020603050405020304" pitchFamily="18" charset="0"/>
              </a:rPr>
              <a:t> Reduces the cost associated with manual sentiment analysis </a:t>
            </a:r>
          </a:p>
        </p:txBody>
      </p:sp>
    </p:spTree>
    <p:extLst>
      <p:ext uri="{BB962C8B-B14F-4D97-AF65-F5344CB8AC3E}">
        <p14:creationId xmlns:p14="http://schemas.microsoft.com/office/powerpoint/2010/main" val="62916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4078-89FE-4893-91DB-F300CE3C0449}"/>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Disadvantages</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E7E18B-CE32-478B-B6D1-60864ECB0625}"/>
              </a:ext>
            </a:extLst>
          </p:cNvPr>
          <p:cNvSpPr>
            <a:spLocks noGrp="1"/>
          </p:cNvSpPr>
          <p:nvPr>
            <p:ph idx="1"/>
          </p:nvPr>
        </p:nvSpPr>
        <p:spPr>
          <a:xfrm>
            <a:off x="677334" y="1745722"/>
            <a:ext cx="8596668" cy="3880773"/>
          </a:xfrm>
        </p:spPr>
        <p:txBody>
          <a:bodyPr>
            <a:normAutofit/>
          </a:bodyPr>
          <a:lstStyle/>
          <a:p>
            <a:pPr algn="just">
              <a:buFont typeface="Arial" panose="020B0604020202020204" pitchFamily="34" charset="0"/>
              <a:buChar char="•"/>
            </a:pPr>
            <a:r>
              <a:rPr lang="en-GB" sz="2000" b="1" u="sng" dirty="0">
                <a:latin typeface="Times New Roman" panose="02020603050405020304" pitchFamily="18" charset="0"/>
                <a:cs typeface="Times New Roman" panose="02020603050405020304" pitchFamily="18" charset="0"/>
              </a:rPr>
              <a:t>Lack of Context Understanding:</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May struggle to understand context, leading to misinterpretations.</a:t>
            </a:r>
          </a:p>
          <a:p>
            <a:pPr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b="1" u="sng" dirty="0">
                <a:latin typeface="Times New Roman" panose="02020603050405020304" pitchFamily="18" charset="0"/>
                <a:cs typeface="Times New Roman" panose="02020603050405020304" pitchFamily="18" charset="0"/>
              </a:rPr>
              <a:t>Over-reliance on Training Data:</a:t>
            </a:r>
            <a:r>
              <a:rPr lang="en-GB" sz="2000" dirty="0">
                <a:latin typeface="Times New Roman" panose="02020603050405020304" pitchFamily="18" charset="0"/>
                <a:cs typeface="Times New Roman" panose="02020603050405020304" pitchFamily="18" charset="0"/>
              </a:rPr>
              <a:t> The model's accuracy heavily depends on the quality and representativeness of the training data.</a:t>
            </a:r>
          </a:p>
          <a:p>
            <a:pPr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b="1" u="sng" dirty="0">
                <a:latin typeface="Times New Roman" panose="02020603050405020304" pitchFamily="18" charset="0"/>
                <a:cs typeface="Times New Roman" panose="02020603050405020304" pitchFamily="18" charset="0"/>
              </a:rPr>
              <a:t>Difficulty with Sarcasm and Irony:</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May have challenges in identifying nuances like sarcasm and irony in text.</a:t>
            </a:r>
          </a:p>
        </p:txBody>
      </p:sp>
    </p:spTree>
    <p:extLst>
      <p:ext uri="{BB962C8B-B14F-4D97-AF65-F5344CB8AC3E}">
        <p14:creationId xmlns:p14="http://schemas.microsoft.com/office/powerpoint/2010/main" val="80963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7081-4A00-9838-0AF5-3C2BFEBB70D2}"/>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0E6E3F1-E1E9-1CE4-1701-84D946971CA3}"/>
              </a:ext>
            </a:extLst>
          </p:cNvPr>
          <p:cNvSpPr>
            <a:spLocks noGrp="1"/>
          </p:cNvSpPr>
          <p:nvPr>
            <p:ph idx="1"/>
          </p:nvPr>
        </p:nvSpPr>
        <p:spPr>
          <a:xfrm>
            <a:off x="677334" y="1788459"/>
            <a:ext cx="8596668" cy="4459941"/>
          </a:xfrm>
        </p:spPr>
        <p:txBody>
          <a:bodyPr>
            <a:normAutofit lnSpcReduction="10000"/>
          </a:bodyPr>
          <a:lstStyle/>
          <a:p>
            <a:pPr algn="just">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Recap of Sentiment Analysis as a powerful tool to understand emotions and opinions from textual data. Versatile applications in various industries for data-driven decision making.</a:t>
            </a:r>
          </a:p>
          <a:p>
            <a:pPr algn="just">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b="0" i="0" dirty="0">
                <a:solidFill>
                  <a:srgbClr val="374151"/>
                </a:solidFill>
                <a:effectLst/>
                <a:latin typeface="Times New Roman" panose="02020603050405020304" pitchFamily="18" charset="0"/>
                <a:cs typeface="Times New Roman" panose="02020603050405020304" pitchFamily="18" charset="0"/>
              </a:rPr>
              <a:t>sentiment analysis powered by machine learning offers a powerful and efficient means of uncovering emotions from textual data. The advantages, including automation, efficiency, and scalability, position sentiment analysis as a valuable tool across various industries. Real-time insights and cost-effectiveness make it particularly advantageous for businesses and organizations aiming to stay responsive in dynamic environments.</a:t>
            </a:r>
          </a:p>
          <a:p>
            <a:pPr algn="just">
              <a:buFont typeface="Arial" panose="020B0604020202020204" pitchFamily="34" charset="0"/>
              <a:buChar char="•"/>
            </a:pPr>
            <a:endParaRPr lang="en-GB" sz="20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b="0" i="0" dirty="0">
                <a:solidFill>
                  <a:srgbClr val="374151"/>
                </a:solidFill>
                <a:effectLst/>
                <a:latin typeface="Times New Roman" panose="02020603050405020304" pitchFamily="18" charset="0"/>
                <a:cs typeface="Times New Roman" panose="02020603050405020304" pitchFamily="18" charset="0"/>
              </a:rPr>
              <a:t>However, it is essential to acknowledge the challenges and limitations associated with sentiment analysis.</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938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6AA3-1745-4B24-C3DA-664AC52CB167}"/>
              </a:ext>
            </a:extLst>
          </p:cNvPr>
          <p:cNvSpPr>
            <a:spLocks noGrp="1"/>
          </p:cNvSpPr>
          <p:nvPr>
            <p:ph type="title"/>
          </p:nvPr>
        </p:nvSpPr>
        <p:spPr>
          <a:xfrm>
            <a:off x="677334" y="609600"/>
            <a:ext cx="8596668" cy="5654040"/>
          </a:xfrm>
        </p:spPr>
        <p:txBody>
          <a:bodyPr/>
          <a:lstStyle/>
          <a:p>
            <a:pPr algn="ctr"/>
            <a:br>
              <a:rPr lang="en-US" dirty="0"/>
            </a:br>
            <a:br>
              <a:rPr lang="en-US" dirty="0"/>
            </a:br>
            <a:br>
              <a:rPr lang="en-US" sz="7200" dirty="0"/>
            </a:br>
            <a:r>
              <a:rPr lang="en-US" sz="7200" b="1" u="sng"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38736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3C6E-7785-147E-2D15-C7B05EB94CE9}"/>
              </a:ext>
            </a:extLst>
          </p:cNvPr>
          <p:cNvSpPr>
            <a:spLocks noGrp="1"/>
          </p:cNvSpPr>
          <p:nvPr>
            <p:ph type="title"/>
          </p:nvPr>
        </p:nvSpPr>
        <p:spPr>
          <a:xfrm>
            <a:off x="677334" y="584200"/>
            <a:ext cx="8596668" cy="1320800"/>
          </a:xfrm>
        </p:spPr>
        <p:txBody>
          <a:bodyPr/>
          <a:lstStyle/>
          <a:p>
            <a:pPr algn="ctr"/>
            <a:r>
              <a:rPr lang="en-US" u="sng"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1B896E5D-AE47-F908-7A14-3AE86D6592C9}"/>
              </a:ext>
            </a:extLst>
          </p:cNvPr>
          <p:cNvSpPr>
            <a:spLocks noGrp="1"/>
          </p:cNvSpPr>
          <p:nvPr>
            <p:ph idx="1"/>
          </p:nvPr>
        </p:nvSpPr>
        <p:spPr>
          <a:xfrm>
            <a:off x="677334" y="1519519"/>
            <a:ext cx="8596668" cy="4894728"/>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p>
          <a:p>
            <a:r>
              <a:rPr lang="en-US" sz="2400" b="1" i="0" dirty="0">
                <a:effectLst/>
                <a:latin typeface="Times New Roman" panose="02020603050405020304" pitchFamily="18" charset="0"/>
                <a:cs typeface="Times New Roman" panose="02020603050405020304" pitchFamily="18" charset="0"/>
              </a:rPr>
              <a:t>What is Sentiment Analysis?</a:t>
            </a:r>
          </a:p>
          <a:p>
            <a:r>
              <a:rPr lang="en-US" sz="2400" b="1" dirty="0">
                <a:latin typeface="Times New Roman" panose="02020603050405020304" pitchFamily="18" charset="0"/>
                <a:cs typeface="Times New Roman" panose="02020603050405020304" pitchFamily="18" charset="0"/>
              </a:rPr>
              <a:t>Sentiment Analysis Working</a:t>
            </a:r>
          </a:p>
          <a:p>
            <a:r>
              <a:rPr lang="en-US" sz="2400" b="1" dirty="0">
                <a:latin typeface="Times New Roman" panose="02020603050405020304" pitchFamily="18" charset="0"/>
                <a:cs typeface="Times New Roman" panose="02020603050405020304" pitchFamily="18" charset="0"/>
              </a:rPr>
              <a:t>Applications</a:t>
            </a:r>
          </a:p>
          <a:p>
            <a:r>
              <a:rPr lang="en-US" sz="2400" b="1" dirty="0">
                <a:latin typeface="Times New Roman" panose="02020603050405020304" pitchFamily="18" charset="0"/>
                <a:cs typeface="Times New Roman" panose="02020603050405020304" pitchFamily="18" charset="0"/>
              </a:rPr>
              <a:t>Challenges in Sentiment Analysis</a:t>
            </a:r>
          </a:p>
          <a:p>
            <a:r>
              <a:rPr lang="en-US" sz="2400" b="1" dirty="0">
                <a:latin typeface="Times New Roman" panose="02020603050405020304" pitchFamily="18" charset="0"/>
                <a:cs typeface="Times New Roman" panose="02020603050405020304" pitchFamily="18" charset="0"/>
              </a:rPr>
              <a:t>Advantages</a:t>
            </a:r>
          </a:p>
          <a:p>
            <a:r>
              <a:rPr lang="en-US" sz="2400" b="1" dirty="0">
                <a:latin typeface="Times New Roman" panose="02020603050405020304" pitchFamily="18" charset="0"/>
                <a:cs typeface="Times New Roman" panose="02020603050405020304" pitchFamily="18" charset="0"/>
              </a:rPr>
              <a:t>Disadvantages</a:t>
            </a:r>
          </a:p>
          <a:p>
            <a:r>
              <a:rPr lang="en-US" sz="2400" b="1" i="0" dirty="0">
                <a:effectLst/>
                <a:latin typeface="Times New Roman" panose="02020603050405020304" pitchFamily="18" charset="0"/>
                <a:cs typeface="Times New Roman" panose="02020603050405020304" pitchFamily="18" charset="0"/>
              </a:rPr>
              <a:t>Conclusion</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18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0BF9-B4DE-BE8A-0058-561A3376E11B}"/>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7BF1C7A-A4C6-F441-5415-2EE74D5C32F7}"/>
              </a:ext>
            </a:extLst>
          </p:cNvPr>
          <p:cNvSpPr>
            <a:spLocks noGrp="1"/>
          </p:cNvSpPr>
          <p:nvPr>
            <p:ph idx="1"/>
          </p:nvPr>
        </p:nvSpPr>
        <p:spPr>
          <a:xfrm>
            <a:off x="677334" y="1707777"/>
            <a:ext cx="8596668" cy="4333586"/>
          </a:xfrm>
        </p:spPr>
        <p:txBody>
          <a:bodyPr>
            <a:normAutofit/>
          </a:bodyPr>
          <a:lstStyle/>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Sentiment Analysis is a data-driven approach to uncovering emotions and opinions from textual data.</a:t>
            </a:r>
          </a:p>
          <a:p>
            <a:pPr algn="just">
              <a:buFont typeface="Arial" panose="020B0604020202020204" pitchFamily="34" charset="0"/>
              <a:buChar char="•"/>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In the digital era, textual data is abundant and contains valuable information about human emotions and opinions.</a:t>
            </a:r>
          </a:p>
          <a:p>
            <a:pPr algn="just">
              <a:buFont typeface="Arial" panose="020B0604020202020204" pitchFamily="34" charset="0"/>
              <a:buChar char="•"/>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Sentiment Analysis enables businesses and organizations to make data-driven decisions and improve customer experiences.</a:t>
            </a:r>
          </a:p>
        </p:txBody>
      </p:sp>
    </p:spTree>
    <p:extLst>
      <p:ext uri="{BB962C8B-B14F-4D97-AF65-F5344CB8AC3E}">
        <p14:creationId xmlns:p14="http://schemas.microsoft.com/office/powerpoint/2010/main" val="116973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D7E1-4D9B-9C5C-89F4-C62AA918C57B}"/>
              </a:ext>
            </a:extLst>
          </p:cNvPr>
          <p:cNvSpPr>
            <a:spLocks noGrp="1"/>
          </p:cNvSpPr>
          <p:nvPr>
            <p:ph type="title"/>
          </p:nvPr>
        </p:nvSpPr>
        <p:spPr>
          <a:xfrm>
            <a:off x="567267" y="516466"/>
            <a:ext cx="8596668" cy="1320800"/>
          </a:xfrm>
        </p:spPr>
        <p:txBody>
          <a:bodyPr/>
          <a:lstStyle/>
          <a:p>
            <a:pPr algn="ctr"/>
            <a:r>
              <a:rPr lang="en-US" i="0" u="sng" dirty="0">
                <a:effectLst/>
                <a:latin typeface="Times New Roman" panose="02020603050405020304" pitchFamily="18" charset="0"/>
                <a:cs typeface="Times New Roman" panose="02020603050405020304" pitchFamily="18" charset="0"/>
              </a:rPr>
              <a:t>What is Sentiment Analysis?</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396619-5EE5-C1F9-EF29-8D6483893CE9}"/>
              </a:ext>
            </a:extLst>
          </p:cNvPr>
          <p:cNvSpPr>
            <a:spLocks noGrp="1"/>
          </p:cNvSpPr>
          <p:nvPr>
            <p:ph idx="1"/>
          </p:nvPr>
        </p:nvSpPr>
        <p:spPr>
          <a:xfrm>
            <a:off x="677334" y="1761565"/>
            <a:ext cx="8596668" cy="4279797"/>
          </a:xfrm>
        </p:spPr>
        <p:txBody>
          <a:bodyPr>
            <a:normAutofit lnSpcReduction="10000"/>
          </a:bodyPr>
          <a:lstStyle/>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Sentiment Analysis, also known as Opinion Mining, is the process of determining emotions and opinions expressed in textual data.</a:t>
            </a:r>
          </a:p>
          <a:p>
            <a:pPr algn="just">
              <a:buFont typeface="Arial" panose="020B0604020202020204" pitchFamily="34" charset="0"/>
              <a:buChar char="•"/>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It involves using Machine Learning and Natural Language Processing (NLP) techniques to classify text as positive, negative, or neutral.</a:t>
            </a:r>
          </a:p>
          <a:p>
            <a:pPr algn="just">
              <a:buFont typeface="Arial" panose="020B0604020202020204" pitchFamily="34" charset="0"/>
              <a:buChar char="•"/>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Applications of Sentiment Analysis: Customer feedback analysis, social media monitoring, market research, brand reputation management, and more.</a:t>
            </a:r>
          </a:p>
        </p:txBody>
      </p:sp>
    </p:spTree>
    <p:extLst>
      <p:ext uri="{BB962C8B-B14F-4D97-AF65-F5344CB8AC3E}">
        <p14:creationId xmlns:p14="http://schemas.microsoft.com/office/powerpoint/2010/main" val="66732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ntiment Analysis Guide">
            <a:extLst>
              <a:ext uri="{FF2B5EF4-FFF2-40B4-BE49-F238E27FC236}">
                <a16:creationId xmlns:a16="http://schemas.microsoft.com/office/drawing/2014/main" id="{1A625BBF-6ED5-F7DC-E057-8643C3090F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52"/>
          <a:stretch/>
        </p:blipFill>
        <p:spPr bwMode="auto">
          <a:xfrm>
            <a:off x="676337" y="891800"/>
            <a:ext cx="8464270" cy="547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69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FDCB-B466-41AD-8819-56DE4DCAA5C2}"/>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Sentiment Analysis Working </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383D11-30B6-4593-A0F3-D60108B95B9B}"/>
              </a:ext>
            </a:extLst>
          </p:cNvPr>
          <p:cNvSpPr>
            <a:spLocks noGrp="1"/>
          </p:cNvSpPr>
          <p:nvPr>
            <p:ph idx="1"/>
          </p:nvPr>
        </p:nvSpPr>
        <p:spPr>
          <a:xfrm>
            <a:off x="677333" y="1483256"/>
            <a:ext cx="8297333" cy="4485744"/>
          </a:xfrm>
        </p:spPr>
        <p:txBody>
          <a:bodyPr>
            <a:noAutofit/>
          </a:bodyPr>
          <a:lstStyle/>
          <a:p>
            <a:pPr marR="0" algn="just">
              <a:lnSpc>
                <a:spcPct val="107000"/>
              </a:lnSpc>
              <a:spcBef>
                <a:spcPts val="0"/>
              </a:spcBef>
              <a:spcAft>
                <a:spcPts val="800"/>
              </a:spcAft>
              <a:buFont typeface="Arial" panose="020B0604020202020204" pitchFamily="34" charset="0"/>
              <a:buChar char="•"/>
            </a:pPr>
            <a:r>
              <a:rPr lang="en-GB" sz="2000" b="1" u="sng" dirty="0">
                <a:effectLst/>
                <a:latin typeface="Times New Roman" panose="02020603050405020304" pitchFamily="18" charset="0"/>
                <a:ea typeface="Calibri" panose="020F0502020204030204" pitchFamily="34" charset="0"/>
                <a:cs typeface="Times New Roman" panose="02020603050405020304" pitchFamily="18" charset="0"/>
              </a:rPr>
              <a:t>Understanding Text:</a:t>
            </a: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first step is to gather the text data that you want to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This  can be in the form of customer reviews, social media posts, news articles, or any other text-based content.</a:t>
            </a:r>
          </a:p>
          <a:p>
            <a:pPr marR="0" algn="just">
              <a:lnSpc>
                <a:spcPct val="107000"/>
              </a:lnSpc>
              <a:spcBef>
                <a:spcPts val="0"/>
              </a:spcBef>
              <a:spcAft>
                <a:spcPts val="800"/>
              </a:spcAft>
              <a:buFont typeface="Arial" panose="020B0604020202020204" pitchFamily="34" charset="0"/>
              <a:buChar char="•"/>
            </a:pP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Arial" panose="020B0604020202020204" pitchFamily="34" charset="0"/>
              <a:buChar char="•"/>
            </a:pPr>
            <a:r>
              <a:rPr lang="en-GB" sz="2000" b="1" u="sng" dirty="0">
                <a:effectLst/>
                <a:latin typeface="Times New Roman" panose="02020603050405020304" pitchFamily="18" charset="0"/>
                <a:ea typeface="Calibri" panose="020F0502020204030204" pitchFamily="34" charset="0"/>
                <a:cs typeface="Times New Roman" panose="02020603050405020304" pitchFamily="18" charset="0"/>
              </a:rPr>
              <a:t>Text </a:t>
            </a:r>
            <a:r>
              <a:rPr lang="en-GB" sz="2000" b="1" u="sng" dirty="0" err="1">
                <a:effectLst/>
                <a:latin typeface="Times New Roman" panose="02020603050405020304" pitchFamily="18" charset="0"/>
                <a:ea typeface="Calibri" panose="020F0502020204030204" pitchFamily="34" charset="0"/>
                <a:cs typeface="Times New Roman" panose="02020603050405020304" pitchFamily="18" charset="0"/>
              </a:rPr>
              <a:t>Preprocessing</a:t>
            </a:r>
            <a:r>
              <a:rPr lang="en-GB" sz="2000" b="1"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collected text data is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to clean and prepare it for analysis. This involves removing irrelevant information, handling special characters, converting text to lowercase, and other steps to standardize the text.</a:t>
            </a:r>
          </a:p>
          <a:p>
            <a:pPr marR="0" algn="just">
              <a:lnSpc>
                <a:spcPct val="107000"/>
              </a:lnSpc>
              <a:spcBef>
                <a:spcPts val="0"/>
              </a:spcBef>
              <a:spcAft>
                <a:spcPts val="800"/>
              </a:spcAft>
              <a:buFont typeface="Arial" panose="020B0604020202020204" pitchFamily="34" charset="0"/>
              <a:buChar char="•"/>
            </a:pP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Arial" panose="020B0604020202020204" pitchFamily="34" charset="0"/>
              <a:buChar char="•"/>
            </a:pPr>
            <a:r>
              <a:rPr lang="en-GB" sz="2000" b="1" u="sng" dirty="0">
                <a:effectLst/>
                <a:latin typeface="Times New Roman" panose="02020603050405020304" pitchFamily="18" charset="0"/>
                <a:ea typeface="Calibri" panose="020F0502020204030204" pitchFamily="34" charset="0"/>
                <a:cs typeface="Times New Roman" panose="02020603050405020304" pitchFamily="18" charset="0"/>
              </a:rPr>
              <a:t>Sentiment Classification:</a:t>
            </a: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Sentiment classification, also known as sentiment analysis or opinion mining, is a subfield of natural language processing (NLP) that involves determining the sentiment expressed in a piece of text. The primary goal is to classify the sentiment as positive, negative, or neutral.</a:t>
            </a:r>
          </a:p>
          <a:p>
            <a:pPr marL="0" marR="0" algn="just">
              <a:lnSpc>
                <a:spcPct val="107000"/>
              </a:lnSpc>
              <a:spcBef>
                <a:spcPts val="0"/>
              </a:spcBef>
              <a:spcAft>
                <a:spcPts val="800"/>
              </a:spcAft>
              <a:buFont typeface="Arial" panose="020B0604020202020204" pitchFamily="34" charset="0"/>
              <a:buChar char="•"/>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gn="just">
              <a:lnSpc>
                <a:spcPct val="107000"/>
              </a:lnSpc>
              <a:spcBef>
                <a:spcPts val="0"/>
              </a:spcBef>
              <a:spcAft>
                <a:spcPts val="800"/>
              </a:spcAft>
              <a:buNone/>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Arial" panose="020B0604020202020204" pitchFamily="34" charset="0"/>
              <a:buChar char="•"/>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GB" sz="2000" dirty="0"/>
          </a:p>
        </p:txBody>
      </p:sp>
    </p:spTree>
    <p:extLst>
      <p:ext uri="{BB962C8B-B14F-4D97-AF65-F5344CB8AC3E}">
        <p14:creationId xmlns:p14="http://schemas.microsoft.com/office/powerpoint/2010/main" val="54465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12A1-0B01-4372-B503-E693A194C347}"/>
              </a:ext>
            </a:extLst>
          </p:cNvPr>
          <p:cNvSpPr>
            <a:spLocks noGrp="1"/>
          </p:cNvSpPr>
          <p:nvPr>
            <p:ph type="title"/>
          </p:nvPr>
        </p:nvSpPr>
        <p:spPr>
          <a:xfrm>
            <a:off x="677333" y="609600"/>
            <a:ext cx="8610599" cy="1320800"/>
          </a:xfrm>
        </p:spPr>
        <p:txBody>
          <a:bodyPr/>
          <a:lstStyle/>
          <a:p>
            <a:pPr algn="ctr"/>
            <a:r>
              <a:rPr lang="en-US" u="sng" dirty="0">
                <a:latin typeface="Times New Roman" panose="02020603050405020304" pitchFamily="18" charset="0"/>
                <a:cs typeface="Times New Roman" panose="02020603050405020304" pitchFamily="18" charset="0"/>
              </a:rPr>
              <a:t>Sentiment Analysis Working </a:t>
            </a:r>
            <a:endParaRPr lang="en-GB" u="sng" dirty="0"/>
          </a:p>
        </p:txBody>
      </p:sp>
      <p:sp>
        <p:nvSpPr>
          <p:cNvPr id="3" name="Content Placeholder 2">
            <a:extLst>
              <a:ext uri="{FF2B5EF4-FFF2-40B4-BE49-F238E27FC236}">
                <a16:creationId xmlns:a16="http://schemas.microsoft.com/office/drawing/2014/main" id="{39830D88-CCFB-41B0-803E-3BAFC375D0A4}"/>
              </a:ext>
            </a:extLst>
          </p:cNvPr>
          <p:cNvSpPr>
            <a:spLocks noGrp="1"/>
          </p:cNvSpPr>
          <p:nvPr>
            <p:ph idx="1"/>
          </p:nvPr>
        </p:nvSpPr>
        <p:spPr>
          <a:xfrm>
            <a:off x="677333" y="1759546"/>
            <a:ext cx="8596668" cy="3880773"/>
          </a:xfrm>
        </p:spPr>
        <p:txBody>
          <a:bodyPr>
            <a:normAutofit/>
          </a:bodyPr>
          <a:lstStyle/>
          <a:p>
            <a:pPr algn="just">
              <a:buFont typeface="Arial" panose="020B0604020202020204" pitchFamily="34" charset="0"/>
              <a:buChar char="•"/>
            </a:pPr>
            <a:r>
              <a:rPr lang="en-GB" sz="2000" b="1" u="sng" dirty="0">
                <a:latin typeface="Times New Roman" panose="02020603050405020304" pitchFamily="18" charset="0"/>
                <a:cs typeface="Times New Roman" panose="02020603050405020304" pitchFamily="18" charset="0"/>
              </a:rPr>
              <a:t>Model Training:</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Machine learning models are trained on </a:t>
            </a:r>
            <a:r>
              <a:rPr lang="en-GB" sz="2000" dirty="0" err="1">
                <a:latin typeface="Times New Roman" panose="02020603050405020304" pitchFamily="18" charset="0"/>
                <a:cs typeface="Times New Roman" panose="02020603050405020304" pitchFamily="18" charset="0"/>
              </a:rPr>
              <a:t>labeled</a:t>
            </a:r>
            <a:r>
              <a:rPr lang="en-GB" sz="2000" dirty="0">
                <a:latin typeface="Times New Roman" panose="02020603050405020304" pitchFamily="18" charset="0"/>
                <a:cs typeface="Times New Roman" panose="02020603050405020304" pitchFamily="18" charset="0"/>
              </a:rPr>
              <a:t> data, where the sentiment of each piece of text is known. Common algorithms for sentiment analysis include Naive Bayes, Support Vector Machines (SVM), and deep learning models such as recurrent neural networks (RNNs) and transformers like BERT.</a:t>
            </a:r>
          </a:p>
          <a:p>
            <a:pPr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b="1" u="sng" dirty="0">
                <a:latin typeface="Times New Roman" panose="02020603050405020304" pitchFamily="18" charset="0"/>
                <a:cs typeface="Times New Roman" panose="02020603050405020304" pitchFamily="18" charset="0"/>
              </a:rPr>
              <a:t>Sentiment score:</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 sentiment score in sentiment analysis represents the numerical measurement or quantification of the sentiment expressed in a piece of text. The sentiment score is typically associated with a specific sentiment category, such as positive, negative, or neutral. The score helps in understanding the intensity or polarity of sentiment within the given text.</a:t>
            </a:r>
          </a:p>
        </p:txBody>
      </p:sp>
    </p:spTree>
    <p:extLst>
      <p:ext uri="{BB962C8B-B14F-4D97-AF65-F5344CB8AC3E}">
        <p14:creationId xmlns:p14="http://schemas.microsoft.com/office/powerpoint/2010/main" val="205479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chine Learning &amp; Text Analysis">
            <a:extLst>
              <a:ext uri="{FF2B5EF4-FFF2-40B4-BE49-F238E27FC236}">
                <a16:creationId xmlns:a16="http://schemas.microsoft.com/office/drawing/2014/main" id="{6FC4CB8F-2BA1-A3B9-2529-F02F47508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83" y="578224"/>
            <a:ext cx="8564936" cy="512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7081-4A00-9838-0AF5-3C2BFEBB70D2}"/>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Application</a:t>
            </a:r>
          </a:p>
        </p:txBody>
      </p:sp>
      <p:sp>
        <p:nvSpPr>
          <p:cNvPr id="3" name="Content Placeholder 2">
            <a:extLst>
              <a:ext uri="{FF2B5EF4-FFF2-40B4-BE49-F238E27FC236}">
                <a16:creationId xmlns:a16="http://schemas.microsoft.com/office/drawing/2014/main" id="{80E6E3F1-E1E9-1CE4-1701-84D946971CA3}"/>
              </a:ext>
            </a:extLst>
          </p:cNvPr>
          <p:cNvSpPr>
            <a:spLocks noGrp="1"/>
          </p:cNvSpPr>
          <p:nvPr>
            <p:ph idx="1"/>
          </p:nvPr>
        </p:nvSpPr>
        <p:spPr>
          <a:xfrm>
            <a:off x="677334" y="1474471"/>
            <a:ext cx="8596668" cy="4566892"/>
          </a:xfrm>
        </p:spPr>
        <p:txBody>
          <a:bodyPr>
            <a:normAutofit fontScale="92500" lnSpcReduction="10000"/>
          </a:bodyPr>
          <a:lstStyle/>
          <a:p>
            <a:pPr algn="just">
              <a:lnSpc>
                <a:spcPct val="150000"/>
              </a:lnSpc>
              <a:buFont typeface="Arial" panose="020B0604020202020204" pitchFamily="34" charset="0"/>
              <a:buChar char="•"/>
            </a:pPr>
            <a:r>
              <a:rPr lang="en-US" sz="2400" b="1" i="0" u="sng" dirty="0">
                <a:solidFill>
                  <a:srgbClr val="374151"/>
                </a:solidFill>
                <a:effectLst/>
                <a:latin typeface="Times New Roman" panose="02020603050405020304" pitchFamily="18" charset="0"/>
                <a:cs typeface="Times New Roman" panose="02020603050405020304" pitchFamily="18" charset="0"/>
              </a:rPr>
              <a:t>E-commerce Product Reviews:</a:t>
            </a:r>
            <a:r>
              <a:rPr lang="en-US" sz="2400" b="1" i="0" dirty="0">
                <a:solidFill>
                  <a:srgbClr val="374151"/>
                </a:solidFill>
                <a:effectLst/>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Analyzing customer reviews to gauge product satisfaction and identify areas for improvement.</a:t>
            </a:r>
          </a:p>
          <a:p>
            <a:pPr algn="just">
              <a:lnSpc>
                <a:spcPct val="150000"/>
              </a:lnSpc>
              <a:buFont typeface="Arial" panose="020B0604020202020204" pitchFamily="34" charset="0"/>
              <a:buChar char="•"/>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i="0" u="sng" dirty="0">
                <a:solidFill>
                  <a:srgbClr val="374151"/>
                </a:solidFill>
                <a:effectLst/>
                <a:latin typeface="Times New Roman" panose="02020603050405020304" pitchFamily="18" charset="0"/>
                <a:cs typeface="Times New Roman" panose="02020603050405020304" pitchFamily="18" charset="0"/>
              </a:rPr>
              <a:t>Customer Feedback and Support:</a:t>
            </a:r>
            <a:r>
              <a:rPr lang="en-US" sz="2400" b="1" i="0" dirty="0">
                <a:solidFill>
                  <a:srgbClr val="374151"/>
                </a:solidFill>
                <a:effectLst/>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Monitoring customer feedback to address issues and enhance customer satisfaction. </a:t>
            </a:r>
          </a:p>
          <a:p>
            <a:pPr algn="just">
              <a:lnSpc>
                <a:spcPct val="150000"/>
              </a:lnSpc>
              <a:buFont typeface="Arial" panose="020B0604020202020204" pitchFamily="34" charset="0"/>
              <a:buChar char="•"/>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i="0" u="sng" dirty="0">
                <a:solidFill>
                  <a:srgbClr val="374151"/>
                </a:solidFill>
                <a:effectLst/>
                <a:latin typeface="Times New Roman" panose="02020603050405020304" pitchFamily="18" charset="0"/>
                <a:cs typeface="Times New Roman" panose="02020603050405020304" pitchFamily="18" charset="0"/>
              </a:rPr>
              <a:t>Political Sentiment Analysis:</a:t>
            </a:r>
            <a:r>
              <a:rPr lang="en-US" sz="2400" b="0" i="0" dirty="0">
                <a:solidFill>
                  <a:srgbClr val="374151"/>
                </a:solidFill>
                <a:effectLst/>
                <a:latin typeface="Times New Roman" panose="02020603050405020304" pitchFamily="18" charset="0"/>
                <a:cs typeface="Times New Roman" panose="02020603050405020304" pitchFamily="18" charset="0"/>
              </a:rPr>
              <a:t> Analyzing public opinions and sentiments during political campaigns and elections .</a:t>
            </a:r>
          </a:p>
          <a:p>
            <a:pPr algn="just">
              <a:lnSpc>
                <a:spcPct val="150000"/>
              </a:lnSpc>
            </a:pPr>
            <a:endParaRPr lang="en-US" sz="2800" dirty="0">
              <a:solidFill>
                <a:srgbClr val="37415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AC3086F-E2E7-40D5-A8EC-980525DDE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02" y="757391"/>
            <a:ext cx="2727544" cy="1434160"/>
          </a:xfrm>
          <a:prstGeom prst="rect">
            <a:avLst/>
          </a:prstGeom>
        </p:spPr>
      </p:pic>
      <p:pic>
        <p:nvPicPr>
          <p:cNvPr id="9" name="Picture 8">
            <a:extLst>
              <a:ext uri="{FF2B5EF4-FFF2-40B4-BE49-F238E27FC236}">
                <a16:creationId xmlns:a16="http://schemas.microsoft.com/office/drawing/2014/main" id="{AA9DB5D9-A687-4859-BF86-FC6131599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909" y="3399377"/>
            <a:ext cx="2731731" cy="1434159"/>
          </a:xfrm>
          <a:prstGeom prst="rect">
            <a:avLst/>
          </a:prstGeom>
        </p:spPr>
      </p:pic>
    </p:spTree>
    <p:extLst>
      <p:ext uri="{BB962C8B-B14F-4D97-AF65-F5344CB8AC3E}">
        <p14:creationId xmlns:p14="http://schemas.microsoft.com/office/powerpoint/2010/main" val="17371333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250</TotalTime>
  <Words>734</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Sentiment Analysis with Machine Learning: Uncovering Emotions from Textual Data </vt:lpstr>
      <vt:lpstr>Content</vt:lpstr>
      <vt:lpstr>Introduction</vt:lpstr>
      <vt:lpstr>What is Sentiment Analysis?</vt:lpstr>
      <vt:lpstr>PowerPoint Presentation</vt:lpstr>
      <vt:lpstr>Sentiment Analysis Working </vt:lpstr>
      <vt:lpstr>Sentiment Analysis Working </vt:lpstr>
      <vt:lpstr>PowerPoint Presentation</vt:lpstr>
      <vt:lpstr>Application</vt:lpstr>
      <vt:lpstr>Challenges in Sentiment Analysis</vt:lpstr>
      <vt:lpstr>Advantages</vt:lpstr>
      <vt:lpstr>Disadvantages</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Yield Prediction And Recommendation System</dc:title>
  <dc:creator>bhagyashri kadam</dc:creator>
  <cp:lastModifiedBy>parthkadu3@gmail.com</cp:lastModifiedBy>
  <cp:revision>18</cp:revision>
  <dcterms:created xsi:type="dcterms:W3CDTF">2023-07-29T06:03:19Z</dcterms:created>
  <dcterms:modified xsi:type="dcterms:W3CDTF">2023-10-18T00:32:03Z</dcterms:modified>
</cp:coreProperties>
</file>