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4" r:id="rId3"/>
    <p:sldId id="257" r:id="rId4"/>
    <p:sldId id="259" r:id="rId5"/>
    <p:sldId id="284" r:id="rId6"/>
    <p:sldId id="285" r:id="rId7"/>
    <p:sldId id="260" r:id="rId8"/>
    <p:sldId id="262" r:id="rId9"/>
    <p:sldId id="277" r:id="rId10"/>
    <p:sldId id="278" r:id="rId11"/>
    <p:sldId id="270" r:id="rId12"/>
    <p:sldId id="279" r:id="rId13"/>
    <p:sldId id="280" r:id="rId14"/>
    <p:sldId id="286" r:id="rId15"/>
    <p:sldId id="267" r:id="rId16"/>
    <p:sldId id="261" r:id="rId17"/>
    <p:sldId id="268" r:id="rId18"/>
    <p:sldId id="269" r:id="rId19"/>
    <p:sldId id="271" r:id="rId20"/>
    <p:sldId id="281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05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16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86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7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4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0EC6-CA0E-4718-A34C-727B438122C1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9888AC-9D26-4FF8-B3FA-815E60A27D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3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3E72-165D-0063-6A25-2D304362D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961" y="1640541"/>
            <a:ext cx="7766936" cy="3092824"/>
          </a:xfrm>
        </p:spPr>
        <p:txBody>
          <a:bodyPr/>
          <a:lstStyle/>
          <a:p>
            <a:pPr algn="ctr"/>
            <a:r>
              <a:rPr lang="en-US" dirty="0"/>
              <a:t>Model Building for Sentiment Analysis using Machine Learning</a:t>
            </a:r>
          </a:p>
        </p:txBody>
      </p:sp>
      <p:pic>
        <p:nvPicPr>
          <p:cNvPr id="1026" name="Picture 2" descr="C:\Users\A1\Downloads\sipna logo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2689" y="101065"/>
            <a:ext cx="1545656" cy="154565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79609" y="5443086"/>
            <a:ext cx="2098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Guided By-</a:t>
            </a:r>
          </a:p>
          <a:p>
            <a:r>
              <a:rPr lang="en-US" sz="2000" dirty="0"/>
              <a:t>Dr. S. S. </a:t>
            </a:r>
            <a:r>
              <a:rPr lang="en-US" sz="2000" dirty="0" err="1"/>
              <a:t>Dhande</a:t>
            </a:r>
            <a:r>
              <a:rPr lang="en-US" sz="20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179" y="5380522"/>
            <a:ext cx="2117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Presenter-</a:t>
            </a:r>
          </a:p>
          <a:p>
            <a:r>
              <a:rPr lang="en-US" sz="2000" dirty="0" err="1"/>
              <a:t>Shubham</a:t>
            </a:r>
            <a:r>
              <a:rPr lang="en-US" sz="2000" dirty="0"/>
              <a:t> </a:t>
            </a:r>
            <a:r>
              <a:rPr lang="en-US" sz="2000" dirty="0" err="1"/>
              <a:t>Bihure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339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1\Downloads\support-vector-machine-algorith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151" y="1233355"/>
            <a:ext cx="5715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09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D7E1-4D9B-9C5C-89F4-C62AA91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6619-5EE5-C1F9-EF29-8D64838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7"/>
            <a:ext cx="8596668" cy="453529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Decision Trees are intuitive models used in Sentiment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Understanding Decision Trees: They recursively partition the data based on feature values, forming a tree-like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Feature Selection: Decision Trees use features to make binary decisions at each node.</a:t>
            </a:r>
          </a:p>
        </p:txBody>
      </p:sp>
    </p:spTree>
    <p:extLst>
      <p:ext uri="{BB962C8B-B14F-4D97-AF65-F5344CB8AC3E}">
        <p14:creationId xmlns:p14="http://schemas.microsoft.com/office/powerpoint/2010/main" val="136276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6619-5EE5-C1F9-EF29-8D64838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2318"/>
            <a:ext cx="8596668" cy="49521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dvantages of Decision Trees: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Easy to interpret and visualize.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Can handle both numerical and categorical data.</a:t>
            </a:r>
          </a:p>
          <a:p>
            <a:pPr marL="0" indent="0" algn="l">
              <a:buNone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Disadvantages of Decision Trees: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Prone to overfitting, especially for complex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Sensitive to small changes in data, leading to instability.</a:t>
            </a:r>
          </a:p>
        </p:txBody>
      </p:sp>
    </p:spTree>
    <p:extLst>
      <p:ext uri="{BB962C8B-B14F-4D97-AF65-F5344CB8AC3E}">
        <p14:creationId xmlns:p14="http://schemas.microsoft.com/office/powerpoint/2010/main" val="704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cision Tree Classification Algorithm">
            <a:extLst>
              <a:ext uri="{FF2B5EF4-FFF2-40B4-BE49-F238E27FC236}">
                <a16:creationId xmlns:a16="http://schemas.microsoft.com/office/drawing/2014/main" id="{D925E69A-32C4-19B1-C49D-11BB564C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729827"/>
            <a:ext cx="7683500" cy="512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4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Decision Trees for Classification (Python) | by Michael  Galarnyk | Towards Data Science">
            <a:extLst>
              <a:ext uri="{FF2B5EF4-FFF2-40B4-BE49-F238E27FC236}">
                <a16:creationId xmlns:a16="http://schemas.microsoft.com/office/drawing/2014/main" id="{76280E91-9A56-DEF1-67B4-0C0BD91C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0"/>
            <a:ext cx="10763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06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D7E1-4D9B-9C5C-89F4-C62AA91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6619-5EE5-C1F9-EF29-8D64838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671"/>
            <a:ext cx="8596668" cy="43066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Neural Networks are a class of Deep Learning models for Sentiment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Introduction: Neural Networks capture complex patterns and relationships in textual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Deep Learning Approach: Multiple hidden layers enable learning of abstract features</a:t>
            </a:r>
          </a:p>
        </p:txBody>
      </p:sp>
    </p:spTree>
    <p:extLst>
      <p:ext uri="{BB962C8B-B14F-4D97-AF65-F5344CB8AC3E}">
        <p14:creationId xmlns:p14="http://schemas.microsoft.com/office/powerpoint/2010/main" val="191768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E3F1-E1E9-1CE4-1701-84D94697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1294"/>
            <a:ext cx="8596668" cy="510006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Strengths of Neural Networks: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High accuracy for complex tasks, including Sentiment Analysis.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Ability to handle large and unstructured datasets.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Challenges of Neural Networks: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Require large amounts of training data.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Computationally intensive and require significant computational resources.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713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eural network - Wikipedia">
            <a:extLst>
              <a:ext uri="{FF2B5EF4-FFF2-40B4-BE49-F238E27FC236}">
                <a16:creationId xmlns:a16="http://schemas.microsoft.com/office/drawing/2014/main" id="{D11FB4DC-E537-48AA-FDFF-7BBA51AFB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3" y="759011"/>
            <a:ext cx="7342095" cy="533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7081-4A00-9838-0AF5-3C2BFEBB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E3F1-E1E9-1CE4-1701-84D94697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471"/>
            <a:ext cx="8596668" cy="477392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Comparison of Machine Learning algorithms' performance on Sentiment Analysis tasks.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Experimental Results: Accuracy and other performance metrics for each algorithm.</a:t>
            </a:r>
          </a:p>
        </p:txBody>
      </p:sp>
    </p:spTree>
    <p:extLst>
      <p:ext uri="{BB962C8B-B14F-4D97-AF65-F5344CB8AC3E}">
        <p14:creationId xmlns:p14="http://schemas.microsoft.com/office/powerpoint/2010/main" val="55762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7081-4A00-9838-0AF5-3C2BFEBB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E3F1-E1E9-1CE4-1701-84D94697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8459"/>
            <a:ext cx="8596668" cy="44599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Recap of the comparison of Machine Learning algorithms for Sentiment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Understanding the strengths and weaknesses of each algorithm.</a:t>
            </a:r>
          </a:p>
          <a:p>
            <a:pPr marL="0" indent="0">
              <a:buNone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9893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3C6E-7785-147E-2D15-C7B05EB9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6E5D-AE47-F908-7A14-3AE86D65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519"/>
            <a:ext cx="8596668" cy="45218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000" b="1" dirty="0"/>
          </a:p>
          <a:p>
            <a:r>
              <a:rPr lang="en-US" sz="3000" b="1" dirty="0">
                <a:latin typeface="Söhne"/>
              </a:rPr>
              <a:t>Introduction</a:t>
            </a:r>
          </a:p>
          <a:p>
            <a:r>
              <a:rPr lang="en-US" sz="3000" b="1" i="0" dirty="0">
                <a:effectLst/>
                <a:latin typeface="Söhne"/>
              </a:rPr>
              <a:t>Machine Learning Algorithms</a:t>
            </a:r>
            <a:endParaRPr lang="en-US" sz="3000" b="1" dirty="0">
              <a:latin typeface="Söhne"/>
            </a:endParaRPr>
          </a:p>
          <a:p>
            <a:r>
              <a:rPr lang="en-US" sz="3000" b="1" dirty="0">
                <a:latin typeface="Söhne"/>
              </a:rPr>
              <a:t>SVM</a:t>
            </a:r>
          </a:p>
          <a:p>
            <a:r>
              <a:rPr lang="en-US" sz="3000" b="1" i="0" dirty="0">
                <a:effectLst/>
                <a:latin typeface="Söhne"/>
              </a:rPr>
              <a:t>Decision Tree</a:t>
            </a:r>
          </a:p>
          <a:p>
            <a:r>
              <a:rPr lang="en-US" sz="3000" b="1" i="0" dirty="0">
                <a:effectLst/>
                <a:latin typeface="Söhne"/>
              </a:rPr>
              <a:t>Neutral Network</a:t>
            </a:r>
          </a:p>
          <a:p>
            <a:r>
              <a:rPr lang="en-US" sz="3000" b="1" i="0" dirty="0">
                <a:effectLst/>
                <a:latin typeface="Söhne"/>
              </a:rPr>
              <a:t>Comparative Analysis</a:t>
            </a:r>
          </a:p>
          <a:p>
            <a:r>
              <a:rPr lang="en-US" sz="3000" b="1" i="0" dirty="0">
                <a:effectLst/>
                <a:latin typeface="Söhne"/>
              </a:rPr>
              <a:t>Conclusion</a:t>
            </a:r>
          </a:p>
          <a:p>
            <a:r>
              <a:rPr lang="en-US" sz="3000" b="1" dirty="0">
                <a:latin typeface="Söhne"/>
              </a:rPr>
              <a:t>References</a:t>
            </a:r>
            <a:endParaRPr lang="en-US" sz="3000" b="1" i="0" dirty="0"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8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7081-4A00-9838-0AF5-3C2BFEBB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E3F1-E1E9-1CE4-1701-84D94697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8459"/>
            <a:ext cx="8596668" cy="4459941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Cambria, E., Schuller, B., Xia, Y., </a:t>
            </a:r>
            <a:r>
              <a:rPr lang="en-US" sz="3600" b="0" i="0" dirty="0" err="1">
                <a:solidFill>
                  <a:srgbClr val="374151"/>
                </a:solidFill>
                <a:effectLst/>
                <a:latin typeface="Söhne"/>
              </a:rPr>
              <a:t>Havasi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, C., &amp; Eck, D. (2018). Affective Computing and Sentiment Analysis: Emotion, Metaphor and Terminology. Cognitive Computation, 10(4), 597-612. </a:t>
            </a:r>
            <a:r>
              <a:rPr lang="en-US" sz="3600" b="0" i="0" dirty="0" err="1">
                <a:solidFill>
                  <a:srgbClr val="374151"/>
                </a:solidFill>
                <a:effectLst/>
                <a:latin typeface="Söhne"/>
              </a:rPr>
              <a:t>doi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: 10.1007/s12559-018-9537-3.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Ghosal, A., Chowdhury, S. A., Mondal, S., &amp; </a:t>
            </a:r>
            <a:r>
              <a:rPr lang="en-US" sz="3600" b="0" i="0" dirty="0" err="1">
                <a:solidFill>
                  <a:srgbClr val="374151"/>
                </a:solidFill>
                <a:effectLst/>
                <a:latin typeface="Söhne"/>
              </a:rPr>
              <a:t>Pramanik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, S. (2020). Emotion Detection from Text: A Comprehensive Review. In Proceedings of the 9th International Conference on Data Science, Technology and Applications (pp. 315-322). SCITEPRESS.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Gupta, A., &amp; Lehal, G. S. (2018). A Survey of Text Mining Techniques and Applications. Journal of Emerging Technologies in Web Intelligence, 10(1), 60-76. </a:t>
            </a:r>
            <a:r>
              <a:rPr lang="en-US" sz="3600" b="0" i="0" dirty="0" err="1">
                <a:solidFill>
                  <a:srgbClr val="374151"/>
                </a:solidFill>
                <a:effectLst/>
                <a:latin typeface="Söhne"/>
              </a:rPr>
              <a:t>doi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: 10.4304/jetwi.10.1.60-76.</a:t>
            </a:r>
          </a:p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Kumar, A., &amp; Sharma, R. (2019). Emotion Detection in Sentiment Analysis: A Survey. International Journal of Computer Applications, 182(3), 31-36. </a:t>
            </a:r>
            <a:r>
              <a:rPr lang="en-US" sz="3600" b="0" i="0" dirty="0" err="1">
                <a:solidFill>
                  <a:srgbClr val="374151"/>
                </a:solidFill>
                <a:effectLst/>
                <a:latin typeface="Söhne"/>
              </a:rPr>
              <a:t>doi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: 10.5120/ijca2019919034.</a:t>
            </a:r>
          </a:p>
          <a:p>
            <a:pPr marL="0" indent="0">
              <a:buNone/>
            </a:pPr>
            <a:endParaRPr lang="en-US" sz="3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4469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6AA3-1745-4B24-C3DA-664AC52C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5404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sz="7200" dirty="0"/>
            </a:br>
            <a:r>
              <a:rPr lang="en-US" sz="7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38736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0BF9-B4DE-BE8A-0058-561A3376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1C7A-A4C6-F441-5415-2EE74D5C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6413"/>
            <a:ext cx="8596668" cy="4494950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Welcome to the presentation on Model Building for Sentiment Analysis using Machine Learning.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 this session, we will explore and compare various Machine Learning algorithms for sentiment analysis, including Naive Bayes, Support Vector Machines, Decision Trees, and Neural Networks.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30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0BF9-B4DE-BE8A-0058-561A3376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1C7A-A4C6-F441-5415-2EE74D5C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777"/>
            <a:ext cx="8596668" cy="433358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Sentiment Analysis is a data-driven approach to uncovering emotions and opinions from textual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Understanding the process of extracting emotions and opinions from textual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Importance of Sentiment Analysis: How it aids decision-making and customer satisfaction in various domains.</a:t>
            </a:r>
          </a:p>
        </p:txBody>
      </p:sp>
    </p:spTree>
    <p:extLst>
      <p:ext uri="{BB962C8B-B14F-4D97-AF65-F5344CB8AC3E}">
        <p14:creationId xmlns:p14="http://schemas.microsoft.com/office/powerpoint/2010/main" val="116973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0BF9-B4DE-BE8A-0058-561A3376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76805" cy="617621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a machine learning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1C7A-A4C6-F441-5415-2EE74D5C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777"/>
            <a:ext cx="8596668" cy="433358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Machine learning models are created by training algorithms with either labeled or unlabeled data, or a mix of both.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/>
              <a:t> As a result, there are three primary ways to train and produce a machine learning algorithm: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Supervised learning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74151"/>
                </a:solidFill>
                <a:latin typeface="Söhne"/>
              </a:rPr>
              <a:t>Unsupervised learning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1697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0BF9-B4DE-BE8A-0058-561A3376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76805" cy="617621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Machine Learning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1C7A-A4C6-F441-5415-2EE74D5C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754" y="1727028"/>
            <a:ext cx="2348625" cy="4322450"/>
          </a:xfrm>
        </p:spPr>
        <p:txBody>
          <a:bodyPr>
            <a:normAutofit fontScale="32500" lnSpcReduction="20000"/>
          </a:bodyPr>
          <a:lstStyle/>
          <a:p>
            <a:pPr algn="just">
              <a:buNone/>
            </a:pPr>
            <a:endParaRPr lang="en-US" sz="3200" dirty="0"/>
          </a:p>
          <a:p>
            <a:pPr>
              <a:buNone/>
            </a:pPr>
            <a:r>
              <a:rPr lang="en-US" sz="4300" b="1" dirty="0"/>
              <a:t>Classification models:</a:t>
            </a:r>
          </a:p>
          <a:p>
            <a:r>
              <a:rPr lang="en-US" sz="3200" dirty="0"/>
              <a:t>Logistic regression </a:t>
            </a:r>
          </a:p>
          <a:p>
            <a:r>
              <a:rPr lang="en-US" sz="3200" dirty="0"/>
              <a:t>Naive </a:t>
            </a:r>
            <a:r>
              <a:rPr lang="en-US" sz="3200" dirty="0" err="1"/>
              <a:t>Bayes</a:t>
            </a:r>
            <a:r>
              <a:rPr lang="en-US" sz="3200" dirty="0"/>
              <a:t> </a:t>
            </a:r>
          </a:p>
          <a:p>
            <a:r>
              <a:rPr lang="en-US" sz="3200" dirty="0"/>
              <a:t>Decision trees </a:t>
            </a:r>
          </a:p>
          <a:p>
            <a:r>
              <a:rPr lang="en-US" sz="3200" dirty="0"/>
              <a:t>Random forest </a:t>
            </a:r>
          </a:p>
          <a:p>
            <a:r>
              <a:rPr lang="en-US" sz="3200" dirty="0"/>
              <a:t>K-nearest neighbor (KNN)</a:t>
            </a:r>
          </a:p>
          <a:p>
            <a:r>
              <a:rPr lang="en-US" sz="3200" dirty="0"/>
              <a:t>Support vector machine</a:t>
            </a:r>
          </a:p>
          <a:p>
            <a:pPr>
              <a:buNone/>
            </a:pPr>
            <a:r>
              <a:rPr lang="en-US" sz="4300" b="1" dirty="0"/>
              <a:t>Regression models: </a:t>
            </a:r>
          </a:p>
          <a:p>
            <a:r>
              <a:rPr lang="en-US" sz="3200" dirty="0"/>
              <a:t>Linear regression</a:t>
            </a:r>
          </a:p>
          <a:p>
            <a:r>
              <a:rPr lang="en-US" sz="3200" dirty="0"/>
              <a:t>Ridge regression </a:t>
            </a:r>
          </a:p>
          <a:p>
            <a:r>
              <a:rPr lang="en-US" sz="3200" dirty="0"/>
              <a:t>Decision trees</a:t>
            </a:r>
          </a:p>
          <a:p>
            <a:r>
              <a:rPr lang="en-US" sz="3200" dirty="0"/>
              <a:t>Random forest </a:t>
            </a:r>
          </a:p>
          <a:p>
            <a:r>
              <a:rPr lang="en-US" sz="3200" dirty="0"/>
              <a:t>K-nearest neighbor (KNN)</a:t>
            </a:r>
          </a:p>
          <a:p>
            <a:r>
              <a:rPr lang="en-US" sz="3200" dirty="0"/>
              <a:t>Neural network regression</a:t>
            </a:r>
          </a:p>
          <a:p>
            <a:pPr algn="just">
              <a:buNone/>
            </a:pPr>
            <a:endParaRPr lang="en-US" sz="3200" dirty="0"/>
          </a:p>
        </p:txBody>
      </p:sp>
      <p:pic>
        <p:nvPicPr>
          <p:cNvPr id="4099" name="Picture 3" descr="C:\Users\A1\Downloads\Classification-of-machine-learning-algorithms-Generalized-linear-model-GLM-Suppo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1419" y="1326096"/>
            <a:ext cx="3888354" cy="5019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973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D7E1-4D9B-9C5C-89F4-C62AA91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Machine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6619-5EE5-C1F9-EF29-8D64838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565"/>
            <a:ext cx="8596668" cy="42797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Support Vector Machines (SVM): Effective for binary and multi-class classification, capable of handling high-dimensional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Decision Trees: Recursive partitioning of data based on feature values, offering interpretability.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Neural Networks: Deep learning models that capture complex patterns and relationships in data.</a:t>
            </a:r>
          </a:p>
        </p:txBody>
      </p:sp>
    </p:spTree>
    <p:extLst>
      <p:ext uri="{BB962C8B-B14F-4D97-AF65-F5344CB8AC3E}">
        <p14:creationId xmlns:p14="http://schemas.microsoft.com/office/powerpoint/2010/main" val="66732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D7E1-4D9B-9C5C-89F4-C62AA918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6619-5EE5-C1F9-EF29-8D64838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Support Vector Machines (SVM) are powerful classifiers used for Sentiment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SVM is a supervised learning algorithm that finds hyperplanes to separate sentiment classes in high-dimensional space.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Hyperplanes: SVM aims to maximize the margin between data points of different classes.</a:t>
            </a:r>
          </a:p>
        </p:txBody>
      </p:sp>
    </p:spTree>
    <p:extLst>
      <p:ext uri="{BB962C8B-B14F-4D97-AF65-F5344CB8AC3E}">
        <p14:creationId xmlns:p14="http://schemas.microsoft.com/office/powerpoint/2010/main" val="91823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6619-5EE5-C1F9-EF29-8D64838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9212"/>
            <a:ext cx="8596668" cy="495215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Pros of SVM: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Effective for binary and multi-class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Works well in high-dimensional spaces.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Good generalization capabilities.</a:t>
            </a:r>
          </a:p>
          <a:p>
            <a:pPr marL="0" indent="0" algn="just">
              <a:buNone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Cons of SVM: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Computationally intensive, especially for large datasets, which make it slower of training and prediction.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Choosing the right kernel function is crucial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60075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790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Söhne</vt:lpstr>
      <vt:lpstr>Trebuchet MS</vt:lpstr>
      <vt:lpstr>Wingdings 3</vt:lpstr>
      <vt:lpstr>Facet</vt:lpstr>
      <vt:lpstr>Model Building for Sentiment Analysis using Machine Learning</vt:lpstr>
      <vt:lpstr>Content</vt:lpstr>
      <vt:lpstr>Introduction</vt:lpstr>
      <vt:lpstr>       </vt:lpstr>
      <vt:lpstr>How to create a machine learning model?</vt:lpstr>
      <vt:lpstr>Types of Machine Learning Models:</vt:lpstr>
      <vt:lpstr>Machine Learning Algorithms</vt:lpstr>
      <vt:lpstr>Support Vector Machines (SVM)</vt:lpstr>
      <vt:lpstr>PowerPoint Presentation</vt:lpstr>
      <vt:lpstr>PowerPoint Presentation</vt:lpstr>
      <vt:lpstr> Decision Trees</vt:lpstr>
      <vt:lpstr>PowerPoint Presentation</vt:lpstr>
      <vt:lpstr>PowerPoint Presentation</vt:lpstr>
      <vt:lpstr>PowerPoint Presentation</vt:lpstr>
      <vt:lpstr> Neural Networks</vt:lpstr>
      <vt:lpstr>PowerPoint Presentation</vt:lpstr>
      <vt:lpstr>PowerPoint Presentation</vt:lpstr>
      <vt:lpstr>Comparative Analysis</vt:lpstr>
      <vt:lpstr>Conclusion</vt:lpstr>
      <vt:lpstr>References</vt:lpstr>
      <vt:lpstr>   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Prediction And Recommendation System</dc:title>
  <dc:creator>bhagyashri kadam</dc:creator>
  <cp:lastModifiedBy>Rohan Jadhao</cp:lastModifiedBy>
  <cp:revision>53</cp:revision>
  <dcterms:created xsi:type="dcterms:W3CDTF">2023-07-29T06:03:19Z</dcterms:created>
  <dcterms:modified xsi:type="dcterms:W3CDTF">2023-10-18T05:36:22Z</dcterms:modified>
</cp:coreProperties>
</file>