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74" r:id="rId3"/>
    <p:sldId id="257" r:id="rId4"/>
    <p:sldId id="259" r:id="rId5"/>
    <p:sldId id="260" r:id="rId6"/>
    <p:sldId id="266" r:id="rId7"/>
    <p:sldId id="288" r:id="rId8"/>
    <p:sldId id="281" r:id="rId9"/>
    <p:sldId id="289" r:id="rId10"/>
    <p:sldId id="282" r:id="rId11"/>
    <p:sldId id="290" r:id="rId12"/>
    <p:sldId id="284" r:id="rId13"/>
    <p:sldId id="285" r:id="rId14"/>
    <p:sldId id="286" r:id="rId15"/>
    <p:sldId id="287"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109" d="100"/>
          <a:sy n="109" d="100"/>
        </p:scale>
        <p:origin x="61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020EC6-CA0E-4718-A34C-727B438122C1}" type="datetimeFigureOut">
              <a:rPr lang="en-US" smtClean="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39888AC-9D26-4FF8-B3FA-815E60A27D6A}" type="slidenum">
              <a:rPr lang="en-US" smtClean="0"/>
              <a:t>‹#›</a:t>
            </a:fld>
            <a:endParaRPr lang="en-US" dirty="0"/>
          </a:p>
        </p:txBody>
      </p:sp>
    </p:spTree>
    <p:extLst>
      <p:ext uri="{BB962C8B-B14F-4D97-AF65-F5344CB8AC3E}">
        <p14:creationId xmlns:p14="http://schemas.microsoft.com/office/powerpoint/2010/main" val="1800392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020EC6-CA0E-4718-A34C-727B438122C1}" type="datetimeFigureOut">
              <a:rPr lang="en-US" smtClean="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39888AC-9D26-4FF8-B3FA-815E60A27D6A}" type="slidenum">
              <a:rPr lang="en-US" smtClean="0"/>
              <a:t>‹#›</a:t>
            </a:fld>
            <a:endParaRPr lang="en-US" dirty="0"/>
          </a:p>
        </p:txBody>
      </p:sp>
    </p:spTree>
    <p:extLst>
      <p:ext uri="{BB962C8B-B14F-4D97-AF65-F5344CB8AC3E}">
        <p14:creationId xmlns:p14="http://schemas.microsoft.com/office/powerpoint/2010/main" val="4278208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020EC6-CA0E-4718-A34C-727B438122C1}" type="datetimeFigureOut">
              <a:rPr lang="en-US" smtClean="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39888AC-9D26-4FF8-B3FA-815E60A27D6A}"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23070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E020EC6-CA0E-4718-A34C-727B438122C1}" type="datetimeFigureOut">
              <a:rPr lang="en-US" smtClean="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39888AC-9D26-4FF8-B3FA-815E60A27D6A}" type="slidenum">
              <a:rPr lang="en-US" smtClean="0"/>
              <a:t>‹#›</a:t>
            </a:fld>
            <a:endParaRPr lang="en-US" dirty="0"/>
          </a:p>
        </p:txBody>
      </p:sp>
    </p:spTree>
    <p:extLst>
      <p:ext uri="{BB962C8B-B14F-4D97-AF65-F5344CB8AC3E}">
        <p14:creationId xmlns:p14="http://schemas.microsoft.com/office/powerpoint/2010/main" val="388222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E020EC6-CA0E-4718-A34C-727B438122C1}" type="datetimeFigureOut">
              <a:rPr lang="en-US" smtClean="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39888AC-9D26-4FF8-B3FA-815E60A27D6A}"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46611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E020EC6-CA0E-4718-A34C-727B438122C1}" type="datetimeFigureOut">
              <a:rPr lang="en-US" smtClean="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39888AC-9D26-4FF8-B3FA-815E60A27D6A}" type="slidenum">
              <a:rPr lang="en-US" smtClean="0"/>
              <a:t>‹#›</a:t>
            </a:fld>
            <a:endParaRPr lang="en-US" dirty="0"/>
          </a:p>
        </p:txBody>
      </p:sp>
    </p:spTree>
    <p:extLst>
      <p:ext uri="{BB962C8B-B14F-4D97-AF65-F5344CB8AC3E}">
        <p14:creationId xmlns:p14="http://schemas.microsoft.com/office/powerpoint/2010/main" val="1674095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020EC6-CA0E-4718-A34C-727B438122C1}" type="datetimeFigureOut">
              <a:rPr lang="en-US" smtClean="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39888AC-9D26-4FF8-B3FA-815E60A27D6A}" type="slidenum">
              <a:rPr lang="en-US" smtClean="0"/>
              <a:t>‹#›</a:t>
            </a:fld>
            <a:endParaRPr lang="en-US" dirty="0"/>
          </a:p>
        </p:txBody>
      </p:sp>
    </p:spTree>
    <p:extLst>
      <p:ext uri="{BB962C8B-B14F-4D97-AF65-F5344CB8AC3E}">
        <p14:creationId xmlns:p14="http://schemas.microsoft.com/office/powerpoint/2010/main" val="1336192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020EC6-CA0E-4718-A34C-727B438122C1}" type="datetimeFigureOut">
              <a:rPr lang="en-US" smtClean="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39888AC-9D26-4FF8-B3FA-815E60A27D6A}" type="slidenum">
              <a:rPr lang="en-US" smtClean="0"/>
              <a:t>‹#›</a:t>
            </a:fld>
            <a:endParaRPr lang="en-US" dirty="0"/>
          </a:p>
        </p:txBody>
      </p:sp>
    </p:spTree>
    <p:extLst>
      <p:ext uri="{BB962C8B-B14F-4D97-AF65-F5344CB8AC3E}">
        <p14:creationId xmlns:p14="http://schemas.microsoft.com/office/powerpoint/2010/main" val="1069110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020EC6-CA0E-4718-A34C-727B438122C1}" type="datetimeFigureOut">
              <a:rPr lang="en-US" smtClean="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39888AC-9D26-4FF8-B3FA-815E60A27D6A}" type="slidenum">
              <a:rPr lang="en-US" smtClean="0"/>
              <a:t>‹#›</a:t>
            </a:fld>
            <a:endParaRPr lang="en-US" dirty="0"/>
          </a:p>
        </p:txBody>
      </p:sp>
    </p:spTree>
    <p:extLst>
      <p:ext uri="{BB962C8B-B14F-4D97-AF65-F5344CB8AC3E}">
        <p14:creationId xmlns:p14="http://schemas.microsoft.com/office/powerpoint/2010/main" val="3864899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020EC6-CA0E-4718-A34C-727B438122C1}" type="datetimeFigureOut">
              <a:rPr lang="en-US" smtClean="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39888AC-9D26-4FF8-B3FA-815E60A27D6A}" type="slidenum">
              <a:rPr lang="en-US" smtClean="0"/>
              <a:t>‹#›</a:t>
            </a:fld>
            <a:endParaRPr lang="en-US" dirty="0"/>
          </a:p>
        </p:txBody>
      </p:sp>
    </p:spTree>
    <p:extLst>
      <p:ext uri="{BB962C8B-B14F-4D97-AF65-F5344CB8AC3E}">
        <p14:creationId xmlns:p14="http://schemas.microsoft.com/office/powerpoint/2010/main" val="2757813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020EC6-CA0E-4718-A34C-727B438122C1}" type="datetimeFigureOut">
              <a:rPr lang="en-US" smtClean="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39888AC-9D26-4FF8-B3FA-815E60A27D6A}" type="slidenum">
              <a:rPr lang="en-US" smtClean="0"/>
              <a:t>‹#›</a:t>
            </a:fld>
            <a:endParaRPr lang="en-US" dirty="0"/>
          </a:p>
        </p:txBody>
      </p:sp>
    </p:spTree>
    <p:extLst>
      <p:ext uri="{BB962C8B-B14F-4D97-AF65-F5344CB8AC3E}">
        <p14:creationId xmlns:p14="http://schemas.microsoft.com/office/powerpoint/2010/main" val="1715183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020EC6-CA0E-4718-A34C-727B438122C1}" type="datetimeFigureOut">
              <a:rPr lang="en-US" smtClean="0"/>
              <a:t>10/17/2023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39888AC-9D26-4FF8-B3FA-815E60A27D6A}" type="slidenum">
              <a:rPr lang="en-US" smtClean="0"/>
              <a:t>‹#›</a:t>
            </a:fld>
            <a:endParaRPr lang="en-US" dirty="0"/>
          </a:p>
        </p:txBody>
      </p:sp>
    </p:spTree>
    <p:extLst>
      <p:ext uri="{BB962C8B-B14F-4D97-AF65-F5344CB8AC3E}">
        <p14:creationId xmlns:p14="http://schemas.microsoft.com/office/powerpoint/2010/main" val="2726723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020EC6-CA0E-4718-A34C-727B438122C1}" type="datetimeFigureOut">
              <a:rPr lang="en-US" smtClean="0"/>
              <a:t>10/17/2023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39888AC-9D26-4FF8-B3FA-815E60A27D6A}" type="slidenum">
              <a:rPr lang="en-US" smtClean="0"/>
              <a:t>‹#›</a:t>
            </a:fld>
            <a:endParaRPr lang="en-US" dirty="0"/>
          </a:p>
        </p:txBody>
      </p:sp>
    </p:spTree>
    <p:extLst>
      <p:ext uri="{BB962C8B-B14F-4D97-AF65-F5344CB8AC3E}">
        <p14:creationId xmlns:p14="http://schemas.microsoft.com/office/powerpoint/2010/main" val="1366165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20EC6-CA0E-4718-A34C-727B438122C1}" type="datetimeFigureOut">
              <a:rPr lang="en-US" smtClean="0"/>
              <a:t>10/17/2023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39888AC-9D26-4FF8-B3FA-815E60A27D6A}" type="slidenum">
              <a:rPr lang="en-US" smtClean="0"/>
              <a:t>‹#›</a:t>
            </a:fld>
            <a:endParaRPr lang="en-US" dirty="0"/>
          </a:p>
        </p:txBody>
      </p:sp>
    </p:spTree>
    <p:extLst>
      <p:ext uri="{BB962C8B-B14F-4D97-AF65-F5344CB8AC3E}">
        <p14:creationId xmlns:p14="http://schemas.microsoft.com/office/powerpoint/2010/main" val="2772704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0EC6-CA0E-4718-A34C-727B438122C1}" type="datetimeFigureOut">
              <a:rPr lang="en-US" smtClean="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39888AC-9D26-4FF8-B3FA-815E60A27D6A}" type="slidenum">
              <a:rPr lang="en-US" smtClean="0"/>
              <a:t>‹#›</a:t>
            </a:fld>
            <a:endParaRPr lang="en-US" dirty="0"/>
          </a:p>
        </p:txBody>
      </p:sp>
    </p:spTree>
    <p:extLst>
      <p:ext uri="{BB962C8B-B14F-4D97-AF65-F5344CB8AC3E}">
        <p14:creationId xmlns:p14="http://schemas.microsoft.com/office/powerpoint/2010/main" val="4211594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0EC6-CA0E-4718-A34C-727B438122C1}" type="datetimeFigureOut">
              <a:rPr lang="en-US" smtClean="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39888AC-9D26-4FF8-B3FA-815E60A27D6A}" type="slidenum">
              <a:rPr lang="en-US" smtClean="0"/>
              <a:t>‹#›</a:t>
            </a:fld>
            <a:endParaRPr lang="en-US" dirty="0"/>
          </a:p>
        </p:txBody>
      </p:sp>
    </p:spTree>
    <p:extLst>
      <p:ext uri="{BB962C8B-B14F-4D97-AF65-F5344CB8AC3E}">
        <p14:creationId xmlns:p14="http://schemas.microsoft.com/office/powerpoint/2010/main" val="1741170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E020EC6-CA0E-4718-A34C-727B438122C1}" type="datetimeFigureOut">
              <a:rPr lang="en-US" smtClean="0"/>
              <a:t>10/17/2023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39888AC-9D26-4FF8-B3FA-815E60A27D6A}" type="slidenum">
              <a:rPr lang="en-US" smtClean="0"/>
              <a:t>‹#›</a:t>
            </a:fld>
            <a:endParaRPr lang="en-US" dirty="0"/>
          </a:p>
        </p:txBody>
      </p:sp>
    </p:spTree>
    <p:extLst>
      <p:ext uri="{BB962C8B-B14F-4D97-AF65-F5344CB8AC3E}">
        <p14:creationId xmlns:p14="http://schemas.microsoft.com/office/powerpoint/2010/main" val="2516278373"/>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13E72-165D-0063-6A25-2D304362DB03}"/>
              </a:ext>
            </a:extLst>
          </p:cNvPr>
          <p:cNvSpPr>
            <a:spLocks noGrp="1"/>
          </p:cNvSpPr>
          <p:nvPr>
            <p:ph type="ctrTitle"/>
          </p:nvPr>
        </p:nvSpPr>
        <p:spPr>
          <a:xfrm>
            <a:off x="2326340" y="2206869"/>
            <a:ext cx="8525435" cy="2505808"/>
          </a:xfrm>
        </p:spPr>
        <p:txBody>
          <a:bodyPr>
            <a:normAutofit/>
          </a:bodyPr>
          <a:lstStyle/>
          <a:p>
            <a:pPr algn="ctr"/>
            <a:r>
              <a:rPr lang="en-US" dirty="0">
                <a:latin typeface="Times New Roman" panose="02020603050405020304" pitchFamily="18" charset="0"/>
                <a:cs typeface="Times New Roman" panose="02020603050405020304" pitchFamily="18" charset="0"/>
              </a:rPr>
              <a:t>Deep Learning Approach in AI for Sentiment Analysis</a:t>
            </a:r>
          </a:p>
        </p:txBody>
      </p:sp>
    </p:spTree>
    <p:extLst>
      <p:ext uri="{BB962C8B-B14F-4D97-AF65-F5344CB8AC3E}">
        <p14:creationId xmlns:p14="http://schemas.microsoft.com/office/powerpoint/2010/main" val="2593392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BD7E1-4D9B-9C5C-89F4-C62AA918C57B}"/>
              </a:ext>
            </a:extLst>
          </p:cNvPr>
          <p:cNvSpPr>
            <a:spLocks noGrp="1"/>
          </p:cNvSpPr>
          <p:nvPr>
            <p:ph type="title"/>
          </p:nvPr>
        </p:nvSpPr>
        <p:spPr/>
        <p:txBody>
          <a:bodyPr>
            <a:normAutofit/>
          </a:bodyPr>
          <a:lstStyle/>
          <a:p>
            <a:r>
              <a:rPr lang="en-US" sz="3200" b="1" i="0" dirty="0">
                <a:effectLst/>
                <a:latin typeface="Times New Roman" panose="02020603050405020304" pitchFamily="18" charset="0"/>
                <a:cs typeface="Times New Roman" panose="02020603050405020304" pitchFamily="18" charset="0"/>
              </a:rPr>
              <a:t>Transformer-based Models (e.g., BERT)</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396619-5EE5-C1F9-EF29-8D6483893CE9}"/>
              </a:ext>
            </a:extLst>
          </p:cNvPr>
          <p:cNvSpPr>
            <a:spLocks noGrp="1"/>
          </p:cNvSpPr>
          <p:nvPr>
            <p:ph idx="1"/>
          </p:nvPr>
        </p:nvSpPr>
        <p:spPr>
          <a:xfrm>
            <a:off x="1277470" y="1680883"/>
            <a:ext cx="9923929" cy="4360480"/>
          </a:xfrm>
        </p:spPr>
        <p:txBody>
          <a:bodyPr>
            <a:normAutofit lnSpcReduction="10000"/>
          </a:bodyPr>
          <a:lstStyle/>
          <a:p>
            <a:pPr algn="just">
              <a:buFont typeface="Arial" panose="020B0604020202020204" pitchFamily="34" charset="0"/>
              <a:buChar char="•"/>
            </a:pPr>
            <a:r>
              <a:rPr lang="en-US" sz="3200" b="0" i="0" dirty="0">
                <a:solidFill>
                  <a:srgbClr val="374151"/>
                </a:solidFill>
                <a:effectLst/>
                <a:latin typeface="Times New Roman" panose="02020603050405020304" pitchFamily="18" charset="0"/>
                <a:cs typeface="Times New Roman" panose="02020603050405020304" pitchFamily="18" charset="0"/>
              </a:rPr>
              <a:t>Transformer Architecture: Introduced by "Attention is All You Need," it uses attention mechanisms to parallelize computations in sequential data.</a:t>
            </a:r>
          </a:p>
          <a:p>
            <a:pPr algn="just">
              <a:buFont typeface="Arial" panose="020B0604020202020204" pitchFamily="34" charset="0"/>
              <a:buChar char="•"/>
            </a:pPr>
            <a:r>
              <a:rPr lang="en-US" sz="3200" b="0" i="0" dirty="0">
                <a:solidFill>
                  <a:srgbClr val="374151"/>
                </a:solidFill>
                <a:effectLst/>
                <a:latin typeface="Times New Roman" panose="02020603050405020304" pitchFamily="18" charset="0"/>
                <a:cs typeface="Times New Roman" panose="02020603050405020304" pitchFamily="18" charset="0"/>
              </a:rPr>
              <a:t>BERT (Bidirectional Encoder Representations from Transformers): A popular pre-trained language model that captures bidirectional context in text.</a:t>
            </a:r>
          </a:p>
          <a:p>
            <a:pPr algn="just">
              <a:buFont typeface="Arial" panose="020B0604020202020204" pitchFamily="34" charset="0"/>
              <a:buChar char="•"/>
            </a:pPr>
            <a:r>
              <a:rPr lang="en-US" sz="3200" b="0" i="0" dirty="0">
                <a:solidFill>
                  <a:srgbClr val="374151"/>
                </a:solidFill>
                <a:effectLst/>
                <a:latin typeface="Times New Roman" panose="02020603050405020304" pitchFamily="18" charset="0"/>
                <a:cs typeface="Times New Roman" panose="02020603050405020304" pitchFamily="18" charset="0"/>
              </a:rPr>
              <a:t>BERT in Sentiment Analysis: Fine-tuning BERT for specific sentiment classification tasks has shown remarkable performance improvements.</a:t>
            </a:r>
          </a:p>
        </p:txBody>
      </p:sp>
    </p:spTree>
    <p:extLst>
      <p:ext uri="{BB962C8B-B14F-4D97-AF65-F5344CB8AC3E}">
        <p14:creationId xmlns:p14="http://schemas.microsoft.com/office/powerpoint/2010/main" val="575306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BERT Transformers – How Do They Work? | Exxact Blog">
            <a:extLst>
              <a:ext uri="{FF2B5EF4-FFF2-40B4-BE49-F238E27FC236}">
                <a16:creationId xmlns:a16="http://schemas.microsoft.com/office/drawing/2014/main" id="{49B76B7F-1653-B778-6D3E-479C7CC013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9071" y="1277470"/>
            <a:ext cx="8552330" cy="4867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60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BD7E1-4D9B-9C5C-89F4-C62AA918C57B}"/>
              </a:ext>
            </a:extLst>
          </p:cNvPr>
          <p:cNvSpPr>
            <a:spLocks noGrp="1"/>
          </p:cNvSpPr>
          <p:nvPr>
            <p:ph type="title"/>
          </p:nvPr>
        </p:nvSpPr>
        <p:spPr>
          <a:xfrm>
            <a:off x="1715155" y="624110"/>
            <a:ext cx="9789457" cy="1280890"/>
          </a:xfrm>
        </p:spPr>
        <p:txBody>
          <a:bodyPr/>
          <a:lstStyle/>
          <a:p>
            <a:r>
              <a:rPr lang="en-US" b="1" i="0" dirty="0">
                <a:effectLst/>
                <a:latin typeface="Söhne"/>
              </a:rPr>
              <a:t> </a:t>
            </a:r>
            <a:r>
              <a:rPr lang="en-US" sz="3200" b="1" i="0" dirty="0">
                <a:effectLst/>
                <a:latin typeface="Times New Roman" panose="02020603050405020304" pitchFamily="18" charset="0"/>
                <a:cs typeface="Times New Roman" panose="02020603050405020304" pitchFamily="18" charset="0"/>
              </a:rPr>
              <a:t>Experimental Results and Performance</a:t>
            </a:r>
            <a:br>
              <a:rPr lang="en-US" sz="3200" b="1" i="0" dirty="0">
                <a:effectLst/>
                <a:latin typeface="Times New Roman" panose="02020603050405020304" pitchFamily="18" charset="0"/>
                <a:cs typeface="Times New Roman" panose="02020603050405020304" pitchFamily="18" charset="0"/>
              </a:rPr>
            </a:br>
            <a:endParaRPr lang="en-US" sz="3200" b="1" i="0" dirty="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396619-5EE5-C1F9-EF29-8D6483893CE9}"/>
              </a:ext>
            </a:extLst>
          </p:cNvPr>
          <p:cNvSpPr>
            <a:spLocks noGrp="1"/>
          </p:cNvSpPr>
          <p:nvPr>
            <p:ph idx="1"/>
          </p:nvPr>
        </p:nvSpPr>
        <p:spPr>
          <a:xfrm>
            <a:off x="1411941" y="1680883"/>
            <a:ext cx="9789458" cy="4360480"/>
          </a:xfrm>
        </p:spPr>
        <p:txBody>
          <a:bodyPr>
            <a:normAutofit/>
          </a:bodyPr>
          <a:lstStyle/>
          <a:p>
            <a:pPr algn="l">
              <a:buFont typeface="Arial" panose="020B0604020202020204" pitchFamily="34" charset="0"/>
              <a:buChar char="•"/>
            </a:pPr>
            <a:r>
              <a:rPr lang="en-US" sz="3200" b="0" i="0" dirty="0">
                <a:solidFill>
                  <a:srgbClr val="374151"/>
                </a:solidFill>
                <a:effectLst/>
                <a:latin typeface="Times New Roman" panose="02020603050405020304" pitchFamily="18" charset="0"/>
                <a:cs typeface="Times New Roman" panose="02020603050405020304" pitchFamily="18" charset="0"/>
              </a:rPr>
              <a:t>Comparative analysis of Deep Learning models (RNNs, LSTM, BERT) with traditional Machine Learning approaches in sentiment analysis.</a:t>
            </a:r>
          </a:p>
          <a:p>
            <a:pPr algn="l">
              <a:buFont typeface="Arial" panose="020B0604020202020204" pitchFamily="34" charset="0"/>
              <a:buChar char="•"/>
            </a:pPr>
            <a:r>
              <a:rPr lang="en-US" sz="3200" b="0" i="0" dirty="0">
                <a:solidFill>
                  <a:srgbClr val="374151"/>
                </a:solidFill>
                <a:effectLst/>
                <a:latin typeface="Times New Roman" panose="02020603050405020304" pitchFamily="18" charset="0"/>
                <a:cs typeface="Times New Roman" panose="02020603050405020304" pitchFamily="18" charset="0"/>
              </a:rPr>
              <a:t>Performance Metrics: Accuracy, Precision, Recall, F1-score, and ROC-AUC for each model.</a:t>
            </a:r>
          </a:p>
          <a:p>
            <a:pPr algn="l">
              <a:buFont typeface="Arial" panose="020B0604020202020204" pitchFamily="34" charset="0"/>
              <a:buChar char="•"/>
            </a:pPr>
            <a:r>
              <a:rPr lang="en-US" sz="3200" b="0" i="0" dirty="0">
                <a:solidFill>
                  <a:srgbClr val="374151"/>
                </a:solidFill>
                <a:effectLst/>
                <a:latin typeface="Times New Roman" panose="02020603050405020304" pitchFamily="18" charset="0"/>
                <a:cs typeface="Times New Roman" panose="02020603050405020304" pitchFamily="18" charset="0"/>
              </a:rPr>
              <a:t>Discussion on the impact of hyperparameters and model architecture on results.</a:t>
            </a:r>
          </a:p>
        </p:txBody>
      </p:sp>
    </p:spTree>
    <p:extLst>
      <p:ext uri="{BB962C8B-B14F-4D97-AF65-F5344CB8AC3E}">
        <p14:creationId xmlns:p14="http://schemas.microsoft.com/office/powerpoint/2010/main" val="1938500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BD7E1-4D9B-9C5C-89F4-C62AA918C57B}"/>
              </a:ext>
            </a:extLst>
          </p:cNvPr>
          <p:cNvSpPr>
            <a:spLocks noGrp="1"/>
          </p:cNvSpPr>
          <p:nvPr>
            <p:ph type="title"/>
          </p:nvPr>
        </p:nvSpPr>
        <p:spPr>
          <a:xfrm>
            <a:off x="1715155" y="624110"/>
            <a:ext cx="9789457" cy="1280890"/>
          </a:xfrm>
        </p:spPr>
        <p:txBody>
          <a:bodyPr>
            <a:normAutofit fontScale="90000"/>
          </a:bodyPr>
          <a:lstStyle/>
          <a:p>
            <a:r>
              <a:rPr lang="en-US" b="1" i="0" dirty="0">
                <a:effectLst/>
                <a:latin typeface="Times New Roman" panose="02020603050405020304" pitchFamily="18" charset="0"/>
                <a:cs typeface="Times New Roman" panose="02020603050405020304" pitchFamily="18" charset="0"/>
              </a:rPr>
              <a:t>Real-world Applications</a:t>
            </a:r>
            <a:br>
              <a:rPr lang="en-US" b="1" i="0" dirty="0">
                <a:effectLst/>
                <a:latin typeface="Söhne"/>
              </a:rPr>
            </a:br>
            <a:br>
              <a:rPr lang="en-US" b="1" i="0" dirty="0">
                <a:effectLst/>
                <a:latin typeface="Söhne"/>
              </a:rPr>
            </a:br>
            <a:br>
              <a:rPr lang="en-US" b="1" i="0" dirty="0">
                <a:effectLst/>
                <a:latin typeface="Söhne"/>
              </a:rPr>
            </a:br>
            <a:endParaRPr lang="en-US" b="1" i="0" dirty="0">
              <a:effectLst/>
              <a:latin typeface="Söhne"/>
            </a:endParaRPr>
          </a:p>
        </p:txBody>
      </p:sp>
      <p:sp>
        <p:nvSpPr>
          <p:cNvPr id="3" name="Content Placeholder 2">
            <a:extLst>
              <a:ext uri="{FF2B5EF4-FFF2-40B4-BE49-F238E27FC236}">
                <a16:creationId xmlns:a16="http://schemas.microsoft.com/office/drawing/2014/main" id="{08396619-5EE5-C1F9-EF29-8D6483893CE9}"/>
              </a:ext>
            </a:extLst>
          </p:cNvPr>
          <p:cNvSpPr>
            <a:spLocks noGrp="1"/>
          </p:cNvSpPr>
          <p:nvPr>
            <p:ph idx="1"/>
          </p:nvPr>
        </p:nvSpPr>
        <p:spPr>
          <a:xfrm>
            <a:off x="1411941" y="1680883"/>
            <a:ext cx="9789458" cy="4360480"/>
          </a:xfrm>
        </p:spPr>
        <p:txBody>
          <a:bodyPr>
            <a:normAutofit/>
          </a:bodyPr>
          <a:lstStyle/>
          <a:p>
            <a:pPr algn="l">
              <a:buFont typeface="Arial" panose="020B0604020202020204" pitchFamily="34" charset="0"/>
              <a:buChar char="•"/>
            </a:pPr>
            <a:r>
              <a:rPr lang="en-US" sz="3200" b="0" i="0" dirty="0">
                <a:solidFill>
                  <a:srgbClr val="374151"/>
                </a:solidFill>
                <a:effectLst/>
                <a:latin typeface="Times New Roman" panose="02020603050405020304" pitchFamily="18" charset="0"/>
                <a:cs typeface="Times New Roman" panose="02020603050405020304" pitchFamily="18" charset="0"/>
              </a:rPr>
              <a:t>Real-world applications of Deep Learning in Sentiment Analysis across various industries and domains.</a:t>
            </a:r>
          </a:p>
          <a:p>
            <a:pPr algn="l">
              <a:buFont typeface="Arial" panose="020B0604020202020204" pitchFamily="34" charset="0"/>
              <a:buChar char="•"/>
            </a:pPr>
            <a:r>
              <a:rPr lang="en-US" sz="3200" b="0" i="0" dirty="0">
                <a:solidFill>
                  <a:srgbClr val="374151"/>
                </a:solidFill>
                <a:effectLst/>
                <a:latin typeface="Times New Roman" panose="02020603050405020304" pitchFamily="18" charset="0"/>
                <a:cs typeface="Times New Roman" panose="02020603050405020304" pitchFamily="18" charset="0"/>
              </a:rPr>
              <a:t>Social Media Sentiment Monitoring: Brand reputation management and customer feedback analysis.</a:t>
            </a:r>
          </a:p>
          <a:p>
            <a:pPr algn="l">
              <a:buFont typeface="Arial" panose="020B0604020202020204" pitchFamily="34" charset="0"/>
              <a:buChar char="•"/>
            </a:pPr>
            <a:r>
              <a:rPr lang="en-US" sz="3200" b="0" i="0" dirty="0">
                <a:solidFill>
                  <a:srgbClr val="374151"/>
                </a:solidFill>
                <a:effectLst/>
                <a:latin typeface="Times New Roman" panose="02020603050405020304" pitchFamily="18" charset="0"/>
                <a:cs typeface="Times New Roman" panose="02020603050405020304" pitchFamily="18" charset="0"/>
              </a:rPr>
              <a:t>Customer Sentiment Analysis: Improving product and service offerings based on customer opinions.</a:t>
            </a:r>
          </a:p>
        </p:txBody>
      </p:sp>
    </p:spTree>
    <p:extLst>
      <p:ext uri="{BB962C8B-B14F-4D97-AF65-F5344CB8AC3E}">
        <p14:creationId xmlns:p14="http://schemas.microsoft.com/office/powerpoint/2010/main" val="92720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BD7E1-4D9B-9C5C-89F4-C62AA918C57B}"/>
              </a:ext>
            </a:extLst>
          </p:cNvPr>
          <p:cNvSpPr>
            <a:spLocks noGrp="1"/>
          </p:cNvSpPr>
          <p:nvPr>
            <p:ph type="title"/>
          </p:nvPr>
        </p:nvSpPr>
        <p:spPr>
          <a:xfrm>
            <a:off x="1715155" y="624110"/>
            <a:ext cx="9789458" cy="1280890"/>
          </a:xfrm>
        </p:spPr>
        <p:txBody>
          <a:bodyPr>
            <a:normAutofit fontScale="90000"/>
          </a:bodyPr>
          <a:lstStyle/>
          <a:p>
            <a:r>
              <a:rPr lang="en-US" b="1" i="0" dirty="0">
                <a:effectLst/>
                <a:latin typeface="Söhne"/>
              </a:rPr>
              <a:t> </a:t>
            </a:r>
            <a:r>
              <a:rPr lang="en-US" b="1" i="0" dirty="0">
                <a:effectLst/>
                <a:latin typeface="Times New Roman" panose="02020603050405020304" pitchFamily="18" charset="0"/>
                <a:cs typeface="Times New Roman" panose="02020603050405020304" pitchFamily="18" charset="0"/>
              </a:rPr>
              <a:t>Future Directions</a:t>
            </a:r>
            <a:br>
              <a:rPr lang="en-US" b="1" i="0" dirty="0">
                <a:effectLst/>
                <a:latin typeface="Söhne"/>
              </a:rPr>
            </a:br>
            <a:br>
              <a:rPr lang="en-US" b="1" i="0" dirty="0">
                <a:effectLst/>
                <a:latin typeface="Söhne"/>
              </a:rPr>
            </a:br>
            <a:br>
              <a:rPr lang="en-US" b="1" i="0" dirty="0">
                <a:effectLst/>
                <a:latin typeface="Söhne"/>
              </a:rPr>
            </a:br>
            <a:endParaRPr lang="en-US" b="1" i="0" dirty="0">
              <a:effectLst/>
              <a:latin typeface="Söhne"/>
            </a:endParaRPr>
          </a:p>
        </p:txBody>
      </p:sp>
      <p:sp>
        <p:nvSpPr>
          <p:cNvPr id="3" name="Content Placeholder 2">
            <a:extLst>
              <a:ext uri="{FF2B5EF4-FFF2-40B4-BE49-F238E27FC236}">
                <a16:creationId xmlns:a16="http://schemas.microsoft.com/office/drawing/2014/main" id="{08396619-5EE5-C1F9-EF29-8D6483893CE9}"/>
              </a:ext>
            </a:extLst>
          </p:cNvPr>
          <p:cNvSpPr>
            <a:spLocks noGrp="1"/>
          </p:cNvSpPr>
          <p:nvPr>
            <p:ph idx="1"/>
          </p:nvPr>
        </p:nvSpPr>
        <p:spPr>
          <a:xfrm>
            <a:off x="1411941" y="1680883"/>
            <a:ext cx="9789458" cy="4360480"/>
          </a:xfrm>
        </p:spPr>
        <p:txBody>
          <a:bodyPr>
            <a:normAutofit/>
          </a:bodyPr>
          <a:lstStyle/>
          <a:p>
            <a:pPr algn="l">
              <a:buFont typeface="Arial" panose="020B0604020202020204" pitchFamily="34" charset="0"/>
              <a:buChar char="•"/>
            </a:pPr>
            <a:r>
              <a:rPr lang="en-US" sz="3200" b="0" i="0" dirty="0">
                <a:solidFill>
                  <a:srgbClr val="374151"/>
                </a:solidFill>
                <a:effectLst/>
                <a:latin typeface="Times New Roman" panose="02020603050405020304" pitchFamily="18" charset="0"/>
                <a:cs typeface="Times New Roman" panose="02020603050405020304" pitchFamily="18" charset="0"/>
              </a:rPr>
              <a:t>Ongoing research and advancements in Deep Learning for Sentiment Analysis.</a:t>
            </a:r>
          </a:p>
          <a:p>
            <a:pPr algn="l">
              <a:buFont typeface="Arial" panose="020B0604020202020204" pitchFamily="34" charset="0"/>
              <a:buChar char="•"/>
            </a:pPr>
            <a:r>
              <a:rPr lang="en-US" sz="3200" b="0" i="0" dirty="0">
                <a:solidFill>
                  <a:srgbClr val="374151"/>
                </a:solidFill>
                <a:effectLst/>
                <a:latin typeface="Times New Roman" panose="02020603050405020304" pitchFamily="18" charset="0"/>
                <a:cs typeface="Times New Roman" panose="02020603050405020304" pitchFamily="18" charset="0"/>
              </a:rPr>
              <a:t>Challenges and potential areas of improvement, such as handling sarcasm and irony.</a:t>
            </a:r>
          </a:p>
          <a:p>
            <a:pPr algn="l">
              <a:buFont typeface="Arial" panose="020B0604020202020204" pitchFamily="34" charset="0"/>
              <a:buChar char="•"/>
            </a:pPr>
            <a:r>
              <a:rPr lang="en-US" sz="3200" b="0" i="0" dirty="0">
                <a:solidFill>
                  <a:srgbClr val="374151"/>
                </a:solidFill>
                <a:effectLst/>
                <a:latin typeface="Times New Roman" panose="02020603050405020304" pitchFamily="18" charset="0"/>
                <a:cs typeface="Times New Roman" panose="02020603050405020304" pitchFamily="18" charset="0"/>
              </a:rPr>
              <a:t>The role of Deep Learning in advancing the field of Natural Language Processing.</a:t>
            </a:r>
          </a:p>
        </p:txBody>
      </p:sp>
    </p:spTree>
    <p:extLst>
      <p:ext uri="{BB962C8B-B14F-4D97-AF65-F5344CB8AC3E}">
        <p14:creationId xmlns:p14="http://schemas.microsoft.com/office/powerpoint/2010/main" val="4036366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BD7E1-4D9B-9C5C-89F4-C62AA918C57B}"/>
              </a:ext>
            </a:extLst>
          </p:cNvPr>
          <p:cNvSpPr>
            <a:spLocks noGrp="1"/>
          </p:cNvSpPr>
          <p:nvPr>
            <p:ph type="title"/>
          </p:nvPr>
        </p:nvSpPr>
        <p:spPr>
          <a:xfrm>
            <a:off x="1715155" y="624110"/>
            <a:ext cx="9789458" cy="1280890"/>
          </a:xfrm>
        </p:spPr>
        <p:txBody>
          <a:bodyPr>
            <a:normAutofit fontScale="90000"/>
          </a:bodyPr>
          <a:lstStyle/>
          <a:p>
            <a:r>
              <a:rPr lang="en-US" b="1" i="0" dirty="0">
                <a:effectLst/>
                <a:latin typeface="Söhne"/>
              </a:rPr>
              <a:t>Conclusion</a:t>
            </a:r>
            <a:br>
              <a:rPr lang="en-US" b="1" i="0" dirty="0">
                <a:effectLst/>
                <a:latin typeface="Söhne"/>
              </a:rPr>
            </a:br>
            <a:br>
              <a:rPr lang="en-US" b="1" i="0" dirty="0">
                <a:effectLst/>
                <a:latin typeface="Söhne"/>
              </a:rPr>
            </a:br>
            <a:br>
              <a:rPr lang="en-US" b="1" i="0" dirty="0">
                <a:effectLst/>
                <a:latin typeface="Söhne"/>
              </a:rPr>
            </a:br>
            <a:endParaRPr lang="en-US" b="1" i="0" dirty="0">
              <a:effectLst/>
              <a:latin typeface="Söhne"/>
            </a:endParaRPr>
          </a:p>
        </p:txBody>
      </p:sp>
      <p:sp>
        <p:nvSpPr>
          <p:cNvPr id="3" name="Content Placeholder 2">
            <a:extLst>
              <a:ext uri="{FF2B5EF4-FFF2-40B4-BE49-F238E27FC236}">
                <a16:creationId xmlns:a16="http://schemas.microsoft.com/office/drawing/2014/main" id="{08396619-5EE5-C1F9-EF29-8D6483893CE9}"/>
              </a:ext>
            </a:extLst>
          </p:cNvPr>
          <p:cNvSpPr>
            <a:spLocks noGrp="1"/>
          </p:cNvSpPr>
          <p:nvPr>
            <p:ph idx="1"/>
          </p:nvPr>
        </p:nvSpPr>
        <p:spPr>
          <a:xfrm>
            <a:off x="1411941" y="1680883"/>
            <a:ext cx="9789458" cy="4360480"/>
          </a:xfrm>
        </p:spPr>
        <p:txBody>
          <a:bodyPr>
            <a:normAutofit/>
          </a:bodyPr>
          <a:lstStyle/>
          <a:p>
            <a:pPr algn="l">
              <a:buFont typeface="Arial" panose="020B0604020202020204" pitchFamily="34" charset="0"/>
              <a:buChar char="•"/>
            </a:pPr>
            <a:r>
              <a:rPr lang="en-US" sz="3200" b="0" i="0" dirty="0">
                <a:solidFill>
                  <a:srgbClr val="374151"/>
                </a:solidFill>
                <a:effectLst/>
                <a:latin typeface="Times New Roman" panose="02020603050405020304" pitchFamily="18" charset="0"/>
                <a:cs typeface="Times New Roman" panose="02020603050405020304" pitchFamily="18" charset="0"/>
              </a:rPr>
              <a:t>Understanding the impact of RNNs, LSTM, and Transformer-based models in capturing the emotions from textual data.</a:t>
            </a:r>
          </a:p>
          <a:p>
            <a:pPr algn="l">
              <a:buFont typeface="Arial" panose="020B0604020202020204" pitchFamily="34" charset="0"/>
              <a:buChar char="•"/>
            </a:pPr>
            <a:r>
              <a:rPr lang="en-GB" sz="3200" b="0" i="0" dirty="0">
                <a:solidFill>
                  <a:srgbClr val="374151"/>
                </a:solidFill>
                <a:effectLst/>
                <a:latin typeface="Times New Roman" panose="02020603050405020304" pitchFamily="18" charset="0"/>
                <a:cs typeface="Times New Roman" panose="02020603050405020304" pitchFamily="18" charset="0"/>
              </a:rPr>
              <a:t>Though deep learning-based sentiment analysis has shown great potential, there are still some limitations such as data quality, overfitting, and interpretability that need to be addressed in future research.</a:t>
            </a:r>
            <a:endParaRPr lang="en-US" sz="32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6003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06AA3-1745-4B24-C3DA-664AC52CB167}"/>
              </a:ext>
            </a:extLst>
          </p:cNvPr>
          <p:cNvSpPr>
            <a:spLocks noGrp="1"/>
          </p:cNvSpPr>
          <p:nvPr>
            <p:ph type="title"/>
          </p:nvPr>
        </p:nvSpPr>
        <p:spPr>
          <a:xfrm>
            <a:off x="677333" y="609600"/>
            <a:ext cx="11297789" cy="5654040"/>
          </a:xfrm>
        </p:spPr>
        <p:txBody>
          <a:bodyPr/>
          <a:lstStyle/>
          <a:p>
            <a:pPr algn="ctr"/>
            <a:br>
              <a:rPr lang="en-US" dirty="0"/>
            </a:br>
            <a:br>
              <a:rPr lang="en-US" dirty="0"/>
            </a:br>
            <a:br>
              <a:rPr lang="en-US" sz="7200" dirty="0"/>
            </a:br>
            <a:r>
              <a:rPr lang="en-US" sz="5400"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2387363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13C6E-7785-147E-2D15-C7B05EB94CE9}"/>
              </a:ext>
            </a:extLst>
          </p:cNvPr>
          <p:cNvSpPr>
            <a:spLocks noGrp="1"/>
          </p:cNvSpPr>
          <p:nvPr>
            <p:ph type="title"/>
          </p:nvPr>
        </p:nvSpPr>
        <p:spPr>
          <a:xfrm>
            <a:off x="2200449" y="580148"/>
            <a:ext cx="8911687" cy="1280890"/>
          </a:xfrm>
        </p:spPr>
        <p:txBody>
          <a:bodyPr/>
          <a:lstStyle/>
          <a:p>
            <a:r>
              <a:rPr lang="en-US" sz="3200" b="1" dirty="0">
                <a:latin typeface="Times New Roman" panose="02020603050405020304" pitchFamily="18" charset="0"/>
                <a:cs typeface="Times New Roman" panose="02020603050405020304" pitchFamily="18" charset="0"/>
              </a:rPr>
              <a:t>Index</a:t>
            </a:r>
            <a:br>
              <a:rPr lang="en-US" dirty="0"/>
            </a:br>
            <a:endParaRPr lang="en-US" dirty="0"/>
          </a:p>
        </p:txBody>
      </p:sp>
      <p:sp>
        <p:nvSpPr>
          <p:cNvPr id="3" name="Content Placeholder 2">
            <a:extLst>
              <a:ext uri="{FF2B5EF4-FFF2-40B4-BE49-F238E27FC236}">
                <a16:creationId xmlns:a16="http://schemas.microsoft.com/office/drawing/2014/main" id="{1B896E5D-AE47-F908-7A14-3AE86D6592C9}"/>
              </a:ext>
            </a:extLst>
          </p:cNvPr>
          <p:cNvSpPr>
            <a:spLocks noGrp="1"/>
          </p:cNvSpPr>
          <p:nvPr>
            <p:ph idx="1"/>
          </p:nvPr>
        </p:nvSpPr>
        <p:spPr>
          <a:xfrm>
            <a:off x="2043952" y="1519518"/>
            <a:ext cx="9224683" cy="5069541"/>
          </a:xfrm>
        </p:spPr>
        <p:txBody>
          <a:bodyPr>
            <a:normAutofit/>
          </a:bodyPr>
          <a:lstStyle/>
          <a:p>
            <a:pPr algn="just">
              <a:lnSpc>
                <a:spcPct val="120000"/>
              </a:lnSpc>
            </a:pPr>
            <a:r>
              <a:rPr lang="en-US" sz="3200" b="1" dirty="0">
                <a:latin typeface="Times New Roman" panose="02020603050405020304" pitchFamily="18" charset="0"/>
                <a:cs typeface="Times New Roman" panose="02020603050405020304" pitchFamily="18" charset="0"/>
              </a:rPr>
              <a:t>Abstract</a:t>
            </a:r>
          </a:p>
          <a:p>
            <a:pPr algn="just">
              <a:lnSpc>
                <a:spcPct val="120000"/>
              </a:lnSpc>
            </a:pPr>
            <a:r>
              <a:rPr lang="en-US" sz="3200" b="1" dirty="0">
                <a:latin typeface="Times New Roman" panose="02020603050405020304" pitchFamily="18" charset="0"/>
                <a:cs typeface="Times New Roman" panose="02020603050405020304" pitchFamily="18" charset="0"/>
              </a:rPr>
              <a:t>Introduction</a:t>
            </a:r>
          </a:p>
          <a:p>
            <a:pPr algn="just">
              <a:lnSpc>
                <a:spcPct val="120000"/>
              </a:lnSpc>
            </a:pPr>
            <a:r>
              <a:rPr lang="en-US" sz="3200" b="1" dirty="0">
                <a:latin typeface="Times New Roman" panose="02020603050405020304" pitchFamily="18" charset="0"/>
                <a:cs typeface="Times New Roman" panose="02020603050405020304" pitchFamily="18" charset="0"/>
              </a:rPr>
              <a:t>Literature Review/Related Works</a:t>
            </a:r>
          </a:p>
          <a:p>
            <a:pPr algn="just">
              <a:lnSpc>
                <a:spcPct val="120000"/>
              </a:lnSpc>
            </a:pPr>
            <a:r>
              <a:rPr lang="en-US" sz="3200" b="1" i="0" dirty="0">
                <a:effectLst/>
                <a:latin typeface="Times New Roman" panose="02020603050405020304" pitchFamily="18" charset="0"/>
                <a:cs typeface="Times New Roman" panose="02020603050405020304" pitchFamily="18" charset="0"/>
              </a:rPr>
              <a:t>Details of Topics</a:t>
            </a:r>
          </a:p>
          <a:p>
            <a:pPr algn="just">
              <a:lnSpc>
                <a:spcPct val="120000"/>
              </a:lnSpc>
            </a:pPr>
            <a:r>
              <a:rPr lang="en-US" sz="3200" b="1" i="0" dirty="0">
                <a:effectLst/>
                <a:latin typeface="Times New Roman" panose="02020603050405020304" pitchFamily="18" charset="0"/>
                <a:cs typeface="Times New Roman" panose="02020603050405020304" pitchFamily="18" charset="0"/>
              </a:rPr>
              <a:t>Real-world Applications</a:t>
            </a:r>
          </a:p>
          <a:p>
            <a:pPr algn="just">
              <a:lnSpc>
                <a:spcPct val="120000"/>
              </a:lnSpc>
            </a:pPr>
            <a:r>
              <a:rPr lang="en-US" sz="3200" b="1" i="0" dirty="0">
                <a:effectLst/>
                <a:latin typeface="Times New Roman" panose="02020603050405020304" pitchFamily="18" charset="0"/>
                <a:cs typeface="Times New Roman" panose="02020603050405020304" pitchFamily="18" charset="0"/>
              </a:rPr>
              <a:t>Future Direction</a:t>
            </a:r>
          </a:p>
          <a:p>
            <a:pPr algn="just">
              <a:lnSpc>
                <a:spcPct val="120000"/>
              </a:lnSpc>
            </a:pPr>
            <a:r>
              <a:rPr lang="en-US" sz="3200" b="1" i="0" dirty="0">
                <a:effectLst/>
                <a:latin typeface="Times New Roman" panose="02020603050405020304" pitchFamily="18" charset="0"/>
                <a:cs typeface="Times New Roman" panose="02020603050405020304" pitchFamily="18" charset="0"/>
              </a:rPr>
              <a:t>Conclusion</a:t>
            </a:r>
          </a:p>
          <a:p>
            <a:pPr algn="just">
              <a:lnSpc>
                <a:spcPct val="120000"/>
              </a:lnSpc>
            </a:pPr>
            <a:endParaRPr lang="en-US" sz="2400" b="1" i="0" dirty="0">
              <a:effectLst/>
              <a:latin typeface="Söhne"/>
            </a:endParaRPr>
          </a:p>
          <a:p>
            <a:endParaRPr lang="en-US" sz="1000" dirty="0"/>
          </a:p>
          <a:p>
            <a:endParaRPr lang="en-US" sz="1000" dirty="0"/>
          </a:p>
        </p:txBody>
      </p:sp>
    </p:spTree>
    <p:extLst>
      <p:ext uri="{BB962C8B-B14F-4D97-AF65-F5344CB8AC3E}">
        <p14:creationId xmlns:p14="http://schemas.microsoft.com/office/powerpoint/2010/main" val="2669187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00BF9-B4DE-BE8A-0058-561A3376E11B}"/>
              </a:ext>
            </a:extLst>
          </p:cNvPr>
          <p:cNvSpPr>
            <a:spLocks noGrp="1"/>
          </p:cNvSpPr>
          <p:nvPr>
            <p:ph type="title"/>
          </p:nvPr>
        </p:nvSpPr>
        <p:spPr/>
        <p:txBody>
          <a:bodyPr/>
          <a:lstStyle/>
          <a:p>
            <a:r>
              <a:rPr lang="en-US" b="1" dirty="0"/>
              <a:t>            </a:t>
            </a:r>
            <a:r>
              <a:rPr lang="en-US" sz="32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17BF1C7A-A4C6-F441-5415-2EE74D5C32F7}"/>
              </a:ext>
            </a:extLst>
          </p:cNvPr>
          <p:cNvSpPr>
            <a:spLocks noGrp="1"/>
          </p:cNvSpPr>
          <p:nvPr>
            <p:ph idx="1"/>
          </p:nvPr>
        </p:nvSpPr>
        <p:spPr>
          <a:xfrm>
            <a:off x="927846" y="1546413"/>
            <a:ext cx="10125635" cy="4494950"/>
          </a:xfrm>
        </p:spPr>
        <p:txBody>
          <a:bodyPr>
            <a:normAutofit/>
          </a:bodyPr>
          <a:lstStyle/>
          <a:p>
            <a:pPr algn="l">
              <a:buFont typeface="Arial" panose="020B0604020202020204" pitchFamily="34" charset="0"/>
              <a:buChar char="•"/>
            </a:pPr>
            <a:r>
              <a:rPr lang="en-US" sz="3200" b="0" i="0" dirty="0">
                <a:solidFill>
                  <a:srgbClr val="374151"/>
                </a:solidFill>
                <a:effectLst/>
                <a:latin typeface="Times New Roman" panose="02020603050405020304" pitchFamily="18" charset="0"/>
                <a:cs typeface="Times New Roman" panose="02020603050405020304" pitchFamily="18" charset="0"/>
              </a:rPr>
              <a:t>Welcome to the presentation on "Deep Learning Approach in AI for Sentiment Analysis."</a:t>
            </a:r>
          </a:p>
          <a:p>
            <a:pPr algn="l">
              <a:buFont typeface="Arial" panose="020B0604020202020204" pitchFamily="34" charset="0"/>
              <a:buChar char="•"/>
            </a:pPr>
            <a:r>
              <a:rPr lang="en-US" sz="3200" b="0" i="0" dirty="0">
                <a:solidFill>
                  <a:srgbClr val="374151"/>
                </a:solidFill>
                <a:effectLst/>
                <a:latin typeface="Times New Roman" panose="02020603050405020304" pitchFamily="18" charset="0"/>
                <a:cs typeface="Times New Roman" panose="02020603050405020304" pitchFamily="18" charset="0"/>
              </a:rPr>
              <a:t>In this session, we will explore how Deep Learning models have revolutionized sentiment analysis, enabling more accurate and nuanced emotion classification.</a:t>
            </a:r>
          </a:p>
        </p:txBody>
      </p:sp>
    </p:spTree>
    <p:extLst>
      <p:ext uri="{BB962C8B-B14F-4D97-AF65-F5344CB8AC3E}">
        <p14:creationId xmlns:p14="http://schemas.microsoft.com/office/powerpoint/2010/main" val="3429305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00BF9-B4DE-BE8A-0058-561A3376E11B}"/>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Introduction</a:t>
            </a:r>
          </a:p>
        </p:txBody>
      </p:sp>
      <p:sp>
        <p:nvSpPr>
          <p:cNvPr id="3" name="Content Placeholder 2">
            <a:extLst>
              <a:ext uri="{FF2B5EF4-FFF2-40B4-BE49-F238E27FC236}">
                <a16:creationId xmlns:a16="http://schemas.microsoft.com/office/drawing/2014/main" id="{17BF1C7A-A4C6-F441-5415-2EE74D5C32F7}"/>
              </a:ext>
            </a:extLst>
          </p:cNvPr>
          <p:cNvSpPr>
            <a:spLocks noGrp="1"/>
          </p:cNvSpPr>
          <p:nvPr>
            <p:ph idx="1"/>
          </p:nvPr>
        </p:nvSpPr>
        <p:spPr>
          <a:xfrm>
            <a:off x="1317812" y="1479177"/>
            <a:ext cx="10044952" cy="4333586"/>
          </a:xfrm>
        </p:spPr>
        <p:txBody>
          <a:bodyPr>
            <a:noAutofit/>
          </a:bodyPr>
          <a:lstStyle/>
          <a:p>
            <a:pPr algn="l">
              <a:buFont typeface="Arial" panose="020B0604020202020204" pitchFamily="34" charset="0"/>
              <a:buChar char="•"/>
            </a:pPr>
            <a:r>
              <a:rPr lang="en-US" sz="3200" b="0" i="0" dirty="0">
                <a:solidFill>
                  <a:srgbClr val="374151"/>
                </a:solidFill>
                <a:effectLst/>
                <a:latin typeface="Times New Roman" panose="02020603050405020304" pitchFamily="18" charset="0"/>
                <a:cs typeface="Times New Roman" panose="02020603050405020304" pitchFamily="18" charset="0"/>
              </a:rPr>
              <a:t>Sentiment Analysis, also known as Opinion Mining, is a natural language processing task that involves determining emotions or opinions expressed in textual data.</a:t>
            </a:r>
          </a:p>
          <a:p>
            <a:pPr algn="l">
              <a:buFont typeface="Arial" panose="020B0604020202020204" pitchFamily="34" charset="0"/>
              <a:buChar char="•"/>
            </a:pPr>
            <a:r>
              <a:rPr lang="en-US" sz="3200" b="0" i="0" dirty="0">
                <a:solidFill>
                  <a:srgbClr val="374151"/>
                </a:solidFill>
                <a:effectLst/>
                <a:latin typeface="Times New Roman" panose="02020603050405020304" pitchFamily="18" charset="0"/>
                <a:cs typeface="Times New Roman" panose="02020603050405020304" pitchFamily="18" charset="0"/>
              </a:rPr>
              <a:t>Traditional approaches to sentiment analysis relied on handcrafted features and shallow machine learning models. However, Deep Learning has revolutionized sentiment analysis by leveraging the power of neural networks to capture complex patterns and dependencies in textual data.</a:t>
            </a:r>
          </a:p>
        </p:txBody>
      </p:sp>
    </p:spTree>
    <p:extLst>
      <p:ext uri="{BB962C8B-B14F-4D97-AF65-F5344CB8AC3E}">
        <p14:creationId xmlns:p14="http://schemas.microsoft.com/office/powerpoint/2010/main" val="1169732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BD7E1-4D9B-9C5C-89F4-C62AA918C57B}"/>
              </a:ext>
            </a:extLst>
          </p:cNvPr>
          <p:cNvSpPr>
            <a:spLocks noGrp="1"/>
          </p:cNvSpPr>
          <p:nvPr>
            <p:ph type="title"/>
          </p:nvPr>
        </p:nvSpPr>
        <p:spPr>
          <a:xfrm>
            <a:off x="1776047" y="395654"/>
            <a:ext cx="9728566" cy="1509346"/>
          </a:xfrm>
        </p:spPr>
        <p:txBody>
          <a:bodyPr>
            <a:normAutofit/>
          </a:bodyPr>
          <a:lstStyle/>
          <a:p>
            <a:r>
              <a:rPr lang="en-US" sz="3200" b="1" i="0" dirty="0">
                <a:effectLst/>
                <a:latin typeface="Times New Roman" panose="02020603050405020304" pitchFamily="18" charset="0"/>
                <a:cs typeface="Times New Roman" panose="02020603050405020304" pitchFamily="18" charset="0"/>
              </a:rPr>
              <a:t>Literature Review/Related works</a:t>
            </a:r>
            <a:br>
              <a:rPr lang="en-US" sz="3200" b="1" i="0" dirty="0">
                <a:effectLst/>
                <a:latin typeface="Times New Roman" panose="02020603050405020304" pitchFamily="18" charset="0"/>
                <a:cs typeface="Times New Roman" panose="02020603050405020304" pitchFamily="18" charset="0"/>
              </a:rPr>
            </a:br>
            <a:r>
              <a:rPr lang="en-US" sz="3200" b="1" i="0" dirty="0">
                <a:effectLst/>
                <a:latin typeface="Times New Roman" panose="02020603050405020304" pitchFamily="18" charset="0"/>
                <a:cs typeface="Times New Roman" panose="02020603050405020304" pitchFamily="18" charset="0"/>
              </a:rPr>
              <a:t>What is Deep Learning?</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396619-5EE5-C1F9-EF29-8D6483893CE9}"/>
              </a:ext>
            </a:extLst>
          </p:cNvPr>
          <p:cNvSpPr>
            <a:spLocks noGrp="1"/>
          </p:cNvSpPr>
          <p:nvPr>
            <p:ph idx="1"/>
          </p:nvPr>
        </p:nvSpPr>
        <p:spPr>
          <a:xfrm>
            <a:off x="1886300" y="1761565"/>
            <a:ext cx="8911687" cy="4279797"/>
          </a:xfrm>
        </p:spPr>
        <p:txBody>
          <a:bodyPr>
            <a:normAutofit/>
          </a:bodyPr>
          <a:lstStyle/>
          <a:p>
            <a:pPr algn="just">
              <a:buFont typeface="Arial" panose="020B0604020202020204" pitchFamily="34" charset="0"/>
              <a:buChar char="•"/>
            </a:pPr>
            <a:r>
              <a:rPr lang="en-US" sz="3200" b="0" i="0" dirty="0">
                <a:solidFill>
                  <a:srgbClr val="374151"/>
                </a:solidFill>
                <a:effectLst/>
                <a:latin typeface="Times New Roman" panose="02020603050405020304" pitchFamily="18" charset="0"/>
                <a:cs typeface="Times New Roman" panose="02020603050405020304" pitchFamily="18" charset="0"/>
              </a:rPr>
              <a:t>Deep Learning is a subset of machine learning that utilizes neural networks with multiple hidden layers to learn hierarchical representations from data.</a:t>
            </a:r>
          </a:p>
          <a:p>
            <a:pPr algn="just">
              <a:buFont typeface="Arial" panose="020B0604020202020204" pitchFamily="34" charset="0"/>
              <a:buChar char="•"/>
            </a:pPr>
            <a:r>
              <a:rPr lang="en-US" sz="3200" b="0" i="0" dirty="0">
                <a:solidFill>
                  <a:srgbClr val="374151"/>
                </a:solidFill>
                <a:effectLst/>
                <a:latin typeface="Times New Roman" panose="02020603050405020304" pitchFamily="18" charset="0"/>
                <a:cs typeface="Times New Roman" panose="02020603050405020304" pitchFamily="18" charset="0"/>
              </a:rPr>
              <a:t>Neural Networks: Basic building blocks of Deep Learning, inspired by the human brain's interconnected neurons.</a:t>
            </a:r>
          </a:p>
        </p:txBody>
      </p:sp>
    </p:spTree>
    <p:extLst>
      <p:ext uri="{BB962C8B-B14F-4D97-AF65-F5344CB8AC3E}">
        <p14:creationId xmlns:p14="http://schemas.microsoft.com/office/powerpoint/2010/main" val="667323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BD7E1-4D9B-9C5C-89F4-C62AA918C57B}"/>
              </a:ext>
            </a:extLst>
          </p:cNvPr>
          <p:cNvSpPr>
            <a:spLocks noGrp="1"/>
          </p:cNvSpPr>
          <p:nvPr>
            <p:ph type="title"/>
          </p:nvPr>
        </p:nvSpPr>
        <p:spPr/>
        <p:txBody>
          <a:bodyPr>
            <a:normAutofit/>
          </a:bodyPr>
          <a:lstStyle/>
          <a:p>
            <a:r>
              <a:rPr lang="en-US" sz="3200" b="1" i="0" dirty="0">
                <a:effectLst/>
                <a:latin typeface="Times New Roman" panose="02020603050405020304" pitchFamily="18" charset="0"/>
                <a:cs typeface="Times New Roman" panose="02020603050405020304" pitchFamily="18" charset="0"/>
              </a:rPr>
              <a:t>Recurrent Neural Networks (RNNs)</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396619-5EE5-C1F9-EF29-8D6483893CE9}"/>
              </a:ext>
            </a:extLst>
          </p:cNvPr>
          <p:cNvSpPr>
            <a:spLocks noGrp="1"/>
          </p:cNvSpPr>
          <p:nvPr>
            <p:ph idx="1"/>
          </p:nvPr>
        </p:nvSpPr>
        <p:spPr>
          <a:xfrm>
            <a:off x="1277470" y="1680883"/>
            <a:ext cx="9923929" cy="4360480"/>
          </a:xfrm>
        </p:spPr>
        <p:txBody>
          <a:bodyPr>
            <a:normAutofit lnSpcReduction="10000"/>
          </a:bodyPr>
          <a:lstStyle/>
          <a:p>
            <a:pPr algn="just">
              <a:buFont typeface="Arial" panose="020B0604020202020204" pitchFamily="34" charset="0"/>
              <a:buChar char="•"/>
            </a:pPr>
            <a:r>
              <a:rPr lang="en-US" sz="3200" b="0" i="0" dirty="0">
                <a:solidFill>
                  <a:srgbClr val="374151"/>
                </a:solidFill>
                <a:effectLst/>
                <a:latin typeface="Times New Roman" panose="02020603050405020304" pitchFamily="18" charset="0"/>
                <a:cs typeface="Times New Roman" panose="02020603050405020304" pitchFamily="18" charset="0"/>
              </a:rPr>
              <a:t>Recurrent Neural Networks (RNNs) are designed to process sequential data, making them suitable for sentiment analysis of text.</a:t>
            </a:r>
          </a:p>
          <a:p>
            <a:pPr algn="just">
              <a:buFont typeface="Arial" panose="020B0604020202020204" pitchFamily="34" charset="0"/>
              <a:buChar char="•"/>
            </a:pPr>
            <a:r>
              <a:rPr lang="en-US" sz="3200" b="0" i="0" dirty="0">
                <a:solidFill>
                  <a:srgbClr val="374151"/>
                </a:solidFill>
                <a:effectLst/>
                <a:latin typeface="Times New Roman" panose="02020603050405020304" pitchFamily="18" charset="0"/>
                <a:cs typeface="Times New Roman" panose="02020603050405020304" pitchFamily="18" charset="0"/>
              </a:rPr>
              <a:t>RNN Architecture: Recurrent connections enable the network to maintain hidden states and process sequences step-by-step.</a:t>
            </a:r>
          </a:p>
          <a:p>
            <a:pPr algn="just">
              <a:buFont typeface="Arial" panose="020B0604020202020204" pitchFamily="34" charset="0"/>
              <a:buChar char="•"/>
            </a:pPr>
            <a:r>
              <a:rPr lang="en-US" sz="3200" b="0" i="0" dirty="0">
                <a:solidFill>
                  <a:srgbClr val="374151"/>
                </a:solidFill>
                <a:effectLst/>
                <a:latin typeface="Times New Roman" panose="02020603050405020304" pitchFamily="18" charset="0"/>
                <a:cs typeface="Times New Roman" panose="02020603050405020304" pitchFamily="18" charset="0"/>
              </a:rPr>
              <a:t>Application in Sentiment Analysis: RNNs can capture context and temporal dependencies in textual data, aiding emotion classification.</a:t>
            </a:r>
          </a:p>
        </p:txBody>
      </p:sp>
    </p:spTree>
    <p:extLst>
      <p:ext uri="{BB962C8B-B14F-4D97-AF65-F5344CB8AC3E}">
        <p14:creationId xmlns:p14="http://schemas.microsoft.com/office/powerpoint/2010/main" val="2836115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Recurrent neural network(RNN) or Long Short Term Memory(LSTM) [5][6][16] |  Download Scientific Diagram">
            <a:extLst>
              <a:ext uri="{FF2B5EF4-FFF2-40B4-BE49-F238E27FC236}">
                <a16:creationId xmlns:a16="http://schemas.microsoft.com/office/drawing/2014/main" id="{197A5DF4-0BC6-DC13-1A6A-EFE1B1E5C1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6341" y="981635"/>
            <a:ext cx="7817784" cy="4908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6358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BD7E1-4D9B-9C5C-89F4-C62AA918C57B}"/>
              </a:ext>
            </a:extLst>
          </p:cNvPr>
          <p:cNvSpPr>
            <a:spLocks noGrp="1"/>
          </p:cNvSpPr>
          <p:nvPr>
            <p:ph type="title"/>
          </p:nvPr>
        </p:nvSpPr>
        <p:spPr/>
        <p:txBody>
          <a:bodyPr>
            <a:normAutofit/>
          </a:bodyPr>
          <a:lstStyle/>
          <a:p>
            <a:r>
              <a:rPr lang="en-US" sz="3200" b="1" i="0" dirty="0">
                <a:effectLst/>
                <a:latin typeface="Times New Roman" panose="02020603050405020304" pitchFamily="18" charset="0"/>
                <a:cs typeface="Times New Roman" panose="02020603050405020304" pitchFamily="18" charset="0"/>
              </a:rPr>
              <a:t>Long Short-Term Memory (LSTM)</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396619-5EE5-C1F9-EF29-8D6483893CE9}"/>
              </a:ext>
            </a:extLst>
          </p:cNvPr>
          <p:cNvSpPr>
            <a:spLocks noGrp="1"/>
          </p:cNvSpPr>
          <p:nvPr>
            <p:ph idx="1"/>
          </p:nvPr>
        </p:nvSpPr>
        <p:spPr>
          <a:xfrm>
            <a:off x="1277470" y="1680883"/>
            <a:ext cx="9923929" cy="4360480"/>
          </a:xfrm>
        </p:spPr>
        <p:txBody>
          <a:bodyPr>
            <a:normAutofit/>
          </a:bodyPr>
          <a:lstStyle/>
          <a:p>
            <a:pPr algn="l">
              <a:buFont typeface="Arial" panose="020B0604020202020204" pitchFamily="34" charset="0"/>
              <a:buChar char="•"/>
            </a:pPr>
            <a:r>
              <a:rPr lang="en-US" sz="3200" b="0" i="0" dirty="0">
                <a:solidFill>
                  <a:srgbClr val="374151"/>
                </a:solidFill>
                <a:effectLst/>
                <a:latin typeface="Times New Roman" panose="02020603050405020304" pitchFamily="18" charset="0"/>
                <a:cs typeface="Times New Roman" panose="02020603050405020304" pitchFamily="18" charset="0"/>
              </a:rPr>
              <a:t>Long Short-Term Memory (LSTM) is an advanced RNN variant that overcomes the vanishing gradient problem and retains long-term dependencies.</a:t>
            </a:r>
          </a:p>
          <a:p>
            <a:pPr algn="l">
              <a:buFont typeface="Arial" panose="020B0604020202020204" pitchFamily="34" charset="0"/>
              <a:buChar char="•"/>
            </a:pPr>
            <a:r>
              <a:rPr lang="en-US" sz="3200" b="0" i="0" dirty="0">
                <a:solidFill>
                  <a:srgbClr val="374151"/>
                </a:solidFill>
                <a:effectLst/>
                <a:latin typeface="Times New Roman" panose="02020603050405020304" pitchFamily="18" charset="0"/>
                <a:cs typeface="Times New Roman" panose="02020603050405020304" pitchFamily="18" charset="0"/>
              </a:rPr>
              <a:t>LSTM Architecture: Memory cells and gates enable LSTMs to learn and forget information as needed.</a:t>
            </a:r>
          </a:p>
          <a:p>
            <a:pPr algn="l">
              <a:buFont typeface="Arial" panose="020B0604020202020204" pitchFamily="34" charset="0"/>
              <a:buChar char="•"/>
            </a:pPr>
            <a:r>
              <a:rPr lang="en-US" sz="3200" b="0" i="0" dirty="0">
                <a:solidFill>
                  <a:srgbClr val="374151"/>
                </a:solidFill>
                <a:effectLst/>
                <a:latin typeface="Times New Roman" panose="02020603050405020304" pitchFamily="18" charset="0"/>
                <a:cs typeface="Times New Roman" panose="02020603050405020304" pitchFamily="18" charset="0"/>
              </a:rPr>
              <a:t>Advantages in Sentiment Analysis: LSTMs can capture complex linguistic patterns and context, improving sentiment classification.</a:t>
            </a:r>
          </a:p>
        </p:txBody>
      </p:sp>
    </p:spTree>
    <p:extLst>
      <p:ext uri="{BB962C8B-B14F-4D97-AF65-F5344CB8AC3E}">
        <p14:creationId xmlns:p14="http://schemas.microsoft.com/office/powerpoint/2010/main" val="802936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Long Short-Term Memory: From Zero to Hero with PyTorch">
            <a:extLst>
              <a:ext uri="{FF2B5EF4-FFF2-40B4-BE49-F238E27FC236}">
                <a16:creationId xmlns:a16="http://schemas.microsoft.com/office/drawing/2014/main" id="{3C2F5E13-57FC-2659-77B2-2F89C06BD3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953" y="954741"/>
            <a:ext cx="8924085" cy="5311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67928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382</TotalTime>
  <Words>594</Words>
  <Application>Microsoft Office PowerPoint</Application>
  <PresentationFormat>Widescreen</PresentationFormat>
  <Paragraphs>47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Century Gothic</vt:lpstr>
      <vt:lpstr>Söhne</vt:lpstr>
      <vt:lpstr>Times New Roman</vt:lpstr>
      <vt:lpstr>Wingdings 3</vt:lpstr>
      <vt:lpstr>Wisp</vt:lpstr>
      <vt:lpstr>Deep Learning Approach in AI for Sentiment Analysis</vt:lpstr>
      <vt:lpstr>Index </vt:lpstr>
      <vt:lpstr>            Abstract</vt:lpstr>
      <vt:lpstr>             Introduction</vt:lpstr>
      <vt:lpstr>Literature Review/Related works What is Deep Learning?</vt:lpstr>
      <vt:lpstr>Recurrent Neural Networks (RNNs)</vt:lpstr>
      <vt:lpstr>PowerPoint Presentation</vt:lpstr>
      <vt:lpstr>Long Short-Term Memory (LSTM)</vt:lpstr>
      <vt:lpstr>PowerPoint Presentation</vt:lpstr>
      <vt:lpstr>Transformer-based Models (e.g., BERT)</vt:lpstr>
      <vt:lpstr>PowerPoint Presentation</vt:lpstr>
      <vt:lpstr> Experimental Results and Performance </vt:lpstr>
      <vt:lpstr>Real-world Applications   </vt:lpstr>
      <vt:lpstr> Future Directions   </vt:lpstr>
      <vt:lpstr>Conclusion   </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Yield Prediction And Recommendation System</dc:title>
  <dc:creator>bhagyashri kadam</dc:creator>
  <cp:lastModifiedBy>USER</cp:lastModifiedBy>
  <cp:revision>22</cp:revision>
  <dcterms:created xsi:type="dcterms:W3CDTF">2023-07-29T06:03:19Z</dcterms:created>
  <dcterms:modified xsi:type="dcterms:W3CDTF">2023-10-17T20:42:43Z</dcterms:modified>
</cp:coreProperties>
</file>