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22" r:id="rId2"/>
    <p:sldMasterId id="2147483724" r:id="rId3"/>
    <p:sldMasterId id="2147483756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81" r:id="rId11"/>
    <p:sldId id="262" r:id="rId12"/>
    <p:sldId id="276" r:id="rId13"/>
    <p:sldId id="278" r:id="rId14"/>
    <p:sldId id="267" r:id="rId15"/>
    <p:sldId id="277" r:id="rId16"/>
    <p:sldId id="282" r:id="rId17"/>
    <p:sldId id="265" r:id="rId18"/>
    <p:sldId id="266" r:id="rId19"/>
    <p:sldId id="279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2AE"/>
    <a:srgbClr val="FF0066"/>
    <a:srgbClr val="FF8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78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3147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026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614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72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961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531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594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3751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1313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9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34843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155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0"/>
            <a:ext cx="10972800" cy="840112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3753"/>
            <a:ext cx="10972800" cy="435259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44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553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800" y="1555500"/>
            <a:ext cx="6186800" cy="297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791" y="4531899"/>
            <a:ext cx="5643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45281" y="5682273"/>
            <a:ext cx="691025" cy="437473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2285637" y="5682237"/>
            <a:ext cx="1695296" cy="83351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40987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47423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0" name="Google Shape;100;p4"/>
          <p:cNvGrpSpPr/>
          <p:nvPr/>
        </p:nvGrpSpPr>
        <p:grpSpPr>
          <a:xfrm>
            <a:off x="6542052" y="-6689966"/>
            <a:ext cx="10724633" cy="10724633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202837" y="5942804"/>
            <a:ext cx="842547" cy="610385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5567150" y="219665"/>
            <a:ext cx="6267013" cy="6451883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95689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950800" y="1680367"/>
            <a:ext cx="471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6527200" y="4260105"/>
            <a:ext cx="471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6527200" y="5005305"/>
            <a:ext cx="4714000" cy="9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950800" y="2425567"/>
            <a:ext cx="4714000" cy="9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94303" y="258266"/>
            <a:ext cx="11633517" cy="6394855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183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98737" y="6087004"/>
            <a:ext cx="842547" cy="610385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11421983" y="6048603"/>
            <a:ext cx="643404" cy="687168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98736" y="352179"/>
            <a:ext cx="309824" cy="1298245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9565083" y="258265"/>
            <a:ext cx="812720" cy="778099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21681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5892800" y="1787857"/>
            <a:ext cx="514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950800" y="2682900"/>
            <a:ext cx="3673600" cy="13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373516" y="125069"/>
            <a:ext cx="11570544" cy="6498569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812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3262800" y="883500"/>
            <a:ext cx="7978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5442571" y="6020437"/>
            <a:ext cx="842547" cy="610385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537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3027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950800" y="2247584"/>
            <a:ext cx="6260000" cy="8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950800" y="3125217"/>
            <a:ext cx="6260000" cy="1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5307316" y="-2785470"/>
            <a:ext cx="10724633" cy="10724633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4877171" y="5923737"/>
            <a:ext cx="842547" cy="610385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10912059" y="423434"/>
            <a:ext cx="664941" cy="636620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11138017" y="5476736"/>
            <a:ext cx="608311" cy="447003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11577011" y="2036758"/>
            <a:ext cx="309824" cy="1299271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6285114" y="258273"/>
            <a:ext cx="691025" cy="437473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017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>
            <a:spLocks noGrp="1"/>
          </p:cNvSpPr>
          <p:nvPr>
            <p:ph type="title"/>
          </p:nvPr>
        </p:nvSpPr>
        <p:spPr>
          <a:xfrm>
            <a:off x="1563400" y="4923900"/>
            <a:ext cx="9065200" cy="11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59" name="Google Shape;359;p10"/>
          <p:cNvGrpSpPr/>
          <p:nvPr/>
        </p:nvGrpSpPr>
        <p:grpSpPr>
          <a:xfrm>
            <a:off x="402267" y="659529"/>
            <a:ext cx="714219" cy="423633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212814" y="3471189"/>
            <a:ext cx="487825" cy="437473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11445561" y="1864416"/>
            <a:ext cx="474299" cy="2517616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10905583" y="4760299"/>
            <a:ext cx="812720" cy="778099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555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942199" y="1461833"/>
            <a:ext cx="7530800" cy="1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113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942199" y="3133472"/>
            <a:ext cx="75308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942217" y="6022636"/>
            <a:ext cx="608311" cy="447003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262011" y="3653191"/>
            <a:ext cx="309824" cy="1299271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6285114" y="258273"/>
            <a:ext cx="5291885" cy="145691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3432960" y="5473795"/>
            <a:ext cx="3830865" cy="1120967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06115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033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9600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7454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9600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47146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54565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47146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8469200" y="2442733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9211100" y="1916393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8469200" y="3146331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9600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7454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9600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47146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54565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47146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8469200" y="4832405"/>
            <a:ext cx="276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9211100" y="4310344"/>
            <a:ext cx="1192000" cy="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8469200" y="5536036"/>
            <a:ext cx="27628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6395253" y="-3881449"/>
            <a:ext cx="10724633" cy="10724633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259770" y="219666"/>
            <a:ext cx="11574393" cy="6506565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1210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950800" y="1611600"/>
            <a:ext cx="5145200" cy="2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5629408" y="-4632813"/>
            <a:ext cx="10724633" cy="10724633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345528" y="3318358"/>
            <a:ext cx="473091" cy="3243388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1209216" y="260332"/>
            <a:ext cx="812720" cy="778099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11536817" y="6307624"/>
            <a:ext cx="305977" cy="293675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302816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960633" y="4946800"/>
            <a:ext cx="55548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960633" y="1272267"/>
            <a:ext cx="5554800" cy="36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320233" y="345229"/>
            <a:ext cx="714219" cy="423633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88736" y="405979"/>
            <a:ext cx="309824" cy="1298245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509067" y="6153391"/>
            <a:ext cx="554127" cy="362071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4797861" y="5880666"/>
            <a:ext cx="473091" cy="536996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37928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6918000" y="1114176"/>
            <a:ext cx="4317600" cy="27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6918000" y="3870333"/>
            <a:ext cx="4317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6285114" y="258272"/>
            <a:ext cx="5601721" cy="6443949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484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7245600" y="2221351"/>
            <a:ext cx="39956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7245600" y="2897851"/>
            <a:ext cx="3995600" cy="17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16" name="Google Shape;616;p1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93586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6096000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4" name="Google Shape;664;p18"/>
          <p:cNvSpPr txBox="1">
            <a:spLocks noGrp="1"/>
          </p:cNvSpPr>
          <p:nvPr>
            <p:ph type="subTitle" idx="1"/>
          </p:nvPr>
        </p:nvSpPr>
        <p:spPr>
          <a:xfrm>
            <a:off x="6096000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91528" y="258273"/>
            <a:ext cx="11595307" cy="6377615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55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81970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746369" y="2424533"/>
            <a:ext cx="4357200" cy="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746369" y="3101033"/>
            <a:ext cx="43572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6461474" y="-6689285"/>
            <a:ext cx="10724633" cy="10724633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746371" y="5915070"/>
            <a:ext cx="842547" cy="610385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3932114" y="634556"/>
            <a:ext cx="487825" cy="437473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557774" y="365249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259769" y="4788746"/>
            <a:ext cx="309824" cy="1298245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11063412" y="5787413"/>
            <a:ext cx="864408" cy="865708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39062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>
            <a:spLocks noGrp="1"/>
          </p:cNvSpPr>
          <p:nvPr>
            <p:ph type="title"/>
          </p:nvPr>
        </p:nvSpPr>
        <p:spPr>
          <a:xfrm>
            <a:off x="6922291" y="445832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8" name="Google Shape;768;p20"/>
          <p:cNvSpPr txBox="1">
            <a:spLocks noGrp="1"/>
          </p:cNvSpPr>
          <p:nvPr>
            <p:ph type="subTitle" idx="1"/>
          </p:nvPr>
        </p:nvSpPr>
        <p:spPr>
          <a:xfrm>
            <a:off x="6922291" y="5161943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9" name="Google Shape;769;p20"/>
          <p:cNvSpPr txBox="1">
            <a:spLocks noGrp="1"/>
          </p:cNvSpPr>
          <p:nvPr>
            <p:ph type="title" idx="2"/>
          </p:nvPr>
        </p:nvSpPr>
        <p:spPr>
          <a:xfrm>
            <a:off x="2676509" y="445834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0" name="Google Shape;770;p20"/>
          <p:cNvSpPr txBox="1">
            <a:spLocks noGrp="1"/>
          </p:cNvSpPr>
          <p:nvPr>
            <p:ph type="subTitle" idx="3"/>
          </p:nvPr>
        </p:nvSpPr>
        <p:spPr>
          <a:xfrm>
            <a:off x="2676509" y="5161940"/>
            <a:ext cx="25932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1" name="Google Shape;771;p20"/>
          <p:cNvSpPr txBox="1">
            <a:spLocks noGrp="1"/>
          </p:cNvSpPr>
          <p:nvPr>
            <p:ph type="title" idx="4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72" name="Google Shape;772;p2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11585644" y="983025"/>
            <a:ext cx="309824" cy="1299271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10376779" y="5770179"/>
            <a:ext cx="864408" cy="865708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407426" y="4545435"/>
            <a:ext cx="616479" cy="616509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9" name="Google Shape;799;p20"/>
          <p:cNvSpPr/>
          <p:nvPr/>
        </p:nvSpPr>
        <p:spPr>
          <a:xfrm>
            <a:off x="11542408" y="4841681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91528" y="651849"/>
            <a:ext cx="474299" cy="2517616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1048283" y="5702783"/>
            <a:ext cx="812720" cy="778099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9636381" y="439640"/>
            <a:ext cx="691025" cy="437473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318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0" name="Google Shape;820;p21"/>
          <p:cNvSpPr txBox="1">
            <a:spLocks noGrp="1"/>
          </p:cNvSpPr>
          <p:nvPr>
            <p:ph type="body" idx="1"/>
          </p:nvPr>
        </p:nvSpPr>
        <p:spPr>
          <a:xfrm>
            <a:off x="960000" y="1468600"/>
            <a:ext cx="5136000" cy="4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1" name="Google Shape;821;p21"/>
          <p:cNvSpPr txBox="1">
            <a:spLocks noGrp="1"/>
          </p:cNvSpPr>
          <p:nvPr>
            <p:ph type="body" idx="2"/>
          </p:nvPr>
        </p:nvSpPr>
        <p:spPr>
          <a:xfrm>
            <a:off x="6096000" y="2061949"/>
            <a:ext cx="5136000" cy="3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22" name="Google Shape;822;p21"/>
          <p:cNvGrpSpPr/>
          <p:nvPr/>
        </p:nvGrpSpPr>
        <p:grpSpPr>
          <a:xfrm>
            <a:off x="6096008" y="-4439079"/>
            <a:ext cx="10724633" cy="10724633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1" name="Google Shape;831;p21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388695" y="535765"/>
            <a:ext cx="473091" cy="5613683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4835983" y="5767183"/>
            <a:ext cx="812720" cy="778099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1892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4799397" y="4376684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4799403" y="5080307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960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960033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8648000" y="3456433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8648009" y="4160033"/>
            <a:ext cx="25932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259783" y="219658"/>
            <a:ext cx="11737613" cy="6506575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7457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4799397" y="3563884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4" name="Google Shape;924;p23"/>
          <p:cNvSpPr txBox="1">
            <a:spLocks noGrp="1"/>
          </p:cNvSpPr>
          <p:nvPr>
            <p:ph type="subTitle" idx="1"/>
          </p:nvPr>
        </p:nvSpPr>
        <p:spPr>
          <a:xfrm>
            <a:off x="4799403" y="4267509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5" name="Google Shape;925;p23"/>
          <p:cNvSpPr txBox="1">
            <a:spLocks noGrp="1"/>
          </p:cNvSpPr>
          <p:nvPr>
            <p:ph type="title" idx="2"/>
          </p:nvPr>
        </p:nvSpPr>
        <p:spPr>
          <a:xfrm>
            <a:off x="960000" y="356390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6" name="Google Shape;926;p23"/>
          <p:cNvSpPr txBox="1">
            <a:spLocks noGrp="1"/>
          </p:cNvSpPr>
          <p:nvPr>
            <p:ph type="subTitle" idx="3"/>
          </p:nvPr>
        </p:nvSpPr>
        <p:spPr>
          <a:xfrm>
            <a:off x="960033" y="4267500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7" name="Google Shape;927;p23"/>
          <p:cNvSpPr txBox="1">
            <a:spLocks noGrp="1"/>
          </p:cNvSpPr>
          <p:nvPr>
            <p:ph type="title" idx="4"/>
          </p:nvPr>
        </p:nvSpPr>
        <p:spPr>
          <a:xfrm>
            <a:off x="8648000" y="3563900"/>
            <a:ext cx="259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8" name="Google Shape;928;p23"/>
          <p:cNvSpPr txBox="1">
            <a:spLocks noGrp="1"/>
          </p:cNvSpPr>
          <p:nvPr>
            <p:ph type="subTitle" idx="5"/>
          </p:nvPr>
        </p:nvSpPr>
        <p:spPr>
          <a:xfrm>
            <a:off x="8648009" y="4267500"/>
            <a:ext cx="2593200" cy="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title" idx="6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30" name="Google Shape;930;p23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1032737" y="5915070"/>
            <a:ext cx="842547" cy="610385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7718779" y="5735846"/>
            <a:ext cx="864408" cy="865708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11421977" y="539983"/>
            <a:ext cx="474299" cy="2517616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225369" y="2310512"/>
            <a:ext cx="309824" cy="1298245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4058433" y="6307891"/>
            <a:ext cx="305977" cy="293675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734916" y="258265"/>
            <a:ext cx="812720" cy="778099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650008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1153984" y="2012112"/>
            <a:ext cx="2637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1153984" y="2724415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8400393" y="2012112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8400384" y="2724415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1153984" y="4120645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1153984" y="4832948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8400393" y="4120645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8400384" y="4832948"/>
            <a:ext cx="2637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78380" y="219658"/>
            <a:ext cx="11719016" cy="6517924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4566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>
            <a:spLocks noGrp="1"/>
          </p:cNvSpPr>
          <p:nvPr>
            <p:ph type="title"/>
          </p:nvPr>
        </p:nvSpPr>
        <p:spPr>
          <a:xfrm>
            <a:off x="2898900" y="17154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7" name="Google Shape;1047;p25"/>
          <p:cNvSpPr txBox="1">
            <a:spLocks noGrp="1"/>
          </p:cNvSpPr>
          <p:nvPr>
            <p:ph type="subTitle" idx="1"/>
          </p:nvPr>
        </p:nvSpPr>
        <p:spPr>
          <a:xfrm>
            <a:off x="2898900" y="2419051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8" name="Google Shape;1048;p25"/>
          <p:cNvSpPr txBox="1">
            <a:spLocks noGrp="1"/>
          </p:cNvSpPr>
          <p:nvPr>
            <p:ph type="title" idx="2"/>
          </p:nvPr>
        </p:nvSpPr>
        <p:spPr>
          <a:xfrm>
            <a:off x="8193464" y="1715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9" name="Google Shape;1049;p25"/>
          <p:cNvSpPr txBox="1">
            <a:spLocks noGrp="1"/>
          </p:cNvSpPr>
          <p:nvPr>
            <p:ph type="subTitle" idx="3"/>
          </p:nvPr>
        </p:nvSpPr>
        <p:spPr>
          <a:xfrm>
            <a:off x="8193533" y="2419067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0" name="Google Shape;1050;p25"/>
          <p:cNvSpPr txBox="1">
            <a:spLocks noGrp="1"/>
          </p:cNvSpPr>
          <p:nvPr>
            <p:ph type="title" idx="4"/>
          </p:nvPr>
        </p:nvSpPr>
        <p:spPr>
          <a:xfrm>
            <a:off x="2898900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1" name="Google Shape;1051;p25"/>
          <p:cNvSpPr txBox="1">
            <a:spLocks noGrp="1"/>
          </p:cNvSpPr>
          <p:nvPr>
            <p:ph type="subTitle" idx="5"/>
          </p:nvPr>
        </p:nvSpPr>
        <p:spPr>
          <a:xfrm>
            <a:off x="2898900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2" name="Google Shape;1052;p25"/>
          <p:cNvSpPr txBox="1">
            <a:spLocks noGrp="1"/>
          </p:cNvSpPr>
          <p:nvPr>
            <p:ph type="title" idx="6"/>
          </p:nvPr>
        </p:nvSpPr>
        <p:spPr>
          <a:xfrm>
            <a:off x="8193464" y="481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3" name="Google Shape;1053;p25"/>
          <p:cNvSpPr txBox="1">
            <a:spLocks noGrp="1"/>
          </p:cNvSpPr>
          <p:nvPr>
            <p:ph type="subTitle" idx="7"/>
          </p:nvPr>
        </p:nvSpPr>
        <p:spPr>
          <a:xfrm>
            <a:off x="8193463" y="5518800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4" name="Google Shape;1054;p25"/>
          <p:cNvSpPr txBox="1">
            <a:spLocks noGrp="1"/>
          </p:cNvSpPr>
          <p:nvPr>
            <p:ph type="title" idx="8"/>
          </p:nvPr>
        </p:nvSpPr>
        <p:spPr>
          <a:xfrm>
            <a:off x="2898903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5" name="Google Shape;1055;p25"/>
          <p:cNvSpPr txBox="1">
            <a:spLocks noGrp="1"/>
          </p:cNvSpPr>
          <p:nvPr>
            <p:ph type="subTitle" idx="9"/>
          </p:nvPr>
        </p:nvSpPr>
        <p:spPr>
          <a:xfrm>
            <a:off x="2898900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6" name="Google Shape;1056;p25"/>
          <p:cNvSpPr txBox="1">
            <a:spLocks noGrp="1"/>
          </p:cNvSpPr>
          <p:nvPr>
            <p:ph type="title" idx="13"/>
          </p:nvPr>
        </p:nvSpPr>
        <p:spPr>
          <a:xfrm>
            <a:off x="8193469" y="32653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7" name="Google Shape;1057;p25"/>
          <p:cNvSpPr txBox="1">
            <a:spLocks noGrp="1"/>
          </p:cNvSpPr>
          <p:nvPr>
            <p:ph type="subTitle" idx="14"/>
          </p:nvPr>
        </p:nvSpPr>
        <p:spPr>
          <a:xfrm>
            <a:off x="8193467" y="3968933"/>
            <a:ext cx="26480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8" name="Google Shape;1058;p25"/>
          <p:cNvSpPr txBox="1">
            <a:spLocks noGrp="1"/>
          </p:cNvSpPr>
          <p:nvPr>
            <p:ph type="title" idx="15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59" name="Google Shape;1059;p25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6742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6475874" y="-6676146"/>
            <a:ext cx="10724633" cy="10724633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10704348" y="430622"/>
            <a:ext cx="487825" cy="437473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11679885" y="6545257"/>
            <a:ext cx="113079" cy="114331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1" name="Google Shape;1121;p26"/>
          <p:cNvSpPr/>
          <p:nvPr/>
        </p:nvSpPr>
        <p:spPr>
          <a:xfrm>
            <a:off x="11515274" y="6084247"/>
            <a:ext cx="233449" cy="255071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345528" y="1046349"/>
            <a:ext cx="473091" cy="5613683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1087416" y="204316"/>
            <a:ext cx="812720" cy="778099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11459739" y="1584257"/>
            <a:ext cx="636636" cy="637593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39846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>
            <a:spLocks noGrp="1"/>
          </p:cNvSpPr>
          <p:nvPr>
            <p:ph type="title" hasCustomPrompt="1"/>
          </p:nvPr>
        </p:nvSpPr>
        <p:spPr>
          <a:xfrm>
            <a:off x="950800" y="3878812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>
            <a:spLocks noGrp="1"/>
          </p:cNvSpPr>
          <p:nvPr>
            <p:ph type="subTitle" idx="1"/>
          </p:nvPr>
        </p:nvSpPr>
        <p:spPr>
          <a:xfrm>
            <a:off x="950800" y="4751456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1" name="Google Shape;1141;p27"/>
          <p:cNvSpPr txBox="1">
            <a:spLocks noGrp="1"/>
          </p:cNvSpPr>
          <p:nvPr>
            <p:ph type="title" idx="2" hasCustomPrompt="1"/>
          </p:nvPr>
        </p:nvSpPr>
        <p:spPr>
          <a:xfrm>
            <a:off x="4590600" y="3878801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3"/>
          </p:nvPr>
        </p:nvSpPr>
        <p:spPr>
          <a:xfrm>
            <a:off x="4590600" y="4751431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3" name="Google Shape;1143;p27"/>
          <p:cNvSpPr txBox="1">
            <a:spLocks noGrp="1"/>
          </p:cNvSpPr>
          <p:nvPr>
            <p:ph type="title" idx="4" hasCustomPrompt="1"/>
          </p:nvPr>
        </p:nvSpPr>
        <p:spPr>
          <a:xfrm>
            <a:off x="8230400" y="3878808"/>
            <a:ext cx="30108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>
            <a:spLocks noGrp="1"/>
          </p:cNvSpPr>
          <p:nvPr>
            <p:ph type="subTitle" idx="5"/>
          </p:nvPr>
        </p:nvSpPr>
        <p:spPr>
          <a:xfrm>
            <a:off x="8230400" y="4751427"/>
            <a:ext cx="30108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5" name="Google Shape;1145;p27"/>
          <p:cNvSpPr txBox="1">
            <a:spLocks noGrp="1"/>
          </p:cNvSpPr>
          <p:nvPr>
            <p:ph type="title" idx="6"/>
          </p:nvPr>
        </p:nvSpPr>
        <p:spPr>
          <a:xfrm>
            <a:off x="960000" y="7192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6" name="Google Shape;1146;p27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202144" y="258263"/>
            <a:ext cx="11734139" cy="6398891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6795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967993" y="960500"/>
            <a:ext cx="6318400" cy="1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7466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967993" y="2244233"/>
            <a:ext cx="45796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950900" y="5606867"/>
            <a:ext cx="57124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79444" y="405958"/>
            <a:ext cx="309824" cy="1299271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230616" y="191249"/>
            <a:ext cx="5210469" cy="6047416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10344614" y="474206"/>
            <a:ext cx="691025" cy="437473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9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294974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264836" y="603612"/>
            <a:ext cx="309824" cy="1298245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2458714" y="5592640"/>
            <a:ext cx="691025" cy="437473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42750" y="460866"/>
            <a:ext cx="5576236" cy="5569223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9545904" y="5258303"/>
            <a:ext cx="1695296" cy="83351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5284885" y="-2788299"/>
            <a:ext cx="10724633" cy="10724633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726155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91528" y="623480"/>
            <a:ext cx="11595307" cy="6092465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90532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6400808" y="-3863818"/>
            <a:ext cx="10724633" cy="10724633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202145" y="258263"/>
            <a:ext cx="11191505" cy="6398891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11678003" y="4401579"/>
            <a:ext cx="309824" cy="1298245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588023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0"/>
            <a:ext cx="10972800" cy="840112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3753"/>
            <a:ext cx="10972800" cy="435259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383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680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5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97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65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21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4287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906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626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009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73" name="Google Shape;1373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875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4A241E-D76A-F253-B1AD-E5EB2D39317B}"/>
              </a:ext>
            </a:extLst>
          </p:cNvPr>
          <p:cNvSpPr txBox="1"/>
          <p:nvPr/>
        </p:nvSpPr>
        <p:spPr>
          <a:xfrm>
            <a:off x="1760328" y="1997839"/>
            <a:ext cx="8671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Unispace" panose="020008090600000200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Real-time sentiment analysis on streaming data</a:t>
            </a:r>
            <a:endParaRPr lang="en-IN" sz="6000" b="1" dirty="0">
              <a:solidFill>
                <a:schemeClr val="bg1"/>
              </a:solidFill>
              <a:latin typeface="Unispace" panose="020008090600000200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47967-F4B7-AD1B-8E0D-32EFAC583389}"/>
              </a:ext>
            </a:extLst>
          </p:cNvPr>
          <p:cNvSpPr txBox="1"/>
          <p:nvPr/>
        </p:nvSpPr>
        <p:spPr>
          <a:xfrm>
            <a:off x="8263387" y="5822830"/>
            <a:ext cx="392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Rohan N. Jadhao</a:t>
            </a:r>
            <a:b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 </a:t>
            </a:r>
            <a:r>
              <a:rPr lang="nl-NL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Prof. Dr. S. S. Dhande</a:t>
            </a:r>
            <a:endParaRPr lang="en-IN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C:\Users\A1\Downloads\sipna logo.jfif">
            <a:extLst>
              <a:ext uri="{FF2B5EF4-FFF2-40B4-BE49-F238E27FC236}">
                <a16:creationId xmlns:a16="http://schemas.microsoft.com/office/drawing/2014/main" id="{9C453999-8B3B-750E-A8D7-E651A904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3172" y="195956"/>
            <a:ext cx="1545656" cy="154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68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CDB5B0-7F8C-4189-80DF-9D3C9461F691}"/>
              </a:ext>
            </a:extLst>
          </p:cNvPr>
          <p:cNvSpPr txBox="1"/>
          <p:nvPr/>
        </p:nvSpPr>
        <p:spPr>
          <a:xfrm>
            <a:off x="1640456" y="879894"/>
            <a:ext cx="89110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32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 Convolutional Neural Networks (CNNs):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CNNs are known for image processing, but they work for text too.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They detect patterns in streaming text data for sentiment analysis.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CNNs efficiently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Söhne"/>
              </a:rPr>
              <a:t>analyze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 sentiments in real-time.</a:t>
            </a:r>
            <a:endParaRPr lang="en-IN" sz="2800" dirty="0"/>
          </a:p>
        </p:txBody>
      </p:sp>
      <p:pic>
        <p:nvPicPr>
          <p:cNvPr id="2050" name="Picture 2" descr="A Comprehensive Guide to Convolutional Neural Networks — the ELI5 way |  Saturn Cloud Blog">
            <a:extLst>
              <a:ext uri="{FF2B5EF4-FFF2-40B4-BE49-F238E27FC236}">
                <a16:creationId xmlns:a16="http://schemas.microsoft.com/office/drawing/2014/main" id="{7950EC02-FDD6-8CBC-8ADF-88C9847C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91" y="3692106"/>
            <a:ext cx="9998015" cy="30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9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2A32A-6F00-A426-CEA4-F6D4D216818F}"/>
              </a:ext>
            </a:extLst>
          </p:cNvPr>
          <p:cNvSpPr>
            <a:spLocks noGrp="1"/>
          </p:cNvSpPr>
          <p:nvPr/>
        </p:nvSpPr>
        <p:spPr>
          <a:xfrm>
            <a:off x="1797666" y="8166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Performance Metrics for Real-time Sentiment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1CDDD9-B314-CBC5-F334-EFC5BC8C0399}"/>
              </a:ext>
            </a:extLst>
          </p:cNvPr>
          <p:cNvSpPr>
            <a:spLocks noGrp="1"/>
          </p:cNvSpPr>
          <p:nvPr/>
        </p:nvSpPr>
        <p:spPr>
          <a:xfrm>
            <a:off x="1797666" y="2277881"/>
            <a:ext cx="8596668" cy="3970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Evaluating real-time sentiment analysis: Assessing accuracy and response 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Performance Metrics: Efficiency indicators like throughput, latency, and accuracy.</a:t>
            </a:r>
            <a:endParaRPr lang="en-US" sz="40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4760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4CD15482-F4AB-E85A-1821-F532CADD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46417"/>
            <a:ext cx="1000125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9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1E76B-6B81-86F6-6E9F-789FCCED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04" y="2007662"/>
            <a:ext cx="9727192" cy="3608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D16811-E867-F5D6-F74D-6E1B9F7A94AA}"/>
              </a:ext>
            </a:extLst>
          </p:cNvPr>
          <p:cNvSpPr txBox="1"/>
          <p:nvPr/>
        </p:nvSpPr>
        <p:spPr>
          <a:xfrm>
            <a:off x="1127742" y="537589"/>
            <a:ext cx="4217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A92AE"/>
                </a:solidFill>
              </a:rPr>
              <a:t>Example:</a:t>
            </a:r>
            <a:endParaRPr lang="en-IN" sz="5400" dirty="0">
              <a:solidFill>
                <a:srgbClr val="FA92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4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2A32A-6F00-A426-CEA4-F6D4D216818F}"/>
              </a:ext>
            </a:extLst>
          </p:cNvPr>
          <p:cNvSpPr>
            <a:spLocks noGrp="1"/>
          </p:cNvSpPr>
          <p:nvPr/>
        </p:nvSpPr>
        <p:spPr>
          <a:xfrm>
            <a:off x="1797666" y="82526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Real-world Applications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1CDDD9-B314-CBC5-F334-EFC5BC8C0399}"/>
              </a:ext>
            </a:extLst>
          </p:cNvPr>
          <p:cNvSpPr>
            <a:spLocks noGrp="1"/>
          </p:cNvSpPr>
          <p:nvPr/>
        </p:nvSpPr>
        <p:spPr>
          <a:xfrm>
            <a:off x="1797666" y="1923438"/>
            <a:ext cx="8596668" cy="4333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3600" dirty="0">
                <a:solidFill>
                  <a:schemeClr val="bg1"/>
                </a:solidFill>
                <a:latin typeface="Söhne"/>
              </a:rPr>
              <a:t>Monitoring Social Media Sentiment: Real-time analysis of tweets, comments, and interactions to understand public sentiment.</a:t>
            </a:r>
          </a:p>
          <a:p>
            <a:pPr algn="just"/>
            <a:r>
              <a:rPr lang="en-GB" sz="3600" dirty="0">
                <a:solidFill>
                  <a:schemeClr val="bg1"/>
                </a:solidFill>
                <a:latin typeface="Söhne"/>
              </a:rPr>
              <a:t>Brand Reputation Management: Detecting real-time shifts in sentiment towards brands or products.</a:t>
            </a:r>
          </a:p>
          <a:p>
            <a:pPr algn="just"/>
            <a:r>
              <a:rPr lang="en-GB" sz="3600" dirty="0">
                <a:solidFill>
                  <a:schemeClr val="bg1"/>
                </a:solidFill>
                <a:latin typeface="Söhne"/>
              </a:rPr>
              <a:t>Crisis Management: Using real-time sentiment analysis during emergencies to assess public response.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2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lications of Real-Time Sentiment Analysis">
            <a:extLst>
              <a:ext uri="{FF2B5EF4-FFF2-40B4-BE49-F238E27FC236}">
                <a16:creationId xmlns:a16="http://schemas.microsoft.com/office/drawing/2014/main" id="{5BBEE19C-59C5-D294-1837-7684D5866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1"/>
          <a:stretch/>
        </p:blipFill>
        <p:spPr bwMode="auto">
          <a:xfrm>
            <a:off x="1536521" y="551672"/>
            <a:ext cx="9118958" cy="575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8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s of sentiment analysis">
            <a:extLst>
              <a:ext uri="{FF2B5EF4-FFF2-40B4-BE49-F238E27FC236}">
                <a16:creationId xmlns:a16="http://schemas.microsoft.com/office/drawing/2014/main" id="{0A6D9716-81CE-13EF-764A-8C6980EF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70" y="1254425"/>
            <a:ext cx="10085060" cy="49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602834-B665-616E-9318-D74C35C7703A}"/>
              </a:ext>
            </a:extLst>
          </p:cNvPr>
          <p:cNvSpPr>
            <a:spLocks noGrp="1"/>
          </p:cNvSpPr>
          <p:nvPr/>
        </p:nvSpPr>
        <p:spPr>
          <a:xfrm>
            <a:off x="1053470" y="29904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A92AE"/>
                </a:solidFill>
              </a:rPr>
              <a:t>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3513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342A32A-6F00-A426-CEA4-F6D4D216818F}"/>
              </a:ext>
            </a:extLst>
          </p:cNvPr>
          <p:cNvSpPr>
            <a:spLocks noGrp="1"/>
          </p:cNvSpPr>
          <p:nvPr/>
        </p:nvSpPr>
        <p:spPr>
          <a:xfrm>
            <a:off x="1797666" y="810433"/>
            <a:ext cx="8596668" cy="819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Future Directions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1A7A5D-87A0-1ECA-0039-353C330073C4}"/>
              </a:ext>
            </a:extLst>
          </p:cNvPr>
          <p:cNvSpPr>
            <a:spLocks noGrp="1"/>
          </p:cNvSpPr>
          <p:nvPr/>
        </p:nvSpPr>
        <p:spPr>
          <a:xfrm>
            <a:off x="1797666" y="1740621"/>
            <a:ext cx="8596668" cy="39705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Advancements in real-time sentiment analysis: New techniques and technologies.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NLP and Deep Learning Integration: Improving emotion detection in real-time.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Handling Multimodal Streaming Data: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Söhne"/>
              </a:rPr>
              <a:t>Analyzing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 text, images, and audio for better sentiment analysis.</a:t>
            </a:r>
            <a:endParaRPr lang="en-US" sz="2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5315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595E6D-73C1-24A8-1315-489B2EF6963E}"/>
              </a:ext>
            </a:extLst>
          </p:cNvPr>
          <p:cNvSpPr>
            <a:spLocks noGrp="1"/>
          </p:cNvSpPr>
          <p:nvPr/>
        </p:nvSpPr>
        <p:spPr>
          <a:xfrm>
            <a:off x="1797666" y="874145"/>
            <a:ext cx="8596668" cy="842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B4DED2-D74D-E0B3-6764-DD39A9CAFB0F}"/>
              </a:ext>
            </a:extLst>
          </p:cNvPr>
          <p:cNvSpPr>
            <a:spLocks noGrp="1"/>
          </p:cNvSpPr>
          <p:nvPr/>
        </p:nvSpPr>
        <p:spPr>
          <a:xfrm>
            <a:off x="1797666" y="1938577"/>
            <a:ext cx="8596668" cy="3970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Importance of real-time sentiment analysis: A summary of its significance on streaming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Techniques and challenges in real-time sentiment analysis: Understanding how it works in real-time scenarios.</a:t>
            </a:r>
            <a:endParaRPr lang="en-US" sz="3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98195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99B863-D62B-0BE9-B85A-E4D2CE40A464}"/>
              </a:ext>
            </a:extLst>
          </p:cNvPr>
          <p:cNvSpPr>
            <a:spLocks noGrp="1"/>
          </p:cNvSpPr>
          <p:nvPr/>
        </p:nvSpPr>
        <p:spPr>
          <a:xfrm>
            <a:off x="1797666" y="78213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CDA58-B969-DBA2-A9A8-C01D719AC35F}"/>
              </a:ext>
            </a:extLst>
          </p:cNvPr>
          <p:cNvSpPr>
            <a:spLocks noGrp="1"/>
          </p:cNvSpPr>
          <p:nvPr/>
        </p:nvSpPr>
        <p:spPr>
          <a:xfrm>
            <a:off x="1797666" y="1665154"/>
            <a:ext cx="8596668" cy="4548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Ahmed, N., &amp; Mahmood, A. N. (2021). Real-Time Sentiment Analysis of Twitter Streaming Data using Machine Learning. In 2021 IEEE 10th Annual Information Technology, Electronics and Mobile Communication Conference (IEMCON) (pp. 1-6). IEEE.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Bifet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A., &amp; Holmes, G. (2010). Mining big data in real time with Twitter storm. Proceedings of the 16th ACM SIGKDD International Conference on Knowledge Discovery and Data Mining, 747-756.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doi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10.1145/1835804.1835890.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Chen, K., &amp; Hsieh, C. (2020). Real-Time Sentiment Analysis on Twitter Streaming Data with Spark and Kafka. In Proceedings of the International Conference on Big Data and Advanced Wireless Technologies (pp. 10-18). ACM.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Cottrell, M., &amp; Patel, K. (2016). Real-time sentiment analysis of Twitter data using Spark and Elasticsearch. Proceedings of the 7th ACM SIGSPATIAL International Workshop 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GeoStreaming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, 1-4.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doi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10.1145/3007540.3007544.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5041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B13C6E-7785-147E-2D15-C7B05EB94CE9}"/>
              </a:ext>
            </a:extLst>
          </p:cNvPr>
          <p:cNvSpPr>
            <a:spLocks noGrp="1"/>
          </p:cNvSpPr>
          <p:nvPr/>
        </p:nvSpPr>
        <p:spPr>
          <a:xfrm>
            <a:off x="1883930" y="66998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896E5D-AE47-F908-7A14-3AE86D6592C9}"/>
              </a:ext>
            </a:extLst>
          </p:cNvPr>
          <p:cNvSpPr>
            <a:spLocks noGrp="1"/>
          </p:cNvSpPr>
          <p:nvPr/>
        </p:nvSpPr>
        <p:spPr>
          <a:xfrm>
            <a:off x="1883930" y="1579905"/>
            <a:ext cx="8596668" cy="4521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bg1"/>
                </a:solidFill>
                <a:latin typeface="Söhne"/>
              </a:rPr>
              <a:t>Introduction</a:t>
            </a:r>
          </a:p>
          <a:p>
            <a:r>
              <a:rPr lang="en-US" sz="3000" b="1" i="0" dirty="0">
                <a:solidFill>
                  <a:schemeClr val="bg1"/>
                </a:solidFill>
                <a:effectLst/>
                <a:latin typeface="Söhne"/>
              </a:rPr>
              <a:t>Streaming Data in Sentiment Analysis</a:t>
            </a:r>
          </a:p>
          <a:p>
            <a:r>
              <a:rPr lang="en-US" sz="3000" b="1" dirty="0">
                <a:solidFill>
                  <a:schemeClr val="bg1"/>
                </a:solidFill>
                <a:latin typeface="Söhne"/>
              </a:rPr>
              <a:t>Challenges in Real-time Sentiment Analysis</a:t>
            </a:r>
          </a:p>
          <a:p>
            <a:r>
              <a:rPr lang="en-US" sz="3000" b="1" dirty="0">
                <a:solidFill>
                  <a:schemeClr val="bg1"/>
                </a:solidFill>
                <a:latin typeface="Söhne"/>
              </a:rPr>
              <a:t>Techniques for Real-time Sentiment Analysis</a:t>
            </a:r>
          </a:p>
          <a:p>
            <a:r>
              <a:rPr lang="en-US" sz="3000" b="1" i="0" dirty="0">
                <a:solidFill>
                  <a:schemeClr val="bg1"/>
                </a:solidFill>
                <a:effectLst/>
                <a:latin typeface="Söhne"/>
              </a:rPr>
              <a:t>Performance Metrics for Real-time Sentiment Analysis</a:t>
            </a:r>
          </a:p>
          <a:p>
            <a:r>
              <a:rPr lang="en-US" sz="3000" b="1" i="0" dirty="0">
                <a:solidFill>
                  <a:schemeClr val="bg1"/>
                </a:solidFill>
                <a:effectLst/>
                <a:latin typeface="Söhne"/>
              </a:rPr>
              <a:t>Real-world Applications</a:t>
            </a:r>
          </a:p>
          <a:p>
            <a:r>
              <a:rPr lang="en-US" sz="3000" b="1" i="0" dirty="0">
                <a:solidFill>
                  <a:schemeClr val="bg1"/>
                </a:solidFill>
                <a:effectLst/>
                <a:latin typeface="Söhne"/>
              </a:rPr>
              <a:t> Future Directions</a:t>
            </a:r>
          </a:p>
          <a:p>
            <a:r>
              <a:rPr lang="en-US" sz="3000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</a:p>
          <a:p>
            <a:r>
              <a:rPr lang="en-US" sz="3000" b="1" dirty="0">
                <a:solidFill>
                  <a:schemeClr val="bg1"/>
                </a:solidFill>
                <a:latin typeface="Söhne"/>
              </a:rPr>
              <a:t>References</a:t>
            </a:r>
            <a:endParaRPr lang="en-US" sz="3000" b="1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8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106AA3-1745-4B24-C3DA-664AC52CB167}"/>
              </a:ext>
            </a:extLst>
          </p:cNvPr>
          <p:cNvSpPr>
            <a:spLocks noGrp="1"/>
          </p:cNvSpPr>
          <p:nvPr/>
        </p:nvSpPr>
        <p:spPr>
          <a:xfrm>
            <a:off x="1797666" y="2799271"/>
            <a:ext cx="8596668" cy="125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3" algn="ctr"/>
            <a:r>
              <a:rPr lang="en-US" sz="8800" dirty="0">
                <a:solidFill>
                  <a:schemeClr val="accent4">
                    <a:lumMod val="60000"/>
                    <a:lumOff val="40000"/>
                  </a:schemeClr>
                </a:solidFill>
                <a:latin typeface="Unispace" panose="02000809060000020004" pitchFamily="49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6325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C00BF9-B4DE-BE8A-0058-561A3376E11B}"/>
              </a:ext>
            </a:extLst>
          </p:cNvPr>
          <p:cNvSpPr>
            <a:spLocks noGrp="1"/>
          </p:cNvSpPr>
          <p:nvPr/>
        </p:nvSpPr>
        <p:spPr>
          <a:xfrm>
            <a:off x="1797666" y="69586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BF1C7A-A4C6-F441-5415-2EE74D5C32F7}"/>
              </a:ext>
            </a:extLst>
          </p:cNvPr>
          <p:cNvSpPr>
            <a:spLocks noGrp="1"/>
          </p:cNvSpPr>
          <p:nvPr/>
        </p:nvSpPr>
        <p:spPr>
          <a:xfrm>
            <a:off x="1797666" y="1632677"/>
            <a:ext cx="8596668" cy="449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Welcome to our presentation on "Real-Time Sentiment Analysis on Streaming Data."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Sentiment analysis helps us understand the emotions in text data, and it has become essential in natural language processing.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While traditional models </a:t>
            </a:r>
            <a:r>
              <a:rPr lang="en-GB" sz="3600" b="0" i="0" dirty="0" err="1">
                <a:solidFill>
                  <a:schemeClr val="bg1"/>
                </a:solidFill>
                <a:effectLst/>
                <a:latin typeface="Söhne"/>
              </a:rPr>
              <a:t>analyze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 static text, the rise of streaming data from social media and news feeds has driven the demand for real-time sentiment analysis.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C00BF9-B4DE-BE8A-0058-561A3376E11B}"/>
              </a:ext>
            </a:extLst>
          </p:cNvPr>
          <p:cNvSpPr>
            <a:spLocks noGrp="1"/>
          </p:cNvSpPr>
          <p:nvPr/>
        </p:nvSpPr>
        <p:spPr>
          <a:xfrm>
            <a:off x="1797666" y="5664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BF1C7A-A4C6-F441-5415-2EE74D5C32F7}"/>
              </a:ext>
            </a:extLst>
          </p:cNvPr>
          <p:cNvSpPr>
            <a:spLocks noGrp="1"/>
          </p:cNvSpPr>
          <p:nvPr/>
        </p:nvSpPr>
        <p:spPr>
          <a:xfrm>
            <a:off x="1797666" y="1503282"/>
            <a:ext cx="8596668" cy="449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Real-time sentiment analysis is about continuously </a:t>
            </a:r>
            <a:r>
              <a:rPr lang="en-GB" sz="3600" b="0" i="0" dirty="0" err="1">
                <a:solidFill>
                  <a:schemeClr val="bg1"/>
                </a:solidFill>
                <a:effectLst/>
                <a:latin typeface="Söhne"/>
              </a:rPr>
              <a:t>analyzing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 streaming data to detect emotions and opinions in the moment.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In this presentation, we'll explore the challenges and techniques for implementing sentiment analysis in streaming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We'll also discuss different real-time sentiment analysis architectures and how they are used in various fields.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2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C00BF9-B4DE-BE8A-0058-561A3376E11B}"/>
              </a:ext>
            </a:extLst>
          </p:cNvPr>
          <p:cNvSpPr>
            <a:spLocks noGrp="1"/>
          </p:cNvSpPr>
          <p:nvPr/>
        </p:nvSpPr>
        <p:spPr>
          <a:xfrm>
            <a:off x="1872427" y="64384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Streaming Data in Sentiment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BF1C7A-A4C6-F441-5415-2EE74D5C32F7}"/>
              </a:ext>
            </a:extLst>
          </p:cNvPr>
          <p:cNvSpPr>
            <a:spLocks noGrp="1"/>
          </p:cNvSpPr>
          <p:nvPr/>
        </p:nvSpPr>
        <p:spPr>
          <a:xfrm>
            <a:off x="1872427" y="2086119"/>
            <a:ext cx="8596668" cy="433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Streaming Data: It's continuous and high-velocity data from sources like social media, news feeds, and IoT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Real-time Sentiment Analysis: </a:t>
            </a:r>
            <a:r>
              <a:rPr lang="en-GB" sz="3600" b="0" i="0" dirty="0" err="1">
                <a:solidFill>
                  <a:schemeClr val="bg1"/>
                </a:solidFill>
                <a:effectLst/>
                <a:latin typeface="Söhne"/>
              </a:rPr>
              <a:t>Analyzing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 streaming data to get current insights on emotions and opinions.</a:t>
            </a:r>
            <a:endParaRPr lang="en-US" sz="3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767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BD7E1-4D9B-9C5C-89F4-C62AA918C57B}"/>
              </a:ext>
            </a:extLst>
          </p:cNvPr>
          <p:cNvSpPr>
            <a:spLocks noGrp="1"/>
          </p:cNvSpPr>
          <p:nvPr/>
        </p:nvSpPr>
        <p:spPr>
          <a:xfrm>
            <a:off x="2090964" y="6182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 Challenges in Real-time Sentiment Analysis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/>
        </p:nvSpPr>
        <p:spPr>
          <a:xfrm>
            <a:off x="2090964" y="1770193"/>
            <a:ext cx="8596668" cy="4279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High Volume: Managing large amounts of data arriving continuously.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Velocity: Processing data rapidly to keep up with its 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Variety: Handling data from different sources and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Volatility: Adapting to real-time changes in sentiment.</a:t>
            </a:r>
            <a:endParaRPr lang="en-US" sz="3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496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E9BE84-5C52-1F99-0EC4-46710099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12192000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73E5A4-F40E-00AB-DA9A-6A82DCF455B0}"/>
              </a:ext>
            </a:extLst>
          </p:cNvPr>
          <p:cNvSpPr txBox="1"/>
          <p:nvPr/>
        </p:nvSpPr>
        <p:spPr>
          <a:xfrm>
            <a:off x="204716" y="114895"/>
            <a:ext cx="4217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A92AE"/>
                </a:solidFill>
              </a:rPr>
              <a:t>Example:</a:t>
            </a:r>
            <a:endParaRPr lang="en-IN" sz="5400" dirty="0">
              <a:solidFill>
                <a:srgbClr val="FA92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BD7E1-4D9B-9C5C-89F4-C62AA918C57B}"/>
              </a:ext>
            </a:extLst>
          </p:cNvPr>
          <p:cNvSpPr>
            <a:spLocks noGrp="1"/>
          </p:cNvSpPr>
          <p:nvPr/>
        </p:nvSpPr>
        <p:spPr>
          <a:xfrm>
            <a:off x="1797666" y="59299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Techniques for Real-time Sentiment Analysis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/>
        </p:nvSpPr>
        <p:spPr>
          <a:xfrm>
            <a:off x="1797666" y="1990786"/>
            <a:ext cx="8596668" cy="436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Pre-processing: Cleaning and preparing streaming data for sentiment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Online Machine Learning: Using adaptive algorithms for changing sentiment patterns.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Incremental Models: Building models that can be updated with new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Distributed Processing: Scalable real-time analysis with distributed systems.</a:t>
            </a:r>
            <a:endParaRPr lang="en-US" sz="3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3850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8C5C-E6AF-4E19-7372-5BC4D28FD2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509587"/>
            <a:ext cx="10972800" cy="5838825"/>
          </a:xfrm>
        </p:spPr>
        <p:txBody>
          <a:bodyPr/>
          <a:lstStyle/>
          <a:p>
            <a:pPr algn="l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32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Recurrent Neural Networks (RNNs):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RNNs process sequential data like text, remembering previous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They are useful for handling streaming data and capturing language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Söhne"/>
              </a:rPr>
              <a:t>RNNs excel in real-time sentiment analysis tasks. </a:t>
            </a:r>
          </a:p>
          <a:p>
            <a:pPr marL="114300" indent="0" algn="l">
              <a:buNone/>
            </a:pPr>
            <a:endParaRPr lang="en-IN" sz="2800" dirty="0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1026" name="Picture 2" descr="Introducing Recurrent Neural Networks | by Trist'n Joseph | Towards Data  Science">
            <a:extLst>
              <a:ext uri="{FF2B5EF4-FFF2-40B4-BE49-F238E27FC236}">
                <a16:creationId xmlns:a16="http://schemas.microsoft.com/office/drawing/2014/main" id="{854B5D73-F6EF-7CDA-40CB-C6AF21943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60" y="3252158"/>
            <a:ext cx="5633977" cy="351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3898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by Slidesgo</Template>
  <TotalTime>805</TotalTime>
  <Words>727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45" baseType="lpstr">
      <vt:lpstr>Advent Pro SemiBold</vt:lpstr>
      <vt:lpstr>Archivo</vt:lpstr>
      <vt:lpstr>Archivo Light</vt:lpstr>
      <vt:lpstr>Arial</vt:lpstr>
      <vt:lpstr>Calibri</vt:lpstr>
      <vt:lpstr>Cuprum</vt:lpstr>
      <vt:lpstr>Fira Sans Condensed Medium</vt:lpstr>
      <vt:lpstr>Fira Sans Extra Condensed Medium</vt:lpstr>
      <vt:lpstr>Livvic Light</vt:lpstr>
      <vt:lpstr>Maven Pro</vt:lpstr>
      <vt:lpstr>Nunito Light</vt:lpstr>
      <vt:lpstr>Orbitron</vt:lpstr>
      <vt:lpstr>Proxima Nova</vt:lpstr>
      <vt:lpstr>Proxima Nova Semibold</vt:lpstr>
      <vt:lpstr>PT Sans</vt:lpstr>
      <vt:lpstr>Roboto Condensed Light</vt:lpstr>
      <vt:lpstr>Share Tech</vt:lpstr>
      <vt:lpstr>Söhne</vt:lpstr>
      <vt:lpstr>Unispace</vt:lpstr>
      <vt:lpstr>Wingdings</vt:lpstr>
      <vt:lpstr>Wingdings 3</vt:lpstr>
      <vt:lpstr>Data Science Consulting by Slidesgo</vt:lpstr>
      <vt:lpstr>Slidesgo Final Pages</vt:lpstr>
      <vt:lpstr>Virtual Metaverse Project Proposal by Slidesgo</vt:lpstr>
      <vt:lpstr>1_Slidesgo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Jadhao</dc:creator>
  <cp:lastModifiedBy>Rohan Jadhao</cp:lastModifiedBy>
  <cp:revision>22</cp:revision>
  <dcterms:created xsi:type="dcterms:W3CDTF">2023-08-03T16:05:03Z</dcterms:created>
  <dcterms:modified xsi:type="dcterms:W3CDTF">2023-10-18T05:29:04Z</dcterms:modified>
</cp:coreProperties>
</file>