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1pPr>
    <a:lvl2pPr marL="2457907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2pPr>
    <a:lvl3pPr marL="4915814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3pPr>
    <a:lvl4pPr marL="7373722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4pPr>
    <a:lvl5pPr marL="9831629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5pPr>
    <a:lvl6pPr marL="12289536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6pPr>
    <a:lvl7pPr marL="14747443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7pPr>
    <a:lvl8pPr marL="17205350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8pPr>
    <a:lvl9pPr marL="19663258" algn="l" defTabSz="4915814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BFB"/>
    <a:srgbClr val="DECFF5"/>
    <a:srgbClr val="8E59DD"/>
    <a:srgbClr val="FFFFFF"/>
    <a:srgbClr val="678CCF"/>
    <a:srgbClr val="9BAB91"/>
    <a:srgbClr val="B3C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81A-E330-8635-2C60-F4B54A5B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8380312"/>
            <a:ext cx="38404800" cy="17827413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E3306-6970-F5DB-6FD0-3D6C1BCE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58" indent="0" algn="ctr">
              <a:buNone/>
              <a:defRPr sz="6720"/>
            </a:lvl5pPr>
            <a:lvl6pPr marL="9601198" indent="0" algn="ctr">
              <a:buNone/>
              <a:defRPr sz="6720"/>
            </a:lvl6pPr>
            <a:lvl7pPr marL="11521438" indent="0" algn="ctr">
              <a:buNone/>
              <a:defRPr sz="6720"/>
            </a:lvl7pPr>
            <a:lvl8pPr marL="13441678" indent="0" algn="ctr">
              <a:buNone/>
              <a:defRPr sz="6720"/>
            </a:lvl8pPr>
            <a:lvl9pPr marL="15361918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8105-0E04-4B76-0CAE-AAB80DC3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137C-9CBE-6F08-6EC1-1D600F7D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E256-6E11-8DC2-856A-F324F5E5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C9D6-A1B0-5C8F-28AD-282AA5C9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6C83F-64C5-2187-B22E-B75DEFED1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17C64-8F53-0108-722A-CA97A172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8F06-D34C-4F3B-39D0-93CCBDE9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1FEF-CE1F-1E3C-2894-2B3756C5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A48B7-1D77-21BC-B379-E5141C0F0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6644580" y="2726268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388B3-0A05-FB40-46B8-7B125C9F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20440" y="2726268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9011F-B986-6473-FC74-8B746138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0956-A320-2F8D-C53E-8D581D27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4FC1-86CF-0525-511A-9280F98B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B38D-2F17-A861-3025-F811D4B2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A1E8-942E-250C-2434-E4972C10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5043-E3D2-33F3-59C4-58B97A42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CFD7-A148-1B7A-6EA3-5AE066BA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D26D-F6DA-F9E1-039F-2BA22BB3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990E-0038-7D9E-B79E-A4C290C9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70" y="12766048"/>
            <a:ext cx="44165520" cy="21300436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50332-7AB2-4E10-196B-CFC0484E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3770" y="34267994"/>
            <a:ext cx="44165520" cy="11201396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5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19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3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7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1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E8FB-CA5F-9DDC-DDFB-FBF9A972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5B93-03D3-F232-1C9D-9242B7EC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015A-1017-F5CE-AD99-760B0EC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61DE-1C55-5668-3D6C-100AECD0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F607-363B-DEC7-1F74-A7362B08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B01B7-788E-919A-25FB-9B1768D3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B24D4-4837-469F-A04D-632B1A18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E69AF-64E3-08A4-D119-C3AB2071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9DCE2-43C7-A7FE-A7E8-62D5F9F8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BA8E-5EFC-597D-7266-E01062BB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110" y="2726270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41-5269-719C-3B6E-DFF36F71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7112" y="12552684"/>
            <a:ext cx="21662705" cy="6151876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58" indent="0">
              <a:buNone/>
              <a:defRPr sz="6720" b="1"/>
            </a:lvl5pPr>
            <a:lvl6pPr marL="9601198" indent="0">
              <a:buNone/>
              <a:defRPr sz="6720" b="1"/>
            </a:lvl6pPr>
            <a:lvl7pPr marL="11521438" indent="0">
              <a:buNone/>
              <a:defRPr sz="6720" b="1"/>
            </a:lvl7pPr>
            <a:lvl8pPr marL="13441678" indent="0">
              <a:buNone/>
              <a:defRPr sz="6720" b="1"/>
            </a:lvl8pPr>
            <a:lvl9pPr marL="15361918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8543-2139-7A25-188E-24D3653EF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27112" y="18704560"/>
            <a:ext cx="2166270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DC0CE-4810-D773-ED67-00282872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923240" y="12552684"/>
            <a:ext cx="21769390" cy="6151876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58" indent="0">
              <a:buNone/>
              <a:defRPr sz="6720" b="1"/>
            </a:lvl5pPr>
            <a:lvl6pPr marL="9601198" indent="0">
              <a:buNone/>
              <a:defRPr sz="6720" b="1"/>
            </a:lvl6pPr>
            <a:lvl7pPr marL="11521438" indent="0">
              <a:buNone/>
              <a:defRPr sz="6720" b="1"/>
            </a:lvl7pPr>
            <a:lvl8pPr marL="13441678" indent="0">
              <a:buNone/>
              <a:defRPr sz="6720" b="1"/>
            </a:lvl8pPr>
            <a:lvl9pPr marL="15361918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16F7E-D30E-ECB9-3356-F53223B05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923240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DB79C-B9B3-2B16-2BCF-47AFAB0F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2BBB8-1E3F-F6AA-6987-EE92D482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860D7-B741-3054-02EB-7C793F3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2399-7FB7-D889-DDFC-97FD7B0C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BE833-6639-A037-F666-C4F9BD7D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458F6-B5C4-9C3C-7A04-422BDFC9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CF25E-C4A5-CF0A-5CED-C89FDF6E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E32F0-4798-6959-A4F1-06732944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43F03-9041-B856-AADB-7F804005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1327B-A44A-576B-6E9A-69AE599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4742-CCEB-9804-3FE1-49C2C28C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114" y="3413760"/>
            <a:ext cx="16515395" cy="119481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9C8C-B1E9-F9FB-2596-5820C0AC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390" y="7372777"/>
            <a:ext cx="25923240" cy="36389733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72D18-2077-9A5B-FA7E-EDDF0C7D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7114" y="15361920"/>
            <a:ext cx="16515395" cy="28459857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58" indent="0">
              <a:buNone/>
              <a:defRPr sz="4200"/>
            </a:lvl5pPr>
            <a:lvl6pPr marL="9601198" indent="0">
              <a:buNone/>
              <a:defRPr sz="4200"/>
            </a:lvl6pPr>
            <a:lvl7pPr marL="11521438" indent="0">
              <a:buNone/>
              <a:defRPr sz="4200"/>
            </a:lvl7pPr>
            <a:lvl8pPr marL="13441678" indent="0">
              <a:buNone/>
              <a:defRPr sz="4200"/>
            </a:lvl8pPr>
            <a:lvl9pPr marL="15361918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8101-0A6D-5D28-2DF8-A03C7C8F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DB4DD-9A20-79A7-6CA3-EACC600C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05987-F564-E74C-022D-589EFBEB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F2AB-9A2D-EFD4-4EAD-C0EE5709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114" y="3413760"/>
            <a:ext cx="16515395" cy="119481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F99DF-F081-B63B-67CB-FB7D1B1AD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1769390" y="7372777"/>
            <a:ext cx="25923240" cy="36389733"/>
          </a:xfrm>
        </p:spPr>
        <p:txBody>
          <a:bodyPr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58" indent="0">
              <a:buNone/>
              <a:defRPr sz="8400"/>
            </a:lvl5pPr>
            <a:lvl6pPr marL="9601198" indent="0">
              <a:buNone/>
              <a:defRPr sz="8400"/>
            </a:lvl6pPr>
            <a:lvl7pPr marL="11521438" indent="0">
              <a:buNone/>
              <a:defRPr sz="8400"/>
            </a:lvl7pPr>
            <a:lvl8pPr marL="13441678" indent="0">
              <a:buNone/>
              <a:defRPr sz="8400"/>
            </a:lvl8pPr>
            <a:lvl9pPr marL="15361918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CF127-51E3-BFF8-71CF-7752B21E0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7114" y="15361920"/>
            <a:ext cx="16515395" cy="28459857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58" indent="0">
              <a:buNone/>
              <a:defRPr sz="4200"/>
            </a:lvl5pPr>
            <a:lvl6pPr marL="9601198" indent="0">
              <a:buNone/>
              <a:defRPr sz="4200"/>
            </a:lvl6pPr>
            <a:lvl7pPr marL="11521438" indent="0">
              <a:buNone/>
              <a:defRPr sz="4200"/>
            </a:lvl7pPr>
            <a:lvl8pPr marL="13441678" indent="0">
              <a:buNone/>
              <a:defRPr sz="4200"/>
            </a:lvl8pPr>
            <a:lvl9pPr marL="15361918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8D46C-D060-1FEF-B1FC-ACB63DD6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0C899-EEC9-A916-B6AF-323F0C4E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C35F1-DAB1-EFF9-A8C4-3197C381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0576C-B221-7FCF-ED86-9A067CE0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2726270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8575-7B09-74A7-5C5D-1C8018C4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80D2-FC79-7C34-79EA-2D7D0ED10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0440" y="47460750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4CA79-7D9D-4CB7-ABE1-15ADC559F4D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5E2A-A9D6-BD60-9A36-98C70B2C6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62120" y="47460750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5BC9-3A32-A047-2596-F3B7D6453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64520" y="47460750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0F72-4159-4F2D-827E-CB9F84B5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19" indent="-960119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59" indent="-960119" algn="l" defTabSz="3840480" rtl="0" eaLnBrk="1" latinLnBrk="0" hangingPunct="1">
        <a:lnSpc>
          <a:spcPct val="90000"/>
        </a:lnSpc>
        <a:spcBef>
          <a:spcPts val="2101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599" indent="-960119" algn="l" defTabSz="3840480" rtl="0" eaLnBrk="1" latinLnBrk="0" hangingPunct="1">
        <a:lnSpc>
          <a:spcPct val="90000"/>
        </a:lnSpc>
        <a:spcBef>
          <a:spcPts val="2101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39" indent="-960119" algn="l" defTabSz="3840480" rtl="0" eaLnBrk="1" latinLnBrk="0" hangingPunct="1">
        <a:lnSpc>
          <a:spcPct val="90000"/>
        </a:lnSpc>
        <a:spcBef>
          <a:spcPts val="2101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79" indent="-960119" algn="l" defTabSz="3840480" rtl="0" eaLnBrk="1" latinLnBrk="0" hangingPunct="1">
        <a:lnSpc>
          <a:spcPct val="90000"/>
        </a:lnSpc>
        <a:spcBef>
          <a:spcPts val="2101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19" indent="-960119" algn="l" defTabSz="3840480" rtl="0" eaLnBrk="1" latinLnBrk="0" hangingPunct="1">
        <a:lnSpc>
          <a:spcPct val="90000"/>
        </a:lnSpc>
        <a:spcBef>
          <a:spcPts val="2101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58" indent="-960119" algn="l" defTabSz="3840480" rtl="0" eaLnBrk="1" latinLnBrk="0" hangingPunct="1">
        <a:lnSpc>
          <a:spcPct val="90000"/>
        </a:lnSpc>
        <a:spcBef>
          <a:spcPts val="2101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797" indent="-960119" algn="l" defTabSz="3840480" rtl="0" eaLnBrk="1" latinLnBrk="0" hangingPunct="1">
        <a:lnSpc>
          <a:spcPct val="90000"/>
        </a:lnSpc>
        <a:spcBef>
          <a:spcPts val="2101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37" indent="-960119" algn="l" defTabSz="3840480" rtl="0" eaLnBrk="1" latinLnBrk="0" hangingPunct="1">
        <a:lnSpc>
          <a:spcPct val="90000"/>
        </a:lnSpc>
        <a:spcBef>
          <a:spcPts val="2101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58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198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38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78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18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rrow: Down 170">
            <a:extLst>
              <a:ext uri="{FF2B5EF4-FFF2-40B4-BE49-F238E27FC236}">
                <a16:creationId xmlns:a16="http://schemas.microsoft.com/office/drawing/2014/main" id="{C20F857C-4D7D-FD22-9E16-B7558EA21929}"/>
              </a:ext>
            </a:extLst>
          </p:cNvPr>
          <p:cNvSpPr/>
          <p:nvPr/>
        </p:nvSpPr>
        <p:spPr>
          <a:xfrm>
            <a:off x="25248233" y="20082223"/>
            <a:ext cx="645160" cy="5347631"/>
          </a:xfrm>
          <a:prstGeom prst="downArrow">
            <a:avLst>
              <a:gd name="adj1" fmla="val 50000"/>
              <a:gd name="adj2" fmla="val 49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6"/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BE78BE54-E2CF-7733-4A5C-8249AE4A3FA8}"/>
              </a:ext>
            </a:extLst>
          </p:cNvPr>
          <p:cNvSpPr/>
          <p:nvPr/>
        </p:nvSpPr>
        <p:spPr>
          <a:xfrm>
            <a:off x="32492657" y="20082223"/>
            <a:ext cx="645160" cy="5347633"/>
          </a:xfrm>
          <a:prstGeom prst="downArrow">
            <a:avLst>
              <a:gd name="adj1" fmla="val 50000"/>
              <a:gd name="adj2" fmla="val 49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46E313-91BE-A29B-8666-24BF48BE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2211"/>
              </p:ext>
            </p:extLst>
          </p:nvPr>
        </p:nvGraphicFramePr>
        <p:xfrm>
          <a:off x="426720" y="1239520"/>
          <a:ext cx="50352960" cy="1249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3280">
                  <a:extLst>
                    <a:ext uri="{9D8B030D-6E8A-4147-A177-3AD203B41FA5}">
                      <a16:colId xmlns:a16="http://schemas.microsoft.com/office/drawing/2014/main" val="2201977086"/>
                    </a:ext>
                  </a:extLst>
                </a:gridCol>
                <a:gridCol w="7193280">
                  <a:extLst>
                    <a:ext uri="{9D8B030D-6E8A-4147-A177-3AD203B41FA5}">
                      <a16:colId xmlns:a16="http://schemas.microsoft.com/office/drawing/2014/main" val="2345304560"/>
                    </a:ext>
                  </a:extLst>
                </a:gridCol>
                <a:gridCol w="7193280">
                  <a:extLst>
                    <a:ext uri="{9D8B030D-6E8A-4147-A177-3AD203B41FA5}">
                      <a16:colId xmlns:a16="http://schemas.microsoft.com/office/drawing/2014/main" val="443019660"/>
                    </a:ext>
                  </a:extLst>
                </a:gridCol>
                <a:gridCol w="7193280">
                  <a:extLst>
                    <a:ext uri="{9D8B030D-6E8A-4147-A177-3AD203B41FA5}">
                      <a16:colId xmlns:a16="http://schemas.microsoft.com/office/drawing/2014/main" val="3633493813"/>
                    </a:ext>
                  </a:extLst>
                </a:gridCol>
                <a:gridCol w="7193280">
                  <a:extLst>
                    <a:ext uri="{9D8B030D-6E8A-4147-A177-3AD203B41FA5}">
                      <a16:colId xmlns:a16="http://schemas.microsoft.com/office/drawing/2014/main" val="3506356477"/>
                    </a:ext>
                  </a:extLst>
                </a:gridCol>
                <a:gridCol w="7193280">
                  <a:extLst>
                    <a:ext uri="{9D8B030D-6E8A-4147-A177-3AD203B41FA5}">
                      <a16:colId xmlns:a16="http://schemas.microsoft.com/office/drawing/2014/main" val="3788049042"/>
                    </a:ext>
                  </a:extLst>
                </a:gridCol>
                <a:gridCol w="7193280">
                  <a:extLst>
                    <a:ext uri="{9D8B030D-6E8A-4147-A177-3AD203B41FA5}">
                      <a16:colId xmlns:a16="http://schemas.microsoft.com/office/drawing/2014/main" val="4051279963"/>
                    </a:ext>
                  </a:extLst>
                </a:gridCol>
              </a:tblGrid>
              <a:tr h="1248325">
                <a:tc>
                  <a:txBody>
                    <a:bodyPr/>
                    <a:lstStyle/>
                    <a:p>
                      <a:pPr algn="ctr"/>
                      <a:r>
                        <a:rPr lang="en-US" sz="7600" dirty="0"/>
                        <a:t>Well Data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600" dirty="0"/>
                        <a:t>Metadata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600" dirty="0" err="1"/>
                        <a:t>StudyArea</a:t>
                      </a:r>
                      <a:endParaRPr lang="en-US" sz="76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600" dirty="0" err="1"/>
                        <a:t>SurfElev</a:t>
                      </a:r>
                      <a:endParaRPr lang="en-US" sz="76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600" dirty="0" err="1"/>
                        <a:t>BedElev</a:t>
                      </a:r>
                      <a:endParaRPr lang="en-US" sz="76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600" dirty="0" err="1"/>
                        <a:t>ModelGrid</a:t>
                      </a:r>
                      <a:endParaRPr lang="en-US" sz="76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600" dirty="0"/>
                        <a:t>Lithologies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809248712"/>
                  </a:ext>
                </a:extLst>
              </a:tr>
            </a:tbl>
          </a:graphicData>
        </a:graphic>
      </p:graphicFrame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17CA45F-CBE7-F2F8-E8DD-3EBF3A32D3F8}"/>
              </a:ext>
            </a:extLst>
          </p:cNvPr>
          <p:cNvGrpSpPr/>
          <p:nvPr/>
        </p:nvGrpSpPr>
        <p:grpSpPr>
          <a:xfrm>
            <a:off x="15506700" y="3082871"/>
            <a:ext cx="5730240" cy="17362221"/>
            <a:chOff x="15506700" y="2778071"/>
            <a:chExt cx="5730240" cy="1126933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F0FF67-906E-E913-9A70-D7F26379A6E3}"/>
                </a:ext>
              </a:extLst>
            </p:cNvPr>
            <p:cNvSpPr/>
            <p:nvPr/>
          </p:nvSpPr>
          <p:spPr>
            <a:xfrm>
              <a:off x="15506700" y="2778071"/>
              <a:ext cx="5730240" cy="11061521"/>
            </a:xfrm>
            <a:prstGeom prst="rect">
              <a:avLst/>
            </a:prstGeom>
            <a:gradFill>
              <a:gsLst>
                <a:gs pos="0">
                  <a:srgbClr val="8E59DD"/>
                </a:gs>
                <a:gs pos="44000">
                  <a:srgbClr val="D2BDF1"/>
                </a:gs>
                <a:gs pos="100000">
                  <a:srgbClr val="F1EBFB"/>
                </a:gs>
              </a:gsLst>
              <a:lin ang="5400000" scaled="0"/>
            </a:gra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read_study_area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2EAF0BE-CC59-5B98-50CC-5B912472A0C3}"/>
                </a:ext>
              </a:extLst>
            </p:cNvPr>
            <p:cNvSpPr txBox="1"/>
            <p:nvPr/>
          </p:nvSpPr>
          <p:spPr>
            <a:xfrm>
              <a:off x="17354549" y="13847376"/>
              <a:ext cx="2034540" cy="20003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799" dirty="0" err="1"/>
                <a:t>gpd.GeoDataFrame</a:t>
              </a:r>
              <a:r>
                <a:rPr lang="en-US" sz="1799" dirty="0"/>
                <a:t>()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409338F-B50A-EA4D-8592-88C39F5265AA}"/>
              </a:ext>
            </a:extLst>
          </p:cNvPr>
          <p:cNvGrpSpPr/>
          <p:nvPr/>
        </p:nvGrpSpPr>
        <p:grpSpPr>
          <a:xfrm>
            <a:off x="12352368" y="36580677"/>
            <a:ext cx="10099344" cy="8631291"/>
            <a:chOff x="11921861" y="32601667"/>
            <a:chExt cx="15347905" cy="13769884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916E3AF-7E4C-806D-EF89-CE2FF693003A}"/>
                </a:ext>
              </a:extLst>
            </p:cNvPr>
            <p:cNvGrpSpPr/>
            <p:nvPr/>
          </p:nvGrpSpPr>
          <p:grpSpPr>
            <a:xfrm>
              <a:off x="11921861" y="32601667"/>
              <a:ext cx="8164459" cy="5448681"/>
              <a:chOff x="11921861" y="32601667"/>
              <a:chExt cx="8164459" cy="5448681"/>
            </a:xfrm>
          </p:grpSpPr>
          <p:sp>
            <p:nvSpPr>
              <p:cNvPr id="204" name="Flowchart: Magnetic Disk 203">
                <a:extLst>
                  <a:ext uri="{FF2B5EF4-FFF2-40B4-BE49-F238E27FC236}">
                    <a16:creationId xmlns:a16="http://schemas.microsoft.com/office/drawing/2014/main" id="{429B6E71-E73E-C6A3-5102-FC251F4E416D}"/>
                  </a:ext>
                </a:extLst>
              </p:cNvPr>
              <p:cNvSpPr/>
              <p:nvPr/>
            </p:nvSpPr>
            <p:spPr>
              <a:xfrm>
                <a:off x="11921861" y="32601667"/>
                <a:ext cx="5730240" cy="2724341"/>
              </a:xfrm>
              <a:prstGeom prst="flowChartMagneticDisk">
                <a:avLst/>
              </a:prstGeom>
              <a:solidFill>
                <a:srgbClr val="9BAB9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Flowchart: Magnetic Disk 204">
                <a:extLst>
                  <a:ext uri="{FF2B5EF4-FFF2-40B4-BE49-F238E27FC236}">
                    <a16:creationId xmlns:a16="http://schemas.microsoft.com/office/drawing/2014/main" id="{B0F4587B-C9E4-06B6-7FA1-5651C0F96768}"/>
                  </a:ext>
                </a:extLst>
              </p:cNvPr>
              <p:cNvSpPr/>
              <p:nvPr/>
            </p:nvSpPr>
            <p:spPr>
              <a:xfrm>
                <a:off x="12972681" y="33963837"/>
                <a:ext cx="5730240" cy="2724341"/>
              </a:xfrm>
              <a:prstGeom prst="flowChartMagneticDisk">
                <a:avLst/>
              </a:prstGeom>
              <a:solidFill>
                <a:srgbClr val="9BAB9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Flowchart: Magnetic Disk 205">
                <a:extLst>
                  <a:ext uri="{FF2B5EF4-FFF2-40B4-BE49-F238E27FC236}">
                    <a16:creationId xmlns:a16="http://schemas.microsoft.com/office/drawing/2014/main" id="{8324BDDB-5F9F-EE70-1B61-4CFAD5B898F6}"/>
                  </a:ext>
                </a:extLst>
              </p:cNvPr>
              <p:cNvSpPr/>
              <p:nvPr/>
            </p:nvSpPr>
            <p:spPr>
              <a:xfrm>
                <a:off x="14356080" y="35326007"/>
                <a:ext cx="5730240" cy="2724341"/>
              </a:xfrm>
              <a:prstGeom prst="flowChartMagneticDisk">
                <a:avLst/>
              </a:prstGeom>
              <a:solidFill>
                <a:srgbClr val="9BAB9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C07F485C-3755-BBC4-66F0-917F66835CE2}"/>
                </a:ext>
              </a:extLst>
            </p:cNvPr>
            <p:cNvGrpSpPr/>
            <p:nvPr/>
          </p:nvGrpSpPr>
          <p:grpSpPr>
            <a:xfrm>
              <a:off x="15506700" y="36701718"/>
              <a:ext cx="8164459" cy="5448681"/>
              <a:chOff x="11921861" y="32601667"/>
              <a:chExt cx="8164459" cy="5448681"/>
            </a:xfrm>
          </p:grpSpPr>
          <p:sp>
            <p:nvSpPr>
              <p:cNvPr id="211" name="Flowchart: Magnetic Disk 210">
                <a:extLst>
                  <a:ext uri="{FF2B5EF4-FFF2-40B4-BE49-F238E27FC236}">
                    <a16:creationId xmlns:a16="http://schemas.microsoft.com/office/drawing/2014/main" id="{7ADE8D18-6A60-CC85-CADA-54899B666418}"/>
                  </a:ext>
                </a:extLst>
              </p:cNvPr>
              <p:cNvSpPr/>
              <p:nvPr/>
            </p:nvSpPr>
            <p:spPr>
              <a:xfrm>
                <a:off x="11921861" y="32601667"/>
                <a:ext cx="5730240" cy="2724341"/>
              </a:xfrm>
              <a:prstGeom prst="flowChartMagneticDisk">
                <a:avLst/>
              </a:prstGeom>
              <a:solidFill>
                <a:srgbClr val="9BAB9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Flowchart: Magnetic Disk 211">
                <a:extLst>
                  <a:ext uri="{FF2B5EF4-FFF2-40B4-BE49-F238E27FC236}">
                    <a16:creationId xmlns:a16="http://schemas.microsoft.com/office/drawing/2014/main" id="{C02FC1E1-BE83-FB7E-B1DD-7DE592408F24}"/>
                  </a:ext>
                </a:extLst>
              </p:cNvPr>
              <p:cNvSpPr/>
              <p:nvPr/>
            </p:nvSpPr>
            <p:spPr>
              <a:xfrm>
                <a:off x="12972681" y="33963837"/>
                <a:ext cx="5730240" cy="2724341"/>
              </a:xfrm>
              <a:prstGeom prst="flowChartMagneticDisk">
                <a:avLst/>
              </a:prstGeom>
              <a:solidFill>
                <a:srgbClr val="9BAB9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Flowchart: Magnetic Disk 212">
                <a:extLst>
                  <a:ext uri="{FF2B5EF4-FFF2-40B4-BE49-F238E27FC236}">
                    <a16:creationId xmlns:a16="http://schemas.microsoft.com/office/drawing/2014/main" id="{EFB6FF9D-119B-C449-7DEB-9215F751CDAF}"/>
                  </a:ext>
                </a:extLst>
              </p:cNvPr>
              <p:cNvSpPr/>
              <p:nvPr/>
            </p:nvSpPr>
            <p:spPr>
              <a:xfrm>
                <a:off x="14356080" y="35326007"/>
                <a:ext cx="5730240" cy="2724341"/>
              </a:xfrm>
              <a:prstGeom prst="flowChartMagneticDisk">
                <a:avLst/>
              </a:prstGeom>
              <a:solidFill>
                <a:srgbClr val="9BAB9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6E5C1CD6-D470-71B5-DDDF-3435B9A23793}"/>
                </a:ext>
              </a:extLst>
            </p:cNvPr>
            <p:cNvGrpSpPr/>
            <p:nvPr/>
          </p:nvGrpSpPr>
          <p:grpSpPr>
            <a:xfrm>
              <a:off x="19105307" y="40922870"/>
              <a:ext cx="8164459" cy="5448681"/>
              <a:chOff x="11921861" y="32601667"/>
              <a:chExt cx="8164459" cy="5448681"/>
            </a:xfrm>
          </p:grpSpPr>
          <p:sp>
            <p:nvSpPr>
              <p:cNvPr id="215" name="Flowchart: Magnetic Disk 214">
                <a:extLst>
                  <a:ext uri="{FF2B5EF4-FFF2-40B4-BE49-F238E27FC236}">
                    <a16:creationId xmlns:a16="http://schemas.microsoft.com/office/drawing/2014/main" id="{3407CA67-B399-2142-445A-FDFB8071005C}"/>
                  </a:ext>
                </a:extLst>
              </p:cNvPr>
              <p:cNvSpPr/>
              <p:nvPr/>
            </p:nvSpPr>
            <p:spPr>
              <a:xfrm>
                <a:off x="11921861" y="32601667"/>
                <a:ext cx="5730240" cy="2724341"/>
              </a:xfrm>
              <a:prstGeom prst="flowChartMagneticDisk">
                <a:avLst/>
              </a:prstGeom>
              <a:solidFill>
                <a:srgbClr val="9BAB9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Flowchart: Magnetic Disk 215">
                <a:extLst>
                  <a:ext uri="{FF2B5EF4-FFF2-40B4-BE49-F238E27FC236}">
                    <a16:creationId xmlns:a16="http://schemas.microsoft.com/office/drawing/2014/main" id="{AFB2297A-04DC-C639-4BD9-F9D537327D8A}"/>
                  </a:ext>
                </a:extLst>
              </p:cNvPr>
              <p:cNvSpPr/>
              <p:nvPr/>
            </p:nvSpPr>
            <p:spPr>
              <a:xfrm>
                <a:off x="12972681" y="33963837"/>
                <a:ext cx="5730240" cy="2724341"/>
              </a:xfrm>
              <a:prstGeom prst="flowChartMagneticDisk">
                <a:avLst/>
              </a:prstGeom>
              <a:solidFill>
                <a:srgbClr val="9BAB9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Flowchart: Magnetic Disk 216">
                <a:extLst>
                  <a:ext uri="{FF2B5EF4-FFF2-40B4-BE49-F238E27FC236}">
                    <a16:creationId xmlns:a16="http://schemas.microsoft.com/office/drawing/2014/main" id="{697549C8-986F-FC9D-DC1D-4E1A776A26D2}"/>
                  </a:ext>
                </a:extLst>
              </p:cNvPr>
              <p:cNvSpPr/>
              <p:nvPr/>
            </p:nvSpPr>
            <p:spPr>
              <a:xfrm>
                <a:off x="14356080" y="35326007"/>
                <a:ext cx="5730240" cy="2724341"/>
              </a:xfrm>
              <a:prstGeom prst="flowChartMagneticDisk">
                <a:avLst/>
              </a:prstGeom>
              <a:solidFill>
                <a:srgbClr val="9BAB9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1" dirty="0">
                    <a:solidFill>
                      <a:schemeClr val="tx1"/>
                    </a:solidFill>
                  </a:rPr>
                  <a:t>Interpolated Target material per layer</a:t>
                </a:r>
              </a:p>
            </p:txBody>
          </p:sp>
        </p:grpSp>
      </p:grpSp>
      <p:sp>
        <p:nvSpPr>
          <p:cNvPr id="203" name="Arrow: Left-Right-Up 202">
            <a:extLst>
              <a:ext uri="{FF2B5EF4-FFF2-40B4-BE49-F238E27FC236}">
                <a16:creationId xmlns:a16="http://schemas.microsoft.com/office/drawing/2014/main" id="{0BD4883A-957B-C1C8-0D33-432C4548232D}"/>
              </a:ext>
            </a:extLst>
          </p:cNvPr>
          <p:cNvSpPr/>
          <p:nvPr/>
        </p:nvSpPr>
        <p:spPr>
          <a:xfrm rot="5400000">
            <a:off x="6724825" y="36144082"/>
            <a:ext cx="4866072" cy="3814237"/>
          </a:xfrm>
          <a:prstGeom prst="leftRightUpArrow">
            <a:avLst>
              <a:gd name="adj1" fmla="val 14012"/>
              <a:gd name="adj2" fmla="val 12015"/>
              <a:gd name="adj3" fmla="val 17509"/>
            </a:avLst>
          </a:prstGeom>
          <a:solidFill>
            <a:srgbClr val="678CC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99">
              <a:solidFill>
                <a:schemeClr val="tx1"/>
              </a:solidFill>
            </a:endParaRPr>
          </a:p>
        </p:txBody>
      </p:sp>
      <p:sp>
        <p:nvSpPr>
          <p:cNvPr id="202" name="Arrow: Down 201">
            <a:extLst>
              <a:ext uri="{FF2B5EF4-FFF2-40B4-BE49-F238E27FC236}">
                <a16:creationId xmlns:a16="http://schemas.microsoft.com/office/drawing/2014/main" id="{78864F04-DA20-E131-58CE-BA664D36583D}"/>
              </a:ext>
            </a:extLst>
          </p:cNvPr>
          <p:cNvSpPr/>
          <p:nvPr/>
        </p:nvSpPr>
        <p:spPr>
          <a:xfrm>
            <a:off x="32512002" y="26835480"/>
            <a:ext cx="645160" cy="9443237"/>
          </a:xfrm>
          <a:prstGeom prst="downArrow">
            <a:avLst>
              <a:gd name="adj1" fmla="val 50000"/>
              <a:gd name="adj2" fmla="val 49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6"/>
          </a:p>
        </p:txBody>
      </p:sp>
      <p:sp>
        <p:nvSpPr>
          <p:cNvPr id="201" name="Arrow: Down 200">
            <a:extLst>
              <a:ext uri="{FF2B5EF4-FFF2-40B4-BE49-F238E27FC236}">
                <a16:creationId xmlns:a16="http://schemas.microsoft.com/office/drawing/2014/main" id="{6085CBFD-93D2-C652-9B64-7A11E0A8E3AA}"/>
              </a:ext>
            </a:extLst>
          </p:cNvPr>
          <p:cNvSpPr/>
          <p:nvPr/>
        </p:nvSpPr>
        <p:spPr>
          <a:xfrm>
            <a:off x="25248233" y="26835480"/>
            <a:ext cx="645160" cy="9443237"/>
          </a:xfrm>
          <a:prstGeom prst="downArrow">
            <a:avLst>
              <a:gd name="adj1" fmla="val 50000"/>
              <a:gd name="adj2" fmla="val 49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5F817-15A5-CB88-A084-E24F2C698C04}"/>
              </a:ext>
            </a:extLst>
          </p:cNvPr>
          <p:cNvSpPr/>
          <p:nvPr/>
        </p:nvSpPr>
        <p:spPr>
          <a:xfrm>
            <a:off x="3304541" y="7212010"/>
            <a:ext cx="8811260" cy="1384201"/>
          </a:xfrm>
          <a:prstGeom prst="rect">
            <a:avLst/>
          </a:prstGeom>
          <a:solidFill>
            <a:srgbClr val="678CC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Merge data/metadata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merge_metadata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B653C0-6B37-B0CF-0833-07C1B1431155}"/>
              </a:ext>
            </a:extLst>
          </p:cNvPr>
          <p:cNvSpPr/>
          <p:nvPr/>
        </p:nvSpPr>
        <p:spPr>
          <a:xfrm>
            <a:off x="1219200" y="5137010"/>
            <a:ext cx="5730240" cy="1384201"/>
          </a:xfrm>
          <a:prstGeom prst="rect">
            <a:avLst/>
          </a:prstGeom>
          <a:solidFill>
            <a:srgbClr val="678CC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Define datatypes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define_dtypes</a:t>
            </a:r>
            <a:r>
              <a:rPr lang="en-US" sz="2400" dirty="0">
                <a:solidFill>
                  <a:schemeClr val="tx1"/>
                </a:solidFill>
              </a:rPr>
              <a:t>()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607938-1A75-632A-2032-929AC22BC54E}"/>
              </a:ext>
            </a:extLst>
          </p:cNvPr>
          <p:cNvGrpSpPr/>
          <p:nvPr/>
        </p:nvGrpSpPr>
        <p:grpSpPr>
          <a:xfrm>
            <a:off x="3067050" y="4467071"/>
            <a:ext cx="2034540" cy="669117"/>
            <a:chOff x="3067050" y="4021656"/>
            <a:chExt cx="2034540" cy="601144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13B8861-2347-57DB-E1F9-079494BB8ECD}"/>
                </a:ext>
              </a:extLst>
            </p:cNvPr>
            <p:cNvSpPr/>
            <p:nvPr/>
          </p:nvSpPr>
          <p:spPr>
            <a:xfrm>
              <a:off x="3761740" y="4021656"/>
              <a:ext cx="645160" cy="601144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C6B5EB-8A8A-06F1-990A-32B0F0E709BD}"/>
                </a:ext>
              </a:extLst>
            </p:cNvPr>
            <p:cNvSpPr txBox="1"/>
            <p:nvPr/>
          </p:nvSpPr>
          <p:spPr>
            <a:xfrm>
              <a:off x="3067050" y="4029352"/>
              <a:ext cx="2034540" cy="276871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799" dirty="0" err="1"/>
                <a:t>pandas.DataFrame</a:t>
              </a:r>
              <a:r>
                <a:rPr lang="en-US" sz="1799" dirty="0"/>
                <a:t>()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0A4AA8-E69C-19B6-3DD1-E3F81FEB1BBE}"/>
              </a:ext>
            </a:extLst>
          </p:cNvPr>
          <p:cNvGrpSpPr/>
          <p:nvPr/>
        </p:nvGrpSpPr>
        <p:grpSpPr>
          <a:xfrm>
            <a:off x="3067050" y="6521209"/>
            <a:ext cx="2034540" cy="669117"/>
            <a:chOff x="3067050" y="4021656"/>
            <a:chExt cx="2034540" cy="601144"/>
          </a:xfrm>
        </p:grpSpPr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12F74FCD-C6C3-C09F-B53E-E1970D680EA0}"/>
                </a:ext>
              </a:extLst>
            </p:cNvPr>
            <p:cNvSpPr/>
            <p:nvPr/>
          </p:nvSpPr>
          <p:spPr>
            <a:xfrm>
              <a:off x="3761740" y="4021656"/>
              <a:ext cx="645160" cy="601144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B3FE45-2641-27BC-AE3F-9A49E3452014}"/>
                </a:ext>
              </a:extLst>
            </p:cNvPr>
            <p:cNvSpPr txBox="1"/>
            <p:nvPr/>
          </p:nvSpPr>
          <p:spPr>
            <a:xfrm>
              <a:off x="3067050" y="4029352"/>
              <a:ext cx="2034540" cy="276871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799" dirty="0" err="1"/>
                <a:t>pandas.DataFrame</a:t>
              </a:r>
              <a:r>
                <a:rPr lang="en-US" sz="1799" dirty="0"/>
                <a:t>()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D03A305-2E6F-54EC-F225-718ED5ABE694}"/>
              </a:ext>
            </a:extLst>
          </p:cNvPr>
          <p:cNvSpPr/>
          <p:nvPr/>
        </p:nvSpPr>
        <p:spPr>
          <a:xfrm>
            <a:off x="8439151" y="5137010"/>
            <a:ext cx="5730240" cy="1384201"/>
          </a:xfrm>
          <a:prstGeom prst="rect">
            <a:avLst/>
          </a:prstGeom>
          <a:solidFill>
            <a:srgbClr val="678CC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Define datatypes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define_dtypes</a:t>
            </a:r>
            <a:r>
              <a:rPr lang="en-US" sz="2400" dirty="0">
                <a:solidFill>
                  <a:schemeClr val="tx1"/>
                </a:solidFill>
              </a:rPr>
              <a:t>()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C6688B-0FB2-776F-78CA-7867AACB12AF}"/>
              </a:ext>
            </a:extLst>
          </p:cNvPr>
          <p:cNvGrpSpPr/>
          <p:nvPr/>
        </p:nvGrpSpPr>
        <p:grpSpPr>
          <a:xfrm>
            <a:off x="10287000" y="6521209"/>
            <a:ext cx="2034540" cy="669117"/>
            <a:chOff x="3067050" y="4021656"/>
            <a:chExt cx="2034540" cy="601144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41D431A4-9B9B-3B0B-2C7F-8843CF0062B9}"/>
                </a:ext>
              </a:extLst>
            </p:cNvPr>
            <p:cNvSpPr/>
            <p:nvPr/>
          </p:nvSpPr>
          <p:spPr>
            <a:xfrm>
              <a:off x="3761740" y="4021656"/>
              <a:ext cx="645160" cy="601144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1C0E66-671B-6E09-63DD-F40CE38D3E27}"/>
                </a:ext>
              </a:extLst>
            </p:cNvPr>
            <p:cNvSpPr txBox="1"/>
            <p:nvPr/>
          </p:nvSpPr>
          <p:spPr>
            <a:xfrm>
              <a:off x="3067050" y="4029352"/>
              <a:ext cx="2034540" cy="276871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799" dirty="0" err="1"/>
                <a:t>pandas.DataFrame</a:t>
              </a:r>
              <a:r>
                <a:rPr lang="en-US" sz="1799" dirty="0"/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363F6B-4977-C789-F8D4-9E561B0FD7FA}"/>
              </a:ext>
            </a:extLst>
          </p:cNvPr>
          <p:cNvGrpSpPr/>
          <p:nvPr/>
        </p:nvGrpSpPr>
        <p:grpSpPr>
          <a:xfrm>
            <a:off x="6692900" y="8596206"/>
            <a:ext cx="2034540" cy="740277"/>
            <a:chOff x="3067050" y="4021656"/>
            <a:chExt cx="2034540" cy="601144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0FDB8AD-B16A-7C21-211D-E6CDA509C3A5}"/>
                </a:ext>
              </a:extLst>
            </p:cNvPr>
            <p:cNvSpPr/>
            <p:nvPr/>
          </p:nvSpPr>
          <p:spPr>
            <a:xfrm>
              <a:off x="3761740" y="4021656"/>
              <a:ext cx="645160" cy="601144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349AE0-02A6-EC38-DD09-6A160FF4BAE2}"/>
                </a:ext>
              </a:extLst>
            </p:cNvPr>
            <p:cNvSpPr txBox="1"/>
            <p:nvPr/>
          </p:nvSpPr>
          <p:spPr>
            <a:xfrm>
              <a:off x="3067050" y="4029352"/>
              <a:ext cx="2034540" cy="250256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799" dirty="0" err="1"/>
                <a:t>pandas.DataFrame</a:t>
              </a:r>
              <a:r>
                <a:rPr lang="en-US" sz="1799" dirty="0"/>
                <a:t>()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F64D22-D942-FD88-FDB8-E1EAA33E95D4}"/>
              </a:ext>
            </a:extLst>
          </p:cNvPr>
          <p:cNvGrpSpPr/>
          <p:nvPr/>
        </p:nvGrpSpPr>
        <p:grpSpPr>
          <a:xfrm>
            <a:off x="3943350" y="9340019"/>
            <a:ext cx="7559041" cy="2053317"/>
            <a:chOff x="3943350" y="8399578"/>
            <a:chExt cx="7559040" cy="18447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D4446D-FA3A-185C-1C03-A8C68DB872DE}"/>
                </a:ext>
              </a:extLst>
            </p:cNvPr>
            <p:cNvSpPr/>
            <p:nvPr/>
          </p:nvSpPr>
          <p:spPr>
            <a:xfrm>
              <a:off x="3943350" y="8399578"/>
              <a:ext cx="7559040" cy="1243584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Convert to </a:t>
              </a:r>
              <a:r>
                <a:rPr lang="en-US" sz="4800" dirty="0" err="1">
                  <a:solidFill>
                    <a:schemeClr val="tx1"/>
                  </a:solidFill>
                </a:rPr>
                <a:t>GeoDataFrame</a:t>
              </a:r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coords2geometry()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246EE8-AD1A-BD00-9C56-25C8A681E51E}"/>
                </a:ext>
              </a:extLst>
            </p:cNvPr>
            <p:cNvGrpSpPr/>
            <p:nvPr/>
          </p:nvGrpSpPr>
          <p:grpSpPr>
            <a:xfrm>
              <a:off x="6705600" y="9643162"/>
              <a:ext cx="2034540" cy="601144"/>
              <a:chOff x="3067050" y="4021656"/>
              <a:chExt cx="2034540" cy="601144"/>
            </a:xfrm>
          </p:grpSpPr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C9991EFB-245B-1C43-4AD1-606CFF43A3E7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07DA5E-CCD3-AED1-3D4F-D1BBA3BFBCBA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0ED0AB-16BB-E326-3FCE-48213DC3EDA8}"/>
              </a:ext>
            </a:extLst>
          </p:cNvPr>
          <p:cNvGrpSpPr/>
          <p:nvPr/>
        </p:nvGrpSpPr>
        <p:grpSpPr>
          <a:xfrm>
            <a:off x="10287000" y="4467071"/>
            <a:ext cx="2034540" cy="669117"/>
            <a:chOff x="3067050" y="4021656"/>
            <a:chExt cx="2034540" cy="601144"/>
          </a:xfrm>
        </p:grpSpPr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EA00388C-181B-A778-72AB-C0351AE20D26}"/>
                </a:ext>
              </a:extLst>
            </p:cNvPr>
            <p:cNvSpPr/>
            <p:nvPr/>
          </p:nvSpPr>
          <p:spPr>
            <a:xfrm>
              <a:off x="3761740" y="4021656"/>
              <a:ext cx="645160" cy="601144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3272D6-1A97-2225-2F9D-73ED4ED8FE5B}"/>
                </a:ext>
              </a:extLst>
            </p:cNvPr>
            <p:cNvSpPr txBox="1"/>
            <p:nvPr/>
          </p:nvSpPr>
          <p:spPr>
            <a:xfrm>
              <a:off x="3067050" y="4029352"/>
              <a:ext cx="2034540" cy="276871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799" dirty="0" err="1"/>
                <a:t>pandas.DataFrame</a:t>
              </a:r>
              <a:r>
                <a:rPr lang="en-US" sz="1799" dirty="0"/>
                <a:t>()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14C53-3AE9-BABC-4B9B-BB698D58E81B}"/>
              </a:ext>
            </a:extLst>
          </p:cNvPr>
          <p:cNvSpPr/>
          <p:nvPr/>
        </p:nvSpPr>
        <p:spPr>
          <a:xfrm>
            <a:off x="8420101" y="3082872"/>
            <a:ext cx="5730240" cy="1384201"/>
          </a:xfrm>
          <a:prstGeom prst="rect">
            <a:avLst/>
          </a:prstGeom>
          <a:solidFill>
            <a:srgbClr val="678CC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read_raw_csv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319E2-C2B2-B669-FD49-40AD6F5F0D4D}"/>
              </a:ext>
            </a:extLst>
          </p:cNvPr>
          <p:cNvSpPr/>
          <p:nvPr/>
        </p:nvSpPr>
        <p:spPr>
          <a:xfrm>
            <a:off x="1219200" y="3082872"/>
            <a:ext cx="5730240" cy="1384201"/>
          </a:xfrm>
          <a:prstGeom prst="rect">
            <a:avLst/>
          </a:prstGeom>
          <a:solidFill>
            <a:srgbClr val="678CC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read_raw_csv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8" name="Arrow: U-Turn 47">
            <a:extLst>
              <a:ext uri="{FF2B5EF4-FFF2-40B4-BE49-F238E27FC236}">
                <a16:creationId xmlns:a16="http://schemas.microsoft.com/office/drawing/2014/main" id="{AE097377-1036-C473-6D55-759E046BE331}"/>
              </a:ext>
            </a:extLst>
          </p:cNvPr>
          <p:cNvSpPr/>
          <p:nvPr/>
        </p:nvSpPr>
        <p:spPr>
          <a:xfrm rot="5400000">
            <a:off x="13352459" y="7939737"/>
            <a:ext cx="3019510" cy="6412152"/>
          </a:xfrm>
          <a:prstGeom prst="uturnArrow">
            <a:avLst>
              <a:gd name="adj1" fmla="val 19253"/>
              <a:gd name="adj2" fmla="val 17276"/>
              <a:gd name="adj3" fmla="val 26149"/>
              <a:gd name="adj4" fmla="val 46175"/>
              <a:gd name="adj5" fmla="val 100000"/>
            </a:avLst>
          </a:prstGeom>
          <a:solidFill>
            <a:srgbClr val="FFFFFF">
              <a:alpha val="80000"/>
            </a:srgbClr>
          </a:solidFill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6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9E58AD-228A-BBD6-B07C-F723C50196A8}"/>
              </a:ext>
            </a:extLst>
          </p:cNvPr>
          <p:cNvSpPr/>
          <p:nvPr/>
        </p:nvSpPr>
        <p:spPr>
          <a:xfrm>
            <a:off x="12396743" y="10349006"/>
            <a:ext cx="4809490" cy="1384201"/>
          </a:xfrm>
          <a:prstGeom prst="rect">
            <a:avLst/>
          </a:prstGeom>
          <a:solidFill>
            <a:srgbClr val="678CC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Clip Well Data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clip_gdf2study_area()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F8A21B-C83A-2012-6BD7-C35C993B2C3D}"/>
              </a:ext>
            </a:extLst>
          </p:cNvPr>
          <p:cNvSpPr txBox="1"/>
          <p:nvPr/>
        </p:nvSpPr>
        <p:spPr>
          <a:xfrm>
            <a:off x="12321540" y="11964043"/>
            <a:ext cx="2034540" cy="30817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799" dirty="0" err="1"/>
              <a:t>gpd.GeoDataFrame</a:t>
            </a:r>
            <a:r>
              <a:rPr lang="en-US" sz="1799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A8D411-32A2-9AF1-12CD-D7D8013A39A6}"/>
              </a:ext>
            </a:extLst>
          </p:cNvPr>
          <p:cNvGrpSpPr/>
          <p:nvPr/>
        </p:nvGrpSpPr>
        <p:grpSpPr>
          <a:xfrm>
            <a:off x="22722206" y="3082872"/>
            <a:ext cx="5730240" cy="12493445"/>
            <a:chOff x="22722205" y="2778072"/>
            <a:chExt cx="5730240" cy="112242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9D3E3E-0340-2524-ABC6-5AFC8A41718B}"/>
                </a:ext>
              </a:extLst>
            </p:cNvPr>
            <p:cNvGrpSpPr/>
            <p:nvPr/>
          </p:nvGrpSpPr>
          <p:grpSpPr>
            <a:xfrm>
              <a:off x="24570055" y="4021655"/>
              <a:ext cx="2034540" cy="9980697"/>
              <a:chOff x="3067050" y="4021655"/>
              <a:chExt cx="2034540" cy="9980697"/>
            </a:xfrm>
          </p:grpSpPr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9FECF955-2C53-AE50-6CA6-C2D7922622F3}"/>
                  </a:ext>
                </a:extLst>
              </p:cNvPr>
              <p:cNvSpPr/>
              <p:nvPr/>
            </p:nvSpPr>
            <p:spPr>
              <a:xfrm>
                <a:off x="3761740" y="4021655"/>
                <a:ext cx="645160" cy="9980697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6592507-C1AA-FCC0-2E72-F859683C8AFC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xarray.DataArray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C686F8-4188-D274-43CB-480FBB7DDF46}"/>
                </a:ext>
              </a:extLst>
            </p:cNvPr>
            <p:cNvSpPr/>
            <p:nvPr/>
          </p:nvSpPr>
          <p:spPr>
            <a:xfrm>
              <a:off x="22722205" y="2778072"/>
              <a:ext cx="5730240" cy="1243584"/>
            </a:xfrm>
            <a:prstGeom prst="rect">
              <a:avLst/>
            </a:prstGeom>
            <a:solidFill>
              <a:schemeClr val="accent6">
                <a:lumMod val="50000"/>
                <a:alpha val="50196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read_grid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5CE702-0650-4611-BD2A-D581E4D9038F}"/>
              </a:ext>
            </a:extLst>
          </p:cNvPr>
          <p:cNvGrpSpPr/>
          <p:nvPr/>
        </p:nvGrpSpPr>
        <p:grpSpPr>
          <a:xfrm>
            <a:off x="29969462" y="3082872"/>
            <a:ext cx="5730240" cy="12493445"/>
            <a:chOff x="22722205" y="2778072"/>
            <a:chExt cx="5730240" cy="1122428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35508D1-0F16-3243-30BF-EFCE515857BF}"/>
                </a:ext>
              </a:extLst>
            </p:cNvPr>
            <p:cNvGrpSpPr/>
            <p:nvPr/>
          </p:nvGrpSpPr>
          <p:grpSpPr>
            <a:xfrm>
              <a:off x="24570055" y="4021655"/>
              <a:ext cx="2034540" cy="9980697"/>
              <a:chOff x="3067050" y="4021655"/>
              <a:chExt cx="2034540" cy="9980697"/>
            </a:xfrm>
          </p:grpSpPr>
          <p:sp>
            <p:nvSpPr>
              <p:cNvPr id="61" name="Arrow: Down 60">
                <a:extLst>
                  <a:ext uri="{FF2B5EF4-FFF2-40B4-BE49-F238E27FC236}">
                    <a16:creationId xmlns:a16="http://schemas.microsoft.com/office/drawing/2014/main" id="{59C474A6-6299-E2FF-7D70-387AF2A4EBB0}"/>
                  </a:ext>
                </a:extLst>
              </p:cNvPr>
              <p:cNvSpPr/>
              <p:nvPr/>
            </p:nvSpPr>
            <p:spPr>
              <a:xfrm>
                <a:off x="3761740" y="4021655"/>
                <a:ext cx="645160" cy="9980697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C47524-6EAC-8A47-FC01-9B4041D5182C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xarray.DataArray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3F24BE3-7AA2-C361-E35B-197078528FE8}"/>
                </a:ext>
              </a:extLst>
            </p:cNvPr>
            <p:cNvSpPr/>
            <p:nvPr/>
          </p:nvSpPr>
          <p:spPr>
            <a:xfrm>
              <a:off x="22722205" y="2778072"/>
              <a:ext cx="5730240" cy="1243584"/>
            </a:xfrm>
            <a:prstGeom prst="rect">
              <a:avLst/>
            </a:prstGeom>
            <a:solidFill>
              <a:schemeClr val="accent6">
                <a:lumMod val="50000"/>
                <a:alpha val="50196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read_grid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6F25C65-50EA-F9D5-7836-933D8BED2760}"/>
              </a:ext>
            </a:extLst>
          </p:cNvPr>
          <p:cNvSpPr/>
          <p:nvPr/>
        </p:nvSpPr>
        <p:spPr>
          <a:xfrm>
            <a:off x="44579541" y="3082872"/>
            <a:ext cx="5730240" cy="1384201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read_dictionary_terms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41645E-2F66-A7BF-B577-54E00E2D8BDF}"/>
              </a:ext>
            </a:extLst>
          </p:cNvPr>
          <p:cNvGrpSpPr/>
          <p:nvPr/>
        </p:nvGrpSpPr>
        <p:grpSpPr>
          <a:xfrm>
            <a:off x="18713451" y="11436995"/>
            <a:ext cx="21367750" cy="3861596"/>
            <a:chOff x="18713451" y="4733612"/>
            <a:chExt cx="21188680" cy="3469309"/>
          </a:xfrm>
          <a:solidFill>
            <a:srgbClr val="FFFFFF">
              <a:alpha val="80000"/>
            </a:srgbClr>
          </a:solidFill>
        </p:grpSpPr>
        <p:sp>
          <p:nvSpPr>
            <p:cNvPr id="73" name="Arrow: U-Turn 72">
              <a:extLst>
                <a:ext uri="{FF2B5EF4-FFF2-40B4-BE49-F238E27FC236}">
                  <a16:creationId xmlns:a16="http://schemas.microsoft.com/office/drawing/2014/main" id="{021F289E-FC96-5756-E7F5-5E06CAB7C34D}"/>
                </a:ext>
              </a:extLst>
            </p:cNvPr>
            <p:cNvSpPr/>
            <p:nvPr/>
          </p:nvSpPr>
          <p:spPr>
            <a:xfrm rot="5400000" flipV="1">
              <a:off x="27573136" y="-4126073"/>
              <a:ext cx="3469309" cy="21188680"/>
            </a:xfrm>
            <a:prstGeom prst="uturnArrow">
              <a:avLst>
                <a:gd name="adj1" fmla="val 19253"/>
                <a:gd name="adj2" fmla="val 17276"/>
                <a:gd name="adj3" fmla="val 26149"/>
                <a:gd name="adj4" fmla="val 46175"/>
                <a:gd name="adj5" fmla="val 100000"/>
              </a:avLst>
            </a:prstGeom>
            <a:grp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E50758E-6849-DC42-28DC-1C850A99B21A}"/>
                </a:ext>
              </a:extLst>
            </p:cNvPr>
            <p:cNvSpPr/>
            <p:nvPr/>
          </p:nvSpPr>
          <p:spPr>
            <a:xfrm>
              <a:off x="19408140" y="5736247"/>
              <a:ext cx="5608955" cy="1243584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Clip grid data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(part of </a:t>
              </a:r>
              <a:r>
                <a:rPr lang="en-US" sz="2000" dirty="0" err="1">
                  <a:solidFill>
                    <a:schemeClr val="tx1"/>
                  </a:solidFill>
                </a:rPr>
                <a:t>read_grid</a:t>
              </a:r>
              <a:r>
                <a:rPr lang="en-US" sz="2000" dirty="0">
                  <a:solidFill>
                    <a:schemeClr val="tx1"/>
                  </a:solidFill>
                </a:rPr>
                <a:t>())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424614-B522-D70D-5644-56941E6182F7}"/>
              </a:ext>
            </a:extLst>
          </p:cNvPr>
          <p:cNvGrpSpPr/>
          <p:nvPr/>
        </p:nvGrpSpPr>
        <p:grpSpPr>
          <a:xfrm>
            <a:off x="3943350" y="11426099"/>
            <a:ext cx="7559041" cy="2053317"/>
            <a:chOff x="3943350" y="8399578"/>
            <a:chExt cx="7559040" cy="184472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1562A10-27F3-0B5A-5EFB-CF8F89CCFA7E}"/>
                </a:ext>
              </a:extLst>
            </p:cNvPr>
            <p:cNvGrpSpPr/>
            <p:nvPr/>
          </p:nvGrpSpPr>
          <p:grpSpPr>
            <a:xfrm>
              <a:off x="6705600" y="9643162"/>
              <a:ext cx="2034540" cy="601144"/>
              <a:chOff x="3067050" y="4021656"/>
              <a:chExt cx="2034540" cy="601144"/>
            </a:xfrm>
          </p:grpSpPr>
          <p:sp>
            <p:nvSpPr>
              <p:cNvPr id="80" name="Arrow: Down 79">
                <a:extLst>
                  <a:ext uri="{FF2B5EF4-FFF2-40B4-BE49-F238E27FC236}">
                    <a16:creationId xmlns:a16="http://schemas.microsoft.com/office/drawing/2014/main" id="{BE1FAFCE-09F0-0610-4711-117064B2D1E8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7EBE34E-18CF-D654-608E-39FDAD3FBA87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FDABCA9-A7BF-7F52-2F11-10FD89AF532E}"/>
                </a:ext>
              </a:extLst>
            </p:cNvPr>
            <p:cNvSpPr/>
            <p:nvPr/>
          </p:nvSpPr>
          <p:spPr>
            <a:xfrm>
              <a:off x="3943350" y="8399578"/>
              <a:ext cx="7559040" cy="1243584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Add control points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add_control_points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A47C6BE-5EF6-5DCA-2CB8-2F41E9AEC4B8}"/>
              </a:ext>
            </a:extLst>
          </p:cNvPr>
          <p:cNvGrpSpPr/>
          <p:nvPr/>
        </p:nvGrpSpPr>
        <p:grpSpPr>
          <a:xfrm>
            <a:off x="1107657" y="13522182"/>
            <a:ext cx="12113044" cy="10379373"/>
            <a:chOff x="53523" y="12156888"/>
            <a:chExt cx="15166811" cy="1114556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138933-1E8D-D386-7730-DCA95F7CA6E4}"/>
                </a:ext>
              </a:extLst>
            </p:cNvPr>
            <p:cNvSpPr/>
            <p:nvPr/>
          </p:nvSpPr>
          <p:spPr>
            <a:xfrm>
              <a:off x="206477" y="12156888"/>
              <a:ext cx="15013857" cy="11145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67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4D161B-9E79-1E3D-8C0E-289DEE100B4D}"/>
                </a:ext>
              </a:extLst>
            </p:cNvPr>
            <p:cNvSpPr txBox="1"/>
            <p:nvPr/>
          </p:nvSpPr>
          <p:spPr>
            <a:xfrm rot="16200000">
              <a:off x="-4618155" y="16977978"/>
              <a:ext cx="10730683" cy="138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/>
                <a:t>Clean Data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581D9B9-2B26-F059-F93D-AF94DCA6384E}"/>
              </a:ext>
            </a:extLst>
          </p:cNvPr>
          <p:cNvGrpSpPr/>
          <p:nvPr/>
        </p:nvGrpSpPr>
        <p:grpSpPr>
          <a:xfrm>
            <a:off x="3329940" y="13523000"/>
            <a:ext cx="8785860" cy="2053317"/>
            <a:chOff x="3329940" y="8399578"/>
            <a:chExt cx="8785860" cy="184472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B631A55-2FAD-7BE3-3F1B-15683119C25C}"/>
                </a:ext>
              </a:extLst>
            </p:cNvPr>
            <p:cNvGrpSpPr/>
            <p:nvPr/>
          </p:nvGrpSpPr>
          <p:grpSpPr>
            <a:xfrm>
              <a:off x="6705600" y="9643162"/>
              <a:ext cx="2034540" cy="601144"/>
              <a:chOff x="3067050" y="4021656"/>
              <a:chExt cx="2034540" cy="601144"/>
            </a:xfrm>
          </p:grpSpPr>
          <p:sp>
            <p:nvSpPr>
              <p:cNvPr id="89" name="Arrow: Down 88">
                <a:extLst>
                  <a:ext uri="{FF2B5EF4-FFF2-40B4-BE49-F238E27FC236}">
                    <a16:creationId xmlns:a16="http://schemas.microsoft.com/office/drawing/2014/main" id="{DA6A7127-50D1-8056-25FE-AF20414CEE88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B742C23-D2D5-E886-7F9B-01DBFAC52B30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3484663-320B-B898-DC35-9AF31BFCC2C4}"/>
                </a:ext>
              </a:extLst>
            </p:cNvPr>
            <p:cNvSpPr/>
            <p:nvPr/>
          </p:nvSpPr>
          <p:spPr>
            <a:xfrm>
              <a:off x="3329940" y="8399578"/>
              <a:ext cx="8785860" cy="1243584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Remove Data without Coordinates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remove_nonlocated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363AB5-CBF3-C3F5-C187-2BBFB1B2BE8F}"/>
              </a:ext>
            </a:extLst>
          </p:cNvPr>
          <p:cNvGrpSpPr/>
          <p:nvPr/>
        </p:nvGrpSpPr>
        <p:grpSpPr>
          <a:xfrm>
            <a:off x="3329940" y="15612550"/>
            <a:ext cx="8785860" cy="2053317"/>
            <a:chOff x="3329940" y="8399578"/>
            <a:chExt cx="8785860" cy="184472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F65780A-DB27-CCD4-2D4B-644EDB9DABBC}"/>
                </a:ext>
              </a:extLst>
            </p:cNvPr>
            <p:cNvGrpSpPr/>
            <p:nvPr/>
          </p:nvGrpSpPr>
          <p:grpSpPr>
            <a:xfrm>
              <a:off x="6705600" y="9643162"/>
              <a:ext cx="2034540" cy="601144"/>
              <a:chOff x="3067050" y="4021656"/>
              <a:chExt cx="2034540" cy="601144"/>
            </a:xfrm>
          </p:grpSpPr>
          <p:sp>
            <p:nvSpPr>
              <p:cNvPr id="94" name="Arrow: Down 93">
                <a:extLst>
                  <a:ext uri="{FF2B5EF4-FFF2-40B4-BE49-F238E27FC236}">
                    <a16:creationId xmlns:a16="http://schemas.microsoft.com/office/drawing/2014/main" id="{D2C57072-7292-D871-2934-7186705EC90A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63E9647-8F88-E30E-1D90-9A187FB6F3F2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DF41EB-0294-D117-8DC8-313E8CC39A12}"/>
                </a:ext>
              </a:extLst>
            </p:cNvPr>
            <p:cNvSpPr/>
            <p:nvPr/>
          </p:nvSpPr>
          <p:spPr>
            <a:xfrm>
              <a:off x="3329940" y="8399578"/>
              <a:ext cx="8785860" cy="1243584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Remove Data without Topography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remove_no_topo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CBE29C2-74DF-47E7-6684-AE6CE7E61738}"/>
              </a:ext>
            </a:extLst>
          </p:cNvPr>
          <p:cNvGrpSpPr/>
          <p:nvPr/>
        </p:nvGrpSpPr>
        <p:grpSpPr>
          <a:xfrm>
            <a:off x="3329940" y="17705161"/>
            <a:ext cx="8785860" cy="2053317"/>
            <a:chOff x="3329940" y="8399578"/>
            <a:chExt cx="8785860" cy="184472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7204383-6619-6F9F-F8A3-F8D4C0B67698}"/>
                </a:ext>
              </a:extLst>
            </p:cNvPr>
            <p:cNvGrpSpPr/>
            <p:nvPr/>
          </p:nvGrpSpPr>
          <p:grpSpPr>
            <a:xfrm>
              <a:off x="6705600" y="9643162"/>
              <a:ext cx="2034540" cy="601144"/>
              <a:chOff x="3067050" y="4021656"/>
              <a:chExt cx="2034540" cy="601144"/>
            </a:xfrm>
          </p:grpSpPr>
          <p:sp>
            <p:nvSpPr>
              <p:cNvPr id="99" name="Arrow: Down 98">
                <a:extLst>
                  <a:ext uri="{FF2B5EF4-FFF2-40B4-BE49-F238E27FC236}">
                    <a16:creationId xmlns:a16="http://schemas.microsoft.com/office/drawing/2014/main" id="{8B5116A4-986F-4267-DA92-9FCAFC3A653C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B48E1E-8F83-0536-C81B-7A085B2163FC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038840-2036-BAB0-DA3D-3C01835A9F01}"/>
                </a:ext>
              </a:extLst>
            </p:cNvPr>
            <p:cNvSpPr/>
            <p:nvPr/>
          </p:nvSpPr>
          <p:spPr>
            <a:xfrm>
              <a:off x="3329940" y="8399578"/>
              <a:ext cx="8785860" cy="1243584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Remove Data without Depth Info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remove_no_depth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EB747A9-DA54-B097-4697-0645B5ADAD5D}"/>
              </a:ext>
            </a:extLst>
          </p:cNvPr>
          <p:cNvGrpSpPr/>
          <p:nvPr/>
        </p:nvGrpSpPr>
        <p:grpSpPr>
          <a:xfrm>
            <a:off x="3329940" y="19784947"/>
            <a:ext cx="8785860" cy="2053317"/>
            <a:chOff x="3329940" y="8399578"/>
            <a:chExt cx="8785860" cy="184472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6CAAFEE-E28F-2D16-6C4B-ECF1031C5ECE}"/>
                </a:ext>
              </a:extLst>
            </p:cNvPr>
            <p:cNvGrpSpPr/>
            <p:nvPr/>
          </p:nvGrpSpPr>
          <p:grpSpPr>
            <a:xfrm>
              <a:off x="6705600" y="9643162"/>
              <a:ext cx="2034540" cy="601144"/>
              <a:chOff x="3067050" y="4021656"/>
              <a:chExt cx="2034540" cy="601144"/>
            </a:xfrm>
          </p:grpSpPr>
          <p:sp>
            <p:nvSpPr>
              <p:cNvPr id="104" name="Arrow: Down 103">
                <a:extLst>
                  <a:ext uri="{FF2B5EF4-FFF2-40B4-BE49-F238E27FC236}">
                    <a16:creationId xmlns:a16="http://schemas.microsoft.com/office/drawing/2014/main" id="{EF3C312E-B4AE-07E8-EC02-CDEEBA55D423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C83C3B6-BE5B-621F-D895-AFCDADB7CEFA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F11E6CB-713A-85A7-9AA4-17E00948AE18}"/>
                </a:ext>
              </a:extLst>
            </p:cNvPr>
            <p:cNvSpPr/>
            <p:nvPr/>
          </p:nvSpPr>
          <p:spPr>
            <a:xfrm>
              <a:off x="3329940" y="8399578"/>
              <a:ext cx="8785860" cy="1243584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Remove Data with Bad Depth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remove_bad_depth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746AEE3-E5F5-B3EC-141A-7919901D8B45}"/>
              </a:ext>
            </a:extLst>
          </p:cNvPr>
          <p:cNvGrpSpPr/>
          <p:nvPr/>
        </p:nvGrpSpPr>
        <p:grpSpPr>
          <a:xfrm>
            <a:off x="3329940" y="21848236"/>
            <a:ext cx="8785860" cy="3590185"/>
            <a:chOff x="3329940" y="8399578"/>
            <a:chExt cx="8785860" cy="322547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4E60A34-EDAD-996E-1928-75ACA98DEDED}"/>
                </a:ext>
              </a:extLst>
            </p:cNvPr>
            <p:cNvGrpSpPr/>
            <p:nvPr/>
          </p:nvGrpSpPr>
          <p:grpSpPr>
            <a:xfrm>
              <a:off x="6705600" y="9643161"/>
              <a:ext cx="2034540" cy="1981887"/>
              <a:chOff x="3067050" y="4021655"/>
              <a:chExt cx="2034540" cy="1981887"/>
            </a:xfrm>
          </p:grpSpPr>
          <p:sp>
            <p:nvSpPr>
              <p:cNvPr id="109" name="Arrow: Down 108">
                <a:extLst>
                  <a:ext uri="{FF2B5EF4-FFF2-40B4-BE49-F238E27FC236}">
                    <a16:creationId xmlns:a16="http://schemas.microsoft.com/office/drawing/2014/main" id="{14F0AF12-B9F5-9CD4-3791-76F8CF6BCF6E}"/>
                  </a:ext>
                </a:extLst>
              </p:cNvPr>
              <p:cNvSpPr/>
              <p:nvPr/>
            </p:nvSpPr>
            <p:spPr>
              <a:xfrm>
                <a:off x="3761740" y="4021655"/>
                <a:ext cx="645160" cy="1981887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7F1D3DF-1F0A-54B9-661A-0A9EC5774705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AC2CBE5-3789-3F88-F1BC-1B35B286C50B}"/>
                </a:ext>
              </a:extLst>
            </p:cNvPr>
            <p:cNvSpPr/>
            <p:nvPr/>
          </p:nvSpPr>
          <p:spPr>
            <a:xfrm>
              <a:off x="3329940" y="8399578"/>
              <a:ext cx="8785860" cy="1243584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Remove Data with no geology info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remove_no_description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518909F-86D5-9765-4AE2-5A933FB0E7CC}"/>
              </a:ext>
            </a:extLst>
          </p:cNvPr>
          <p:cNvGrpSpPr/>
          <p:nvPr/>
        </p:nvGrpSpPr>
        <p:grpSpPr>
          <a:xfrm>
            <a:off x="37359590" y="3082873"/>
            <a:ext cx="5730240" cy="30335241"/>
            <a:chOff x="22722205" y="2778072"/>
            <a:chExt cx="5730240" cy="2725359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2C0253-C797-1A1C-E497-444AC24FB8E1}"/>
                </a:ext>
              </a:extLst>
            </p:cNvPr>
            <p:cNvGrpSpPr/>
            <p:nvPr/>
          </p:nvGrpSpPr>
          <p:grpSpPr>
            <a:xfrm>
              <a:off x="24570055" y="4021656"/>
              <a:ext cx="2034540" cy="26010007"/>
              <a:chOff x="3067050" y="4021656"/>
              <a:chExt cx="2034540" cy="26010007"/>
            </a:xfrm>
          </p:grpSpPr>
          <p:sp>
            <p:nvSpPr>
              <p:cNvPr id="190" name="Arrow: Down 189">
                <a:extLst>
                  <a:ext uri="{FF2B5EF4-FFF2-40B4-BE49-F238E27FC236}">
                    <a16:creationId xmlns:a16="http://schemas.microsoft.com/office/drawing/2014/main" id="{E4CE5696-B8E4-F63B-76B9-39FB10347D95}"/>
                  </a:ext>
                </a:extLst>
              </p:cNvPr>
              <p:cNvSpPr/>
              <p:nvPr/>
            </p:nvSpPr>
            <p:spPr>
              <a:xfrm>
                <a:off x="3761740" y="15622503"/>
                <a:ext cx="645160" cy="14409160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 dirty="0"/>
              </a:p>
            </p:txBody>
          </p:sp>
          <p:sp>
            <p:nvSpPr>
              <p:cNvPr id="66" name="Arrow: Down 65">
                <a:extLst>
                  <a:ext uri="{FF2B5EF4-FFF2-40B4-BE49-F238E27FC236}">
                    <a16:creationId xmlns:a16="http://schemas.microsoft.com/office/drawing/2014/main" id="{397C6F4D-E45D-6597-206A-21019ED9A2BC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9980696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D33E214-9BA5-ED1F-D261-0A52AD9EEA2B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xarray.DataArray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151DEB3-87FC-9603-5BF6-C425586C9F0D}"/>
                </a:ext>
              </a:extLst>
            </p:cNvPr>
            <p:cNvSpPr/>
            <p:nvPr/>
          </p:nvSpPr>
          <p:spPr>
            <a:xfrm>
              <a:off x="22722205" y="2778072"/>
              <a:ext cx="5730240" cy="1243584"/>
            </a:xfrm>
            <a:prstGeom prst="rect">
              <a:avLst/>
            </a:prstGeom>
            <a:solidFill>
              <a:schemeClr val="accent6">
                <a:lumMod val="50000"/>
                <a:alpha val="50196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read_grid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442D64B-B145-4065-A958-0D831B50DFF5}"/>
              </a:ext>
            </a:extLst>
          </p:cNvPr>
          <p:cNvGrpSpPr/>
          <p:nvPr/>
        </p:nvGrpSpPr>
        <p:grpSpPr>
          <a:xfrm>
            <a:off x="43434000" y="20215062"/>
            <a:ext cx="6960866" cy="11009742"/>
            <a:chOff x="43434000" y="18169861"/>
            <a:chExt cx="6960866" cy="98913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7E81B4D-0EC6-E930-EFBF-D7A03F83A37E}"/>
                </a:ext>
              </a:extLst>
            </p:cNvPr>
            <p:cNvGrpSpPr/>
            <p:nvPr/>
          </p:nvGrpSpPr>
          <p:grpSpPr>
            <a:xfrm>
              <a:off x="44516038" y="18169861"/>
              <a:ext cx="5878828" cy="9891301"/>
              <a:chOff x="1155698" y="4021655"/>
              <a:chExt cx="5878828" cy="9891301"/>
            </a:xfrm>
          </p:grpSpPr>
          <p:sp>
            <p:nvSpPr>
              <p:cNvPr id="71" name="Arrow: Down 70">
                <a:extLst>
                  <a:ext uri="{FF2B5EF4-FFF2-40B4-BE49-F238E27FC236}">
                    <a16:creationId xmlns:a16="http://schemas.microsoft.com/office/drawing/2014/main" id="{8E1E3627-4BF7-8E10-B6C0-1183E3D23E75}"/>
                  </a:ext>
                </a:extLst>
              </p:cNvPr>
              <p:cNvSpPr/>
              <p:nvPr/>
            </p:nvSpPr>
            <p:spPr>
              <a:xfrm>
                <a:off x="3761740" y="4021655"/>
                <a:ext cx="645160" cy="1118077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99B34A-D9D8-F321-3737-302B6925D54E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pd.DataFrame</a:t>
                </a:r>
                <a:r>
                  <a:rPr lang="en-US" sz="1799" dirty="0"/>
                  <a:t>()</a:t>
                </a:r>
              </a:p>
            </p:txBody>
          </p:sp>
          <p:sp>
            <p:nvSpPr>
              <p:cNvPr id="120" name="Arrow: Down 119">
                <a:extLst>
                  <a:ext uri="{FF2B5EF4-FFF2-40B4-BE49-F238E27FC236}">
                    <a16:creationId xmlns:a16="http://schemas.microsoft.com/office/drawing/2014/main" id="{4ABDE630-6AEE-9BEA-89D1-BAEA6B087D71}"/>
                  </a:ext>
                </a:extLst>
              </p:cNvPr>
              <p:cNvSpPr/>
              <p:nvPr/>
            </p:nvSpPr>
            <p:spPr>
              <a:xfrm>
                <a:off x="1850388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F54AABB-0A58-925E-6AE5-B8817E87F9A5}"/>
                  </a:ext>
                </a:extLst>
              </p:cNvPr>
              <p:cNvSpPr txBox="1"/>
              <p:nvPr/>
            </p:nvSpPr>
            <p:spPr>
              <a:xfrm>
                <a:off x="1155698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pd.DataFrame</a:t>
                </a:r>
                <a:r>
                  <a:rPr lang="en-US" sz="1799" dirty="0"/>
                  <a:t>()</a:t>
                </a:r>
              </a:p>
            </p:txBody>
          </p:sp>
          <p:sp>
            <p:nvSpPr>
              <p:cNvPr id="122" name="Arrow: Down 121">
                <a:extLst>
                  <a:ext uri="{FF2B5EF4-FFF2-40B4-BE49-F238E27FC236}">
                    <a16:creationId xmlns:a16="http://schemas.microsoft.com/office/drawing/2014/main" id="{504CE3BC-3501-5896-ADB5-27EA743F8591}"/>
                  </a:ext>
                </a:extLst>
              </p:cNvPr>
              <p:cNvSpPr/>
              <p:nvPr/>
            </p:nvSpPr>
            <p:spPr>
              <a:xfrm>
                <a:off x="5694676" y="4021655"/>
                <a:ext cx="645160" cy="1739869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6D41A2-0577-B223-6CAE-C17C0E6A1D13}"/>
                  </a:ext>
                </a:extLst>
              </p:cNvPr>
              <p:cNvSpPr txBox="1"/>
              <p:nvPr/>
            </p:nvSpPr>
            <p:spPr>
              <a:xfrm>
                <a:off x="4999986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pd.DataFrame</a:t>
                </a:r>
                <a:r>
                  <a:rPr lang="en-US" sz="1799" dirty="0"/>
                  <a:t>()</a:t>
                </a:r>
              </a:p>
            </p:txBody>
          </p:sp>
          <p:sp>
            <p:nvSpPr>
              <p:cNvPr id="130" name="Arrow: Down 129">
                <a:extLst>
                  <a:ext uri="{FF2B5EF4-FFF2-40B4-BE49-F238E27FC236}">
                    <a16:creationId xmlns:a16="http://schemas.microsoft.com/office/drawing/2014/main" id="{ECDA092E-8D8D-39F0-086D-630038B53C7C}"/>
                  </a:ext>
                </a:extLst>
              </p:cNvPr>
              <p:cNvSpPr/>
              <p:nvPr/>
            </p:nvSpPr>
            <p:spPr>
              <a:xfrm>
                <a:off x="3769360" y="8897162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035B492-487C-9286-FAE5-4D858EB34BA5}"/>
                  </a:ext>
                </a:extLst>
              </p:cNvPr>
              <p:cNvSpPr txBox="1"/>
              <p:nvPr/>
            </p:nvSpPr>
            <p:spPr>
              <a:xfrm>
                <a:off x="3074670" y="8904857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pd.DataFrame</a:t>
                </a:r>
                <a:r>
                  <a:rPr lang="en-US" sz="1799" dirty="0"/>
                  <a:t>()</a:t>
                </a:r>
              </a:p>
            </p:txBody>
          </p:sp>
          <p:sp>
            <p:nvSpPr>
              <p:cNvPr id="152" name="Arrow: Down 151">
                <a:extLst>
                  <a:ext uri="{FF2B5EF4-FFF2-40B4-BE49-F238E27FC236}">
                    <a16:creationId xmlns:a16="http://schemas.microsoft.com/office/drawing/2014/main" id="{863E823B-F86A-1D86-53D6-9302A69C30F5}"/>
                  </a:ext>
                </a:extLst>
              </p:cNvPr>
              <p:cNvSpPr/>
              <p:nvPr/>
            </p:nvSpPr>
            <p:spPr>
              <a:xfrm>
                <a:off x="3769360" y="10823294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BDBDA1A-940F-CEB5-F67C-B1FFCACBAFB6}"/>
                  </a:ext>
                </a:extLst>
              </p:cNvPr>
              <p:cNvSpPr txBox="1"/>
              <p:nvPr/>
            </p:nvSpPr>
            <p:spPr>
              <a:xfrm>
                <a:off x="3074670" y="10830990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pd.DataFrame</a:t>
                </a:r>
                <a:r>
                  <a:rPr lang="en-US" sz="1799" dirty="0"/>
                  <a:t>()</a:t>
                </a:r>
              </a:p>
            </p:txBody>
          </p:sp>
          <p:sp>
            <p:nvSpPr>
              <p:cNvPr id="156" name="Arrow: Down 155">
                <a:extLst>
                  <a:ext uri="{FF2B5EF4-FFF2-40B4-BE49-F238E27FC236}">
                    <a16:creationId xmlns:a16="http://schemas.microsoft.com/office/drawing/2014/main" id="{9B377E33-A2A1-8213-0845-BF90781E3D20}"/>
                  </a:ext>
                </a:extLst>
              </p:cNvPr>
              <p:cNvSpPr/>
              <p:nvPr/>
            </p:nvSpPr>
            <p:spPr>
              <a:xfrm>
                <a:off x="3228340" y="13311812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B182400-7669-5322-E126-05837F35FD62}"/>
                  </a:ext>
                </a:extLst>
              </p:cNvPr>
              <p:cNvSpPr txBox="1"/>
              <p:nvPr/>
            </p:nvSpPr>
            <p:spPr>
              <a:xfrm>
                <a:off x="2533650" y="13319508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pd.DataFrame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C6874DF-A743-7ADA-13E1-B8828FE23A8A}"/>
                </a:ext>
              </a:extLst>
            </p:cNvPr>
            <p:cNvSpPr/>
            <p:nvPr/>
          </p:nvSpPr>
          <p:spPr>
            <a:xfrm>
              <a:off x="44579540" y="21791675"/>
              <a:ext cx="5730240" cy="1243584"/>
            </a:xfrm>
            <a:prstGeom prst="rect">
              <a:avLst/>
            </a:prstGeom>
            <a:solidFill>
              <a:schemeClr val="accent2">
                <a:lumMod val="75000"/>
                <a:alpha val="50196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Classify bedrock by depth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depth_define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D34DE08-4DCD-012E-53C3-CF96F4172B68}"/>
                </a:ext>
              </a:extLst>
            </p:cNvPr>
            <p:cNvGrpSpPr/>
            <p:nvPr/>
          </p:nvGrpSpPr>
          <p:grpSpPr>
            <a:xfrm>
              <a:off x="44579540" y="18800165"/>
              <a:ext cx="5730240" cy="2353150"/>
              <a:chOff x="44579540" y="4651959"/>
              <a:chExt cx="5730240" cy="235315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4A69A56-322A-542A-0AA4-EFA96DADF4D2}"/>
                  </a:ext>
                </a:extLst>
              </p:cNvPr>
              <p:cNvSpPr/>
              <p:nvPr/>
            </p:nvSpPr>
            <p:spPr>
              <a:xfrm>
                <a:off x="44579540" y="4651959"/>
                <a:ext cx="1847850" cy="1243584"/>
              </a:xfrm>
              <a:prstGeom prst="rect">
                <a:avLst/>
              </a:prstGeom>
              <a:solidFill>
                <a:schemeClr val="accent2">
                  <a:lumMod val="75000"/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Exact definitions</a:t>
                </a:r>
              </a:p>
              <a:p>
                <a:pPr algn="ctr"/>
                <a:r>
                  <a:rPr lang="en-US" sz="1799" dirty="0" err="1">
                    <a:solidFill>
                      <a:schemeClr val="tx1"/>
                    </a:solidFill>
                  </a:rPr>
                  <a:t>start_define</a:t>
                </a:r>
                <a:r>
                  <a:rPr lang="en-US" sz="1799" dirty="0">
                    <a:solidFill>
                      <a:schemeClr val="tx1"/>
                    </a:solidFill>
                  </a:rPr>
                  <a:t>()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C9AE4BF-05F3-AA27-C5B1-558B4EE874B0}"/>
                  </a:ext>
                </a:extLst>
              </p:cNvPr>
              <p:cNvSpPr/>
              <p:nvPr/>
            </p:nvSpPr>
            <p:spPr>
              <a:xfrm>
                <a:off x="46520735" y="5139733"/>
                <a:ext cx="1847850" cy="1243584"/>
              </a:xfrm>
              <a:prstGeom prst="rect">
                <a:avLst/>
              </a:prstGeom>
              <a:solidFill>
                <a:schemeClr val="accent2">
                  <a:lumMod val="75000"/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Starting definitions</a:t>
                </a:r>
              </a:p>
              <a:p>
                <a:pPr algn="ctr"/>
                <a:r>
                  <a:rPr lang="en-US" sz="1799" dirty="0" err="1">
                    <a:solidFill>
                      <a:schemeClr val="tx1"/>
                    </a:solidFill>
                  </a:rPr>
                  <a:t>start_define</a:t>
                </a:r>
                <a:r>
                  <a:rPr lang="en-US" sz="1799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4516940-211F-312C-B132-2D0848D6BFF1}"/>
                  </a:ext>
                </a:extLst>
              </p:cNvPr>
              <p:cNvSpPr/>
              <p:nvPr/>
            </p:nvSpPr>
            <p:spPr>
              <a:xfrm>
                <a:off x="48461930" y="5761525"/>
                <a:ext cx="1847850" cy="1243584"/>
              </a:xfrm>
              <a:prstGeom prst="rect">
                <a:avLst/>
              </a:prstGeom>
              <a:solidFill>
                <a:schemeClr val="accent2">
                  <a:lumMod val="75000"/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Wildcard definitions</a:t>
                </a:r>
              </a:p>
              <a:p>
                <a:pPr algn="ctr"/>
                <a:r>
                  <a:rPr lang="en-US" sz="1799" dirty="0" err="1">
                    <a:solidFill>
                      <a:schemeClr val="tx1"/>
                    </a:solidFill>
                  </a:rPr>
                  <a:t>wildcard_define</a:t>
                </a:r>
                <a:r>
                  <a:rPr lang="en-US" sz="1799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</p:grp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E6853C98-2E7D-3646-93C0-97007B11864A}"/>
                </a:ext>
              </a:extLst>
            </p:cNvPr>
            <p:cNvSpPr/>
            <p:nvPr/>
          </p:nvSpPr>
          <p:spPr>
            <a:xfrm>
              <a:off x="49095654" y="21161372"/>
              <a:ext cx="645160" cy="622246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3D9CB33E-01D3-1BA2-EFA9-048D15171D77}"/>
                </a:ext>
              </a:extLst>
            </p:cNvPr>
            <p:cNvSpPr/>
            <p:nvPr/>
          </p:nvSpPr>
          <p:spPr>
            <a:xfrm>
              <a:off x="47122080" y="20531523"/>
              <a:ext cx="645160" cy="1230993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 dirty="0"/>
            </a:p>
          </p:txBody>
        </p:sp>
        <p:sp>
          <p:nvSpPr>
            <p:cNvPr id="126" name="Arrow: Down 125">
              <a:extLst>
                <a:ext uri="{FF2B5EF4-FFF2-40B4-BE49-F238E27FC236}">
                  <a16:creationId xmlns:a16="http://schemas.microsoft.com/office/drawing/2014/main" id="{00EF6496-EB40-FE9D-EAFE-B52B407E8DFE}"/>
                </a:ext>
              </a:extLst>
            </p:cNvPr>
            <p:cNvSpPr/>
            <p:nvPr/>
          </p:nvSpPr>
          <p:spPr>
            <a:xfrm>
              <a:off x="45145319" y="20043749"/>
              <a:ext cx="645160" cy="1718767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87677D-F957-257C-B239-3A9B618C507D}"/>
                </a:ext>
              </a:extLst>
            </p:cNvPr>
            <p:cNvSpPr/>
            <p:nvPr/>
          </p:nvSpPr>
          <p:spPr>
            <a:xfrm>
              <a:off x="44579540" y="23677068"/>
              <a:ext cx="5730240" cy="1243584"/>
            </a:xfrm>
            <a:prstGeom prst="rect">
              <a:avLst/>
            </a:prstGeom>
            <a:solidFill>
              <a:schemeClr val="accent2">
                <a:lumMod val="75000"/>
                <a:alpha val="50196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Fill unclassified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fill_unclassified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F64384C-7651-170D-3B2D-61B1E11EA3B7}"/>
                </a:ext>
              </a:extLst>
            </p:cNvPr>
            <p:cNvSpPr/>
            <p:nvPr/>
          </p:nvSpPr>
          <p:spPr>
            <a:xfrm>
              <a:off x="43434000" y="25603200"/>
              <a:ext cx="6875780" cy="1845617"/>
            </a:xfrm>
            <a:prstGeom prst="rect">
              <a:avLst/>
            </a:prstGeom>
            <a:solidFill>
              <a:schemeClr val="accent2">
                <a:lumMod val="75000"/>
                <a:alpha val="50196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Read/merge lithological interpretations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read_lithologies</a:t>
              </a:r>
              <a:r>
                <a:rPr lang="en-US" sz="2400" dirty="0">
                  <a:solidFill>
                    <a:schemeClr val="tx1"/>
                  </a:solidFill>
                </a:rPr>
                <a:t>() + </a:t>
              </a:r>
              <a:r>
                <a:rPr lang="en-US" sz="2400" dirty="0" err="1">
                  <a:solidFill>
                    <a:schemeClr val="tx1"/>
                  </a:solidFill>
                </a:rPr>
                <a:t>merge_lithologies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A4870A-A411-1324-3BBA-FF65CBCD625E}"/>
              </a:ext>
            </a:extLst>
          </p:cNvPr>
          <p:cNvGrpSpPr/>
          <p:nvPr/>
        </p:nvGrpSpPr>
        <p:grpSpPr>
          <a:xfrm>
            <a:off x="43084806" y="18930491"/>
            <a:ext cx="7694875" cy="12326119"/>
            <a:chOff x="183368" y="12306299"/>
            <a:chExt cx="15036966" cy="1303275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B298184-335E-AD55-78D9-029CC43D67F8}"/>
                </a:ext>
              </a:extLst>
            </p:cNvPr>
            <p:cNvSpPr/>
            <p:nvPr/>
          </p:nvSpPr>
          <p:spPr>
            <a:xfrm>
              <a:off x="206478" y="13694895"/>
              <a:ext cx="15013856" cy="11644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676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FDA12A3-B4D0-2CC6-DCC9-0C0832F92181}"/>
                </a:ext>
              </a:extLst>
            </p:cNvPr>
            <p:cNvSpPr txBox="1"/>
            <p:nvPr/>
          </p:nvSpPr>
          <p:spPr>
            <a:xfrm rot="16200000">
              <a:off x="-4099377" y="16589044"/>
              <a:ext cx="10730683" cy="2165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/>
                <a:t>Classify Data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1192220-7385-D494-CFE7-2EA9F3C9E973}"/>
              </a:ext>
            </a:extLst>
          </p:cNvPr>
          <p:cNvGrpSpPr/>
          <p:nvPr/>
        </p:nvGrpSpPr>
        <p:grpSpPr>
          <a:xfrm flipH="1">
            <a:off x="13215295" y="23133759"/>
            <a:ext cx="29881332" cy="3688866"/>
            <a:chOff x="18713452" y="6426523"/>
            <a:chExt cx="21188680" cy="4238373"/>
          </a:xfrm>
          <a:solidFill>
            <a:srgbClr val="FFFFFF">
              <a:alpha val="89804"/>
            </a:srgbClr>
          </a:solidFill>
        </p:grpSpPr>
        <p:sp>
          <p:nvSpPr>
            <p:cNvPr id="137" name="Arrow: U-Turn 136">
              <a:extLst>
                <a:ext uri="{FF2B5EF4-FFF2-40B4-BE49-F238E27FC236}">
                  <a16:creationId xmlns:a16="http://schemas.microsoft.com/office/drawing/2014/main" id="{95AA85C5-7CB9-E86C-B5A4-CC644B1CE9E8}"/>
                </a:ext>
              </a:extLst>
            </p:cNvPr>
            <p:cNvSpPr/>
            <p:nvPr/>
          </p:nvSpPr>
          <p:spPr>
            <a:xfrm rot="5400000" flipV="1">
              <a:off x="27188605" y="-2048630"/>
              <a:ext cx="4238373" cy="21188680"/>
            </a:xfrm>
            <a:prstGeom prst="uturnArrow">
              <a:avLst>
                <a:gd name="adj1" fmla="val 19253"/>
                <a:gd name="adj2" fmla="val 16641"/>
                <a:gd name="adj3" fmla="val 30400"/>
                <a:gd name="adj4" fmla="val 46175"/>
                <a:gd name="adj5" fmla="val 24090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0E63715-C684-F2F5-2CC5-5BC18BDDF52F}"/>
                </a:ext>
              </a:extLst>
            </p:cNvPr>
            <p:cNvSpPr/>
            <p:nvPr/>
          </p:nvSpPr>
          <p:spPr>
            <a:xfrm>
              <a:off x="19365698" y="7719112"/>
              <a:ext cx="3984416" cy="1243584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Split data and classify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(done with each classify step)</a:t>
              </a:r>
            </a:p>
          </p:txBody>
        </p:sp>
      </p:grpSp>
      <p:sp>
        <p:nvSpPr>
          <p:cNvPr id="146" name="Arrow: Down 145">
            <a:extLst>
              <a:ext uri="{FF2B5EF4-FFF2-40B4-BE49-F238E27FC236}">
                <a16:creationId xmlns:a16="http://schemas.microsoft.com/office/drawing/2014/main" id="{79CA759C-4916-6EF0-6422-C8B1D9C118BA}"/>
              </a:ext>
            </a:extLst>
          </p:cNvPr>
          <p:cNvSpPr/>
          <p:nvPr/>
        </p:nvSpPr>
        <p:spPr>
          <a:xfrm>
            <a:off x="46683295" y="4486889"/>
            <a:ext cx="1390646" cy="9740036"/>
          </a:xfrm>
          <a:prstGeom prst="downArrow">
            <a:avLst>
              <a:gd name="adj1" fmla="val 50000"/>
              <a:gd name="adj2" fmla="val 486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6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9BF3432-632D-4099-8FEA-61DF7C81EC3A}"/>
              </a:ext>
            </a:extLst>
          </p:cNvPr>
          <p:cNvSpPr txBox="1"/>
          <p:nvPr/>
        </p:nvSpPr>
        <p:spPr>
          <a:xfrm>
            <a:off x="46361348" y="4495458"/>
            <a:ext cx="2034540" cy="30817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799" dirty="0" err="1"/>
              <a:t>pd.DataFrame</a:t>
            </a:r>
            <a:r>
              <a:rPr lang="en-US" sz="1799" dirty="0"/>
              <a:t>()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B9F9F6A-6F9F-A1A6-080D-D5470B220F76}"/>
              </a:ext>
            </a:extLst>
          </p:cNvPr>
          <p:cNvGrpSpPr/>
          <p:nvPr/>
        </p:nvGrpSpPr>
        <p:grpSpPr>
          <a:xfrm>
            <a:off x="45802111" y="14550810"/>
            <a:ext cx="3090783" cy="5433716"/>
            <a:chOff x="45802110" y="13222921"/>
            <a:chExt cx="3090783" cy="4881724"/>
          </a:xfrm>
        </p:grpSpPr>
        <p:sp>
          <p:nvSpPr>
            <p:cNvPr id="148" name="Arrow: Down 147">
              <a:extLst>
                <a:ext uri="{FF2B5EF4-FFF2-40B4-BE49-F238E27FC236}">
                  <a16:creationId xmlns:a16="http://schemas.microsoft.com/office/drawing/2014/main" id="{F103E523-A021-345E-C5B7-F6024F33C062}"/>
                </a:ext>
              </a:extLst>
            </p:cNvPr>
            <p:cNvSpPr/>
            <p:nvPr/>
          </p:nvSpPr>
          <p:spPr>
            <a:xfrm rot="1283949">
              <a:off x="45802110" y="13222921"/>
              <a:ext cx="1390646" cy="4868763"/>
            </a:xfrm>
            <a:prstGeom prst="downArrow">
              <a:avLst>
                <a:gd name="adj1" fmla="val 50000"/>
                <a:gd name="adj2" fmla="val 486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 dirty="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38F94383-6832-3ED9-37F8-B2673D4427A6}"/>
                </a:ext>
              </a:extLst>
            </p:cNvPr>
            <p:cNvSpPr/>
            <p:nvPr/>
          </p:nvSpPr>
          <p:spPr>
            <a:xfrm rot="20456469">
              <a:off x="47502247" y="13235882"/>
              <a:ext cx="1390646" cy="4868763"/>
            </a:xfrm>
            <a:prstGeom prst="downArrow">
              <a:avLst>
                <a:gd name="adj1" fmla="val 50000"/>
                <a:gd name="adj2" fmla="val 486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 dirty="0"/>
            </a:p>
          </p:txBody>
        </p:sp>
        <p:sp>
          <p:nvSpPr>
            <p:cNvPr id="149" name="Arrow: Down 148">
              <a:extLst>
                <a:ext uri="{FF2B5EF4-FFF2-40B4-BE49-F238E27FC236}">
                  <a16:creationId xmlns:a16="http://schemas.microsoft.com/office/drawing/2014/main" id="{5A68D0B6-DA71-A887-68DD-6AAFE0AA7FE4}"/>
                </a:ext>
              </a:extLst>
            </p:cNvPr>
            <p:cNvSpPr/>
            <p:nvPr/>
          </p:nvSpPr>
          <p:spPr>
            <a:xfrm>
              <a:off x="46683295" y="13251543"/>
              <a:ext cx="1390646" cy="4665799"/>
            </a:xfrm>
            <a:prstGeom prst="downArrow">
              <a:avLst>
                <a:gd name="adj1" fmla="val 50000"/>
                <a:gd name="adj2" fmla="val 486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3A239E5-F385-CE94-FA2D-610DC9DA7959}"/>
              </a:ext>
            </a:extLst>
          </p:cNvPr>
          <p:cNvGrpSpPr/>
          <p:nvPr/>
        </p:nvGrpSpPr>
        <p:grpSpPr>
          <a:xfrm>
            <a:off x="3329941" y="25438420"/>
            <a:ext cx="32369762" cy="2053317"/>
            <a:chOff x="3329940" y="8399578"/>
            <a:chExt cx="32369762" cy="184472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8A097A1-6261-77D2-2C6B-7932171672B0}"/>
                </a:ext>
              </a:extLst>
            </p:cNvPr>
            <p:cNvGrpSpPr/>
            <p:nvPr/>
          </p:nvGrpSpPr>
          <p:grpSpPr>
            <a:xfrm>
              <a:off x="6705600" y="9643162"/>
              <a:ext cx="2034540" cy="601144"/>
              <a:chOff x="3067050" y="4021656"/>
              <a:chExt cx="2034540" cy="601144"/>
            </a:xfrm>
          </p:grpSpPr>
          <p:sp>
            <p:nvSpPr>
              <p:cNvPr id="161" name="Arrow: Down 160">
                <a:extLst>
                  <a:ext uri="{FF2B5EF4-FFF2-40B4-BE49-F238E27FC236}">
                    <a16:creationId xmlns:a16="http://schemas.microsoft.com/office/drawing/2014/main" id="{5407473E-8C50-5CB3-A87C-4D0FC071473A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459D446-B264-9DD6-D1D7-77161B4E589E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B26B72B-3564-2BD1-02D6-19532FB2BD8D}"/>
                </a:ext>
              </a:extLst>
            </p:cNvPr>
            <p:cNvSpPr/>
            <p:nvPr/>
          </p:nvSpPr>
          <p:spPr>
            <a:xfrm>
              <a:off x="3329940" y="8399578"/>
              <a:ext cx="32369762" cy="1243584"/>
            </a:xfrm>
            <a:prstGeom prst="rect">
              <a:avLst/>
            </a:prstGeom>
            <a:gradFill>
              <a:gsLst>
                <a:gs pos="0">
                  <a:srgbClr val="B3C5E7"/>
                </a:gs>
                <a:gs pos="100000">
                  <a:srgbClr val="9BAB91"/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Sample Grid Points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sample_raster_points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B3A8EEB-7AC2-BFCF-F1D3-4499CA3874F0}"/>
              </a:ext>
            </a:extLst>
          </p:cNvPr>
          <p:cNvSpPr/>
          <p:nvPr/>
        </p:nvSpPr>
        <p:spPr>
          <a:xfrm>
            <a:off x="22722205" y="15585744"/>
            <a:ext cx="20362598" cy="1771808"/>
          </a:xfrm>
          <a:prstGeom prst="rect">
            <a:avLst/>
          </a:prstGeom>
          <a:solidFill>
            <a:schemeClr val="accent6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Coregister</a:t>
            </a:r>
            <a:r>
              <a:rPr lang="en-US" sz="4800" dirty="0">
                <a:solidFill>
                  <a:schemeClr val="tx1"/>
                </a:solidFill>
              </a:rPr>
              <a:t>/align raster data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align_rasters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6" name="Arrow: Down 165">
            <a:extLst>
              <a:ext uri="{FF2B5EF4-FFF2-40B4-BE49-F238E27FC236}">
                <a16:creationId xmlns:a16="http://schemas.microsoft.com/office/drawing/2014/main" id="{27992AB0-9B02-8296-36D3-4BBAE8AD211F}"/>
              </a:ext>
            </a:extLst>
          </p:cNvPr>
          <p:cNvSpPr/>
          <p:nvPr/>
        </p:nvSpPr>
        <p:spPr>
          <a:xfrm>
            <a:off x="25248233" y="17366977"/>
            <a:ext cx="645160" cy="939184"/>
          </a:xfrm>
          <a:prstGeom prst="downArrow">
            <a:avLst>
              <a:gd name="adj1" fmla="val 50000"/>
              <a:gd name="adj2" fmla="val 49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6"/>
          </a:p>
        </p:txBody>
      </p:sp>
      <p:sp>
        <p:nvSpPr>
          <p:cNvPr id="167" name="Arrow: Down 166">
            <a:extLst>
              <a:ext uri="{FF2B5EF4-FFF2-40B4-BE49-F238E27FC236}">
                <a16:creationId xmlns:a16="http://schemas.microsoft.com/office/drawing/2014/main" id="{886796BB-BFDC-2980-8DFC-D4C9A2D89D31}"/>
              </a:ext>
            </a:extLst>
          </p:cNvPr>
          <p:cNvSpPr/>
          <p:nvPr/>
        </p:nvSpPr>
        <p:spPr>
          <a:xfrm>
            <a:off x="32512002" y="17366977"/>
            <a:ext cx="645160" cy="939184"/>
          </a:xfrm>
          <a:prstGeom prst="downArrow">
            <a:avLst>
              <a:gd name="adj1" fmla="val 50000"/>
              <a:gd name="adj2" fmla="val 49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6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530F7B9-8EEE-DA52-A85F-F6EA2A804140}"/>
              </a:ext>
            </a:extLst>
          </p:cNvPr>
          <p:cNvSpPr txBox="1"/>
          <p:nvPr/>
        </p:nvSpPr>
        <p:spPr>
          <a:xfrm>
            <a:off x="24526875" y="17366978"/>
            <a:ext cx="2034540" cy="30817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799" dirty="0" err="1"/>
              <a:t>xarray.DataArray</a:t>
            </a:r>
            <a:r>
              <a:rPr lang="en-US" sz="1799" dirty="0"/>
              <a:t>()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C0E8A01-7891-838B-C332-38AF35307560}"/>
              </a:ext>
            </a:extLst>
          </p:cNvPr>
          <p:cNvSpPr txBox="1"/>
          <p:nvPr/>
        </p:nvSpPr>
        <p:spPr>
          <a:xfrm>
            <a:off x="31817312" y="17366978"/>
            <a:ext cx="2034540" cy="30817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799" dirty="0" err="1"/>
              <a:t>xarray.DataArray</a:t>
            </a:r>
            <a:r>
              <a:rPr lang="en-US" sz="1799" dirty="0"/>
              <a:t>()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8053CA4-6E04-A552-E337-15C27F5D1489}"/>
              </a:ext>
            </a:extLst>
          </p:cNvPr>
          <p:cNvSpPr txBox="1"/>
          <p:nvPr/>
        </p:nvSpPr>
        <p:spPr>
          <a:xfrm>
            <a:off x="24526875" y="20082223"/>
            <a:ext cx="2034540" cy="30817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799" dirty="0" err="1"/>
              <a:t>xarray.DataArray</a:t>
            </a:r>
            <a:r>
              <a:rPr lang="en-US" sz="1799" dirty="0"/>
              <a:t>()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9BB0A6A-D62F-7FAE-CD84-FBF9523E8AF0}"/>
              </a:ext>
            </a:extLst>
          </p:cNvPr>
          <p:cNvSpPr txBox="1"/>
          <p:nvPr/>
        </p:nvSpPr>
        <p:spPr>
          <a:xfrm>
            <a:off x="31771299" y="20082223"/>
            <a:ext cx="2034540" cy="30817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799" dirty="0" err="1"/>
              <a:t>xarray.DataArray</a:t>
            </a:r>
            <a:r>
              <a:rPr lang="en-US" sz="1799" dirty="0"/>
              <a:t>()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59B744-E4A9-4D15-12EF-E0A673C30F46}"/>
              </a:ext>
            </a:extLst>
          </p:cNvPr>
          <p:cNvSpPr/>
          <p:nvPr/>
        </p:nvSpPr>
        <p:spPr>
          <a:xfrm>
            <a:off x="22722205" y="18322817"/>
            <a:ext cx="12977497" cy="1771808"/>
          </a:xfrm>
          <a:prstGeom prst="rect">
            <a:avLst/>
          </a:prstGeom>
          <a:solidFill>
            <a:schemeClr val="accent6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Get thickness of unconsolidated material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get_drift_thick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434CE17-252B-9326-6FF7-FCF3C27B5D69}"/>
              </a:ext>
            </a:extLst>
          </p:cNvPr>
          <p:cNvGrpSpPr/>
          <p:nvPr/>
        </p:nvGrpSpPr>
        <p:grpSpPr>
          <a:xfrm>
            <a:off x="3329940" y="27491738"/>
            <a:ext cx="8785860" cy="2858462"/>
            <a:chOff x="3329940" y="7676225"/>
            <a:chExt cx="8785860" cy="2568081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12780DD-1D72-4F6A-1729-66124704C9D9}"/>
                </a:ext>
              </a:extLst>
            </p:cNvPr>
            <p:cNvGrpSpPr/>
            <p:nvPr/>
          </p:nvGrpSpPr>
          <p:grpSpPr>
            <a:xfrm>
              <a:off x="6705600" y="9643162"/>
              <a:ext cx="2034540" cy="601144"/>
              <a:chOff x="3067050" y="4021656"/>
              <a:chExt cx="2034540" cy="601144"/>
            </a:xfrm>
          </p:grpSpPr>
          <p:sp>
            <p:nvSpPr>
              <p:cNvPr id="178" name="Arrow: Down 177">
                <a:extLst>
                  <a:ext uri="{FF2B5EF4-FFF2-40B4-BE49-F238E27FC236}">
                    <a16:creationId xmlns:a16="http://schemas.microsoft.com/office/drawing/2014/main" id="{3B743F03-ABFB-044D-CD6A-6F5BF5FD03A3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B0C33FC-26F0-FE7A-BC47-5E2BA876A624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11D4413-2AD7-7524-C513-9211C22A6964}"/>
                </a:ext>
              </a:extLst>
            </p:cNvPr>
            <p:cNvSpPr/>
            <p:nvPr/>
          </p:nvSpPr>
          <p:spPr>
            <a:xfrm>
              <a:off x="3329940" y="7676225"/>
              <a:ext cx="8785860" cy="1966937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Calculate depths/elevations of model layers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get_layer_depths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7CBAAAB-5265-E3D3-695E-60309F39BECE}"/>
              </a:ext>
            </a:extLst>
          </p:cNvPr>
          <p:cNvGrpSpPr/>
          <p:nvPr/>
        </p:nvGrpSpPr>
        <p:grpSpPr>
          <a:xfrm>
            <a:off x="3329940" y="30434723"/>
            <a:ext cx="8785860" cy="2858462"/>
            <a:chOff x="3329940" y="7676225"/>
            <a:chExt cx="8785860" cy="256808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E8A8766-203B-C5BD-49A9-5F0D1D111BBE}"/>
                </a:ext>
              </a:extLst>
            </p:cNvPr>
            <p:cNvGrpSpPr/>
            <p:nvPr/>
          </p:nvGrpSpPr>
          <p:grpSpPr>
            <a:xfrm>
              <a:off x="6705600" y="9643162"/>
              <a:ext cx="2034540" cy="601144"/>
              <a:chOff x="3067050" y="4021656"/>
              <a:chExt cx="2034540" cy="601144"/>
            </a:xfrm>
          </p:grpSpPr>
          <p:sp>
            <p:nvSpPr>
              <p:cNvPr id="183" name="Arrow: Down 182">
                <a:extLst>
                  <a:ext uri="{FF2B5EF4-FFF2-40B4-BE49-F238E27FC236}">
                    <a16:creationId xmlns:a16="http://schemas.microsoft.com/office/drawing/2014/main" id="{1CB90986-A4F7-372A-48C8-CBAAE0A83722}"/>
                  </a:ext>
                </a:extLst>
              </p:cNvPr>
              <p:cNvSpPr/>
              <p:nvPr/>
            </p:nvSpPr>
            <p:spPr>
              <a:xfrm>
                <a:off x="3761740" y="4021656"/>
                <a:ext cx="645160" cy="601144"/>
              </a:xfrm>
              <a:prstGeom prst="downArrow">
                <a:avLst>
                  <a:gd name="adj1" fmla="val 50000"/>
                  <a:gd name="adj2" fmla="val 494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76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2C95157-8C55-7AAC-D372-F56B6E840F15}"/>
                  </a:ext>
                </a:extLst>
              </p:cNvPr>
              <p:cNvSpPr txBox="1"/>
              <p:nvPr/>
            </p:nvSpPr>
            <p:spPr>
              <a:xfrm>
                <a:off x="3067050" y="4029352"/>
                <a:ext cx="2034540" cy="276871"/>
              </a:xfrm>
              <a:prstGeom prst="rect">
                <a:avLst/>
              </a:prstGeom>
              <a:solidFill>
                <a:srgbClr val="FFFFFF">
                  <a:alpha val="89804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799" dirty="0" err="1"/>
                  <a:t>gpd.GeoDataFrame</a:t>
                </a:r>
                <a:r>
                  <a:rPr lang="en-US" sz="1799" dirty="0"/>
                  <a:t>()</a:t>
                </a:r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6465259-C7A0-FB57-1AA0-025C4DC33091}"/>
                </a:ext>
              </a:extLst>
            </p:cNvPr>
            <p:cNvSpPr/>
            <p:nvPr/>
          </p:nvSpPr>
          <p:spPr>
            <a:xfrm>
              <a:off x="3329940" y="7676225"/>
              <a:ext cx="8785860" cy="1966937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Calculate thickness of target material in each model layer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layer_target_thick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7D4D809-C44B-B2E0-22A0-52DF9CDC7AA1}"/>
              </a:ext>
            </a:extLst>
          </p:cNvPr>
          <p:cNvGrpSpPr/>
          <p:nvPr/>
        </p:nvGrpSpPr>
        <p:grpSpPr>
          <a:xfrm>
            <a:off x="3329940" y="33420255"/>
            <a:ext cx="8785860" cy="2506089"/>
            <a:chOff x="3329940" y="7676225"/>
            <a:chExt cx="8785860" cy="2251504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B19EBA2-AC2F-CE18-9886-9C79712FE325}"/>
                </a:ext>
              </a:extLst>
            </p:cNvPr>
            <p:cNvSpPr txBox="1"/>
            <p:nvPr/>
          </p:nvSpPr>
          <p:spPr>
            <a:xfrm>
              <a:off x="6705600" y="9650858"/>
              <a:ext cx="2034540" cy="276871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799" dirty="0" err="1"/>
                <a:t>gpd.GeoDataFrame</a:t>
              </a:r>
              <a:r>
                <a:rPr lang="en-US" sz="1799" dirty="0"/>
                <a:t>()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4B98C31-B52B-046E-197F-569FEA39F550}"/>
                </a:ext>
              </a:extLst>
            </p:cNvPr>
            <p:cNvSpPr/>
            <p:nvPr/>
          </p:nvSpPr>
          <p:spPr>
            <a:xfrm>
              <a:off x="3329940" y="7676225"/>
              <a:ext cx="8785860" cy="1966937"/>
            </a:xfrm>
            <a:prstGeom prst="rect">
              <a:avLst/>
            </a:prstGeom>
            <a:solidFill>
              <a:srgbClr val="678CCF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Interpolate thickness of target material at well points to raster</a:t>
              </a: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layer_interp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92" name="Arrow: Left-Right 191">
            <a:extLst>
              <a:ext uri="{FF2B5EF4-FFF2-40B4-BE49-F238E27FC236}">
                <a16:creationId xmlns:a16="http://schemas.microsoft.com/office/drawing/2014/main" id="{6DFB2FD3-996A-28C5-FFC3-9B4295CAA6A7}"/>
              </a:ext>
            </a:extLst>
          </p:cNvPr>
          <p:cNvSpPr/>
          <p:nvPr/>
        </p:nvSpPr>
        <p:spPr>
          <a:xfrm>
            <a:off x="12115801" y="33418113"/>
            <a:ext cx="25396190" cy="2155965"/>
          </a:xfrm>
          <a:prstGeom prst="leftRightArrow">
            <a:avLst>
              <a:gd name="adj1" fmla="val 52699"/>
              <a:gd name="adj2" fmla="val 86824"/>
            </a:avLst>
          </a:prstGeom>
          <a:solidFill>
            <a:srgbClr val="FFFFFF">
              <a:alpha val="80000"/>
            </a:srgbClr>
          </a:solidFill>
          <a:ln w="571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6">
              <a:solidFill>
                <a:schemeClr val="tx1"/>
              </a:solidFill>
            </a:endParaRPr>
          </a:p>
        </p:txBody>
      </p:sp>
      <p:sp>
        <p:nvSpPr>
          <p:cNvPr id="196" name="Flowchart: Magnetic Disk 195">
            <a:extLst>
              <a:ext uri="{FF2B5EF4-FFF2-40B4-BE49-F238E27FC236}">
                <a16:creationId xmlns:a16="http://schemas.microsoft.com/office/drawing/2014/main" id="{C8A5CE44-4FB5-4E42-2C9C-A170978265D3}"/>
              </a:ext>
            </a:extLst>
          </p:cNvPr>
          <p:cNvSpPr/>
          <p:nvPr/>
        </p:nvSpPr>
        <p:spPr>
          <a:xfrm>
            <a:off x="37826011" y="33440227"/>
            <a:ext cx="5102199" cy="2133853"/>
          </a:xfrm>
          <a:prstGeom prst="flowChartMagneticDisk">
            <a:avLst/>
          </a:prstGeom>
          <a:solidFill>
            <a:srgbClr val="9BAB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Model Grid</a:t>
            </a:r>
            <a:endParaRPr lang="en-US" sz="3201" dirty="0">
              <a:solidFill>
                <a:schemeClr val="tx1"/>
              </a:solidFill>
            </a:endParaRPr>
          </a:p>
        </p:txBody>
      </p:sp>
      <p:sp>
        <p:nvSpPr>
          <p:cNvPr id="197" name="Flowchart: Magnetic Disk 196">
            <a:extLst>
              <a:ext uri="{FF2B5EF4-FFF2-40B4-BE49-F238E27FC236}">
                <a16:creationId xmlns:a16="http://schemas.microsoft.com/office/drawing/2014/main" id="{B3877745-7C48-B9A0-772B-6D948FB32C37}"/>
              </a:ext>
            </a:extLst>
          </p:cNvPr>
          <p:cNvSpPr/>
          <p:nvPr/>
        </p:nvSpPr>
        <p:spPr>
          <a:xfrm>
            <a:off x="3329940" y="40484236"/>
            <a:ext cx="8785860" cy="2905324"/>
          </a:xfrm>
          <a:prstGeom prst="flowChartMagneticDisk">
            <a:avLst/>
          </a:prstGeom>
          <a:solidFill>
            <a:srgbClr val="678CC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9" dirty="0">
                <a:solidFill>
                  <a:schemeClr val="tx1"/>
                </a:solidFill>
              </a:rPr>
              <a:t>Well data with thickness of target material in each layer</a:t>
            </a:r>
          </a:p>
        </p:txBody>
      </p:sp>
      <p:sp>
        <p:nvSpPr>
          <p:cNvPr id="199" name="Flowchart: Magnetic Disk 198">
            <a:extLst>
              <a:ext uri="{FF2B5EF4-FFF2-40B4-BE49-F238E27FC236}">
                <a16:creationId xmlns:a16="http://schemas.microsoft.com/office/drawing/2014/main" id="{FE2AE0A0-6AB2-4FA1-2461-BC58F8594BA0}"/>
              </a:ext>
            </a:extLst>
          </p:cNvPr>
          <p:cNvSpPr/>
          <p:nvPr/>
        </p:nvSpPr>
        <p:spPr>
          <a:xfrm>
            <a:off x="29969462" y="36278716"/>
            <a:ext cx="5730240" cy="3032392"/>
          </a:xfrm>
          <a:prstGeom prst="flowChartMagneticDisk">
            <a:avLst/>
          </a:prstGeom>
          <a:solidFill>
            <a:srgbClr val="9BAB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Bedrock Elev.</a:t>
            </a:r>
            <a:endParaRPr lang="en-US" sz="3201" dirty="0">
              <a:solidFill>
                <a:schemeClr val="tx1"/>
              </a:solidFill>
            </a:endParaRPr>
          </a:p>
        </p:txBody>
      </p:sp>
      <p:sp>
        <p:nvSpPr>
          <p:cNvPr id="200" name="Flowchart: Magnetic Disk 199">
            <a:extLst>
              <a:ext uri="{FF2B5EF4-FFF2-40B4-BE49-F238E27FC236}">
                <a16:creationId xmlns:a16="http://schemas.microsoft.com/office/drawing/2014/main" id="{F9E7D54C-A6A0-4A96-81C9-686650D3E868}"/>
              </a:ext>
            </a:extLst>
          </p:cNvPr>
          <p:cNvSpPr/>
          <p:nvPr/>
        </p:nvSpPr>
        <p:spPr>
          <a:xfrm>
            <a:off x="22722206" y="36278716"/>
            <a:ext cx="5730240" cy="3032392"/>
          </a:xfrm>
          <a:prstGeom prst="flowChartMagneticDisk">
            <a:avLst/>
          </a:prstGeom>
          <a:solidFill>
            <a:srgbClr val="9BAB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Surface Elev.</a:t>
            </a:r>
            <a:endParaRPr lang="en-US" sz="3201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4F441C8-F4FA-5CA4-11FE-17C49DAF9DBA}"/>
              </a:ext>
            </a:extLst>
          </p:cNvPr>
          <p:cNvSpPr/>
          <p:nvPr/>
        </p:nvSpPr>
        <p:spPr>
          <a:xfrm>
            <a:off x="3329941" y="47637800"/>
            <a:ext cx="32369762" cy="1384201"/>
          </a:xfrm>
          <a:prstGeom prst="rect">
            <a:avLst/>
          </a:prstGeom>
          <a:gradFill>
            <a:gsLst>
              <a:gs pos="0">
                <a:srgbClr val="B3C5E7"/>
              </a:gs>
              <a:gs pos="75000">
                <a:srgbClr val="9BAB91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Export data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8488FE5-6B74-5A1E-DD10-1E4B2C19649B}"/>
              </a:ext>
            </a:extLst>
          </p:cNvPr>
          <p:cNvGrpSpPr/>
          <p:nvPr/>
        </p:nvGrpSpPr>
        <p:grpSpPr>
          <a:xfrm>
            <a:off x="5514340" y="43391308"/>
            <a:ext cx="4391661" cy="4246492"/>
            <a:chOff x="5514340" y="38991716"/>
            <a:chExt cx="4391660" cy="3815106"/>
          </a:xfrm>
        </p:grpSpPr>
        <p:sp>
          <p:nvSpPr>
            <p:cNvPr id="225" name="Arrow: Down 224">
              <a:extLst>
                <a:ext uri="{FF2B5EF4-FFF2-40B4-BE49-F238E27FC236}">
                  <a16:creationId xmlns:a16="http://schemas.microsoft.com/office/drawing/2014/main" id="{E41D72AE-8717-EF46-33B5-2DF9A7D9BB79}"/>
                </a:ext>
              </a:extLst>
            </p:cNvPr>
            <p:cNvSpPr/>
            <p:nvPr/>
          </p:nvSpPr>
          <p:spPr>
            <a:xfrm>
              <a:off x="6981190" y="38991716"/>
              <a:ext cx="1457960" cy="3815106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CA78D73-9190-DA4D-A24D-1A7672E2518A}"/>
                </a:ext>
              </a:extLst>
            </p:cNvPr>
            <p:cNvSpPr txBox="1"/>
            <p:nvPr/>
          </p:nvSpPr>
          <p:spPr>
            <a:xfrm>
              <a:off x="5514340" y="38999412"/>
              <a:ext cx="4391660" cy="553998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3600" dirty="0" err="1"/>
                <a:t>gpd.GeoDataFrame</a:t>
              </a:r>
              <a:r>
                <a:rPr lang="en-US" sz="3600" dirty="0"/>
                <a:t>()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B86B8CB-2AC3-9D1B-CB07-5BFD2CA3627C}"/>
              </a:ext>
            </a:extLst>
          </p:cNvPr>
          <p:cNvGrpSpPr/>
          <p:nvPr/>
        </p:nvGrpSpPr>
        <p:grpSpPr>
          <a:xfrm>
            <a:off x="18421355" y="45323569"/>
            <a:ext cx="4391661" cy="2314231"/>
            <a:chOff x="5514340" y="38991716"/>
            <a:chExt cx="4391660" cy="2079136"/>
          </a:xfrm>
        </p:grpSpPr>
        <p:sp>
          <p:nvSpPr>
            <p:cNvPr id="229" name="Arrow: Down 228">
              <a:extLst>
                <a:ext uri="{FF2B5EF4-FFF2-40B4-BE49-F238E27FC236}">
                  <a16:creationId xmlns:a16="http://schemas.microsoft.com/office/drawing/2014/main" id="{5096AF7D-EADE-D4A8-303A-102DDADC0A66}"/>
                </a:ext>
              </a:extLst>
            </p:cNvPr>
            <p:cNvSpPr/>
            <p:nvPr/>
          </p:nvSpPr>
          <p:spPr>
            <a:xfrm>
              <a:off x="6981190" y="38991716"/>
              <a:ext cx="1457960" cy="2079136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DEC3953-7D5B-0175-38CE-0291EEEAA632}"/>
                </a:ext>
              </a:extLst>
            </p:cNvPr>
            <p:cNvSpPr txBox="1"/>
            <p:nvPr/>
          </p:nvSpPr>
          <p:spPr>
            <a:xfrm>
              <a:off x="5514340" y="38999412"/>
              <a:ext cx="4391660" cy="553998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3600" dirty="0" err="1"/>
                <a:t>xarray.DataSet</a:t>
              </a:r>
              <a:r>
                <a:rPr lang="en-US" sz="3600" dirty="0"/>
                <a:t>()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81E995A-E70E-024A-CB45-B977D9810BD1}"/>
              </a:ext>
            </a:extLst>
          </p:cNvPr>
          <p:cNvGrpSpPr/>
          <p:nvPr/>
        </p:nvGrpSpPr>
        <p:grpSpPr>
          <a:xfrm>
            <a:off x="23407371" y="39387978"/>
            <a:ext cx="4391661" cy="8249822"/>
            <a:chOff x="5514340" y="38991716"/>
            <a:chExt cx="4391660" cy="7411752"/>
          </a:xfrm>
        </p:grpSpPr>
        <p:sp>
          <p:nvSpPr>
            <p:cNvPr id="232" name="Arrow: Down 231">
              <a:extLst>
                <a:ext uri="{FF2B5EF4-FFF2-40B4-BE49-F238E27FC236}">
                  <a16:creationId xmlns:a16="http://schemas.microsoft.com/office/drawing/2014/main" id="{B09576F1-16CA-2D93-E973-F4ECFB2C11DE}"/>
                </a:ext>
              </a:extLst>
            </p:cNvPr>
            <p:cNvSpPr/>
            <p:nvPr/>
          </p:nvSpPr>
          <p:spPr>
            <a:xfrm>
              <a:off x="6981190" y="38991716"/>
              <a:ext cx="1457960" cy="7411752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E694CFF-1BB6-190E-D319-A351D12E8CFA}"/>
                </a:ext>
              </a:extLst>
            </p:cNvPr>
            <p:cNvSpPr txBox="1"/>
            <p:nvPr/>
          </p:nvSpPr>
          <p:spPr>
            <a:xfrm>
              <a:off x="5514340" y="38999412"/>
              <a:ext cx="4391660" cy="553998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3600" dirty="0" err="1"/>
                <a:t>xarray.DataSet</a:t>
              </a:r>
              <a:r>
                <a:rPr lang="en-US" sz="3600" dirty="0"/>
                <a:t>()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9CAB783-823C-7609-9FC4-FCC335395B7A}"/>
              </a:ext>
            </a:extLst>
          </p:cNvPr>
          <p:cNvGrpSpPr/>
          <p:nvPr/>
        </p:nvGrpSpPr>
        <p:grpSpPr>
          <a:xfrm>
            <a:off x="30651734" y="39327119"/>
            <a:ext cx="4391661" cy="8310681"/>
            <a:chOff x="5514340" y="38991716"/>
            <a:chExt cx="4391660" cy="7466428"/>
          </a:xfrm>
        </p:grpSpPr>
        <p:sp>
          <p:nvSpPr>
            <p:cNvPr id="235" name="Arrow: Down 234">
              <a:extLst>
                <a:ext uri="{FF2B5EF4-FFF2-40B4-BE49-F238E27FC236}">
                  <a16:creationId xmlns:a16="http://schemas.microsoft.com/office/drawing/2014/main" id="{F1A0DA91-FD80-1923-0649-95F584371F76}"/>
                </a:ext>
              </a:extLst>
            </p:cNvPr>
            <p:cNvSpPr/>
            <p:nvPr/>
          </p:nvSpPr>
          <p:spPr>
            <a:xfrm>
              <a:off x="6981190" y="38991716"/>
              <a:ext cx="1457960" cy="7466428"/>
            </a:xfrm>
            <a:prstGeom prst="downArrow">
              <a:avLst>
                <a:gd name="adj1" fmla="val 50000"/>
                <a:gd name="adj2" fmla="val 49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76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CFC8B92-0AE6-5CFB-1CF8-4B031EFD4F3F}"/>
                </a:ext>
              </a:extLst>
            </p:cNvPr>
            <p:cNvSpPr txBox="1"/>
            <p:nvPr/>
          </p:nvSpPr>
          <p:spPr>
            <a:xfrm>
              <a:off x="5514340" y="38999412"/>
              <a:ext cx="4391660" cy="553998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3600" dirty="0" err="1"/>
                <a:t>xarray.DataSet</a:t>
              </a:r>
              <a:r>
                <a:rPr lang="en-US" sz="36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88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457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Balikian, Riley James</dc:creator>
  <cp:lastModifiedBy>Balikian, Riley James</cp:lastModifiedBy>
  <cp:revision>49</cp:revision>
  <dcterms:created xsi:type="dcterms:W3CDTF">2024-01-23T23:34:11Z</dcterms:created>
  <dcterms:modified xsi:type="dcterms:W3CDTF">2024-01-24T01:04:44Z</dcterms:modified>
</cp:coreProperties>
</file>