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446" y="-5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10412" y="0"/>
            <a:ext cx="980694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600" y="3200400"/>
            <a:ext cx="980694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990600" y="4724400"/>
            <a:ext cx="89154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05047C-ED03-4691-9AC8-18254686AA3F}"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40427-0F04-4DAF-9EE2-A7A1DF914567}" type="slidenum">
              <a:rPr lang="en-US" smtClean="0"/>
              <a:pPr/>
              <a:t>‹#›</a:t>
            </a:fld>
            <a:endParaRPr lang="en-US"/>
          </a:p>
        </p:txBody>
      </p:sp>
      <p:sp>
        <p:nvSpPr>
          <p:cNvPr id="7" name="Rectangle 6"/>
          <p:cNvSpPr/>
          <p:nvPr/>
        </p:nvSpPr>
        <p:spPr>
          <a:xfrm>
            <a:off x="1010412" y="6172200"/>
            <a:ext cx="980694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88720" y="685800"/>
            <a:ext cx="94107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5047C-ED03-4691-9AC8-18254686AA3F}"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0600" y="685802"/>
            <a:ext cx="237744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368040" y="685801"/>
            <a:ext cx="74295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5047C-ED03-4691-9AC8-18254686AA3F}"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5047C-ED03-4691-9AC8-18254686AA3F}"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10412" y="0"/>
            <a:ext cx="980694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0600" y="3276600"/>
            <a:ext cx="980694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90600" y="4953000"/>
            <a:ext cx="89154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5047C-ED03-4691-9AC8-18254686AA3F}" type="datetimeFigureOut">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40427-0F04-4DAF-9EE2-A7A1DF914567}" type="slidenum">
              <a:rPr lang="en-US" smtClean="0"/>
              <a:pPr/>
              <a:t>‹#›</a:t>
            </a:fld>
            <a:endParaRPr lang="en-US"/>
          </a:p>
        </p:txBody>
      </p:sp>
      <p:sp>
        <p:nvSpPr>
          <p:cNvPr id="8" name="Rectangle 7"/>
          <p:cNvSpPr/>
          <p:nvPr/>
        </p:nvSpPr>
        <p:spPr>
          <a:xfrm>
            <a:off x="1010412" y="6172200"/>
            <a:ext cx="980694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609601"/>
            <a:ext cx="475488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42660" y="609601"/>
            <a:ext cx="475488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5047C-ED03-4691-9AC8-18254686AA3F}"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86638" y="609600"/>
            <a:ext cx="475488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86638" y="1329264"/>
            <a:ext cx="475488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38698" y="609600"/>
            <a:ext cx="475488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698" y="1329264"/>
            <a:ext cx="475488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5047C-ED03-4691-9AC8-18254686AA3F}" type="datetimeFigureOut">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40427-0F04-4DAF-9EE2-A7A1DF914567}" type="slidenum">
              <a:rPr lang="en-US" smtClean="0"/>
              <a:pPr/>
              <a:t>‹#›</a:t>
            </a:fld>
            <a:endParaRPr lang="en-US"/>
          </a:p>
        </p:txBody>
      </p:sp>
      <p:cxnSp>
        <p:nvCxnSpPr>
          <p:cNvPr id="11" name="Straight Connector 10"/>
          <p:cNvCxnSpPr/>
          <p:nvPr/>
        </p:nvCxnSpPr>
        <p:spPr>
          <a:xfrm>
            <a:off x="986638" y="1249362"/>
            <a:ext cx="47548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38698" y="1249362"/>
            <a:ext cx="475488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05047C-ED03-4691-9AC8-18254686AA3F}" type="datetimeFigureOut">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5047C-ED03-4691-9AC8-18254686AA3F}" type="datetimeFigureOut">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0"/>
            <a:ext cx="8820302"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824126" y="457201"/>
            <a:ext cx="597341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90602" y="457200"/>
            <a:ext cx="3475754"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5047C-ED03-4691-9AC8-18254686AA3F}"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40427-0F04-4DAF-9EE2-A7A1DF914567}" type="slidenum">
              <a:rPr lang="en-US" smtClean="0"/>
              <a:pPr/>
              <a:t>‹#›</a:t>
            </a:fld>
            <a:endParaRPr lang="en-US"/>
          </a:p>
        </p:txBody>
      </p:sp>
      <p:cxnSp>
        <p:nvCxnSpPr>
          <p:cNvPr id="10" name="Straight Connector 9"/>
          <p:cNvCxnSpPr/>
          <p:nvPr/>
        </p:nvCxnSpPr>
        <p:spPr>
          <a:xfrm rot="5400000">
            <a:off x="2751852" y="2514362"/>
            <a:ext cx="3810000" cy="2064"/>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6638" y="4572000"/>
            <a:ext cx="8820302"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10412" y="457200"/>
            <a:ext cx="980694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05510" y="3505200"/>
            <a:ext cx="960882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5047C-ED03-4691-9AC8-18254686AA3F}" type="datetimeFigureOut">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40427-0F04-4DAF-9EE2-A7A1DF9145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600" y="4572000"/>
            <a:ext cx="881634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90600" y="685800"/>
            <a:ext cx="980694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22920" y="6208777"/>
            <a:ext cx="277368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705047C-ED03-4691-9AC8-18254686AA3F}" type="datetimeFigureOut">
              <a:rPr lang="en-US" smtClean="0"/>
              <a:pPr/>
              <a:t>4/6/2022</a:t>
            </a:fld>
            <a:endParaRPr lang="en-US"/>
          </a:p>
        </p:txBody>
      </p:sp>
      <p:sp>
        <p:nvSpPr>
          <p:cNvPr id="5" name="Footer Placeholder 4"/>
          <p:cNvSpPr>
            <a:spLocks noGrp="1"/>
          </p:cNvSpPr>
          <p:nvPr>
            <p:ph type="ftr" sz="quarter" idx="3"/>
          </p:nvPr>
        </p:nvSpPr>
        <p:spPr>
          <a:xfrm>
            <a:off x="990599" y="6208777"/>
            <a:ext cx="6336030"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9906000" y="5687569"/>
            <a:ext cx="9906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E740427-0F04-4DAF-9EE2-A7A1DF914567}" type="slidenum">
              <a:rPr lang="en-US" smtClean="0"/>
              <a:pPr/>
              <a:t>‹#›</a:t>
            </a:fld>
            <a:endParaRPr lang="en-US"/>
          </a:p>
        </p:txBody>
      </p:sp>
      <p:sp>
        <p:nvSpPr>
          <p:cNvPr id="8" name="Rectangle 7"/>
          <p:cNvSpPr/>
          <p:nvPr/>
        </p:nvSpPr>
        <p:spPr>
          <a:xfrm>
            <a:off x="1010412" y="0"/>
            <a:ext cx="980694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10412" y="6172200"/>
            <a:ext cx="980694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8.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47800"/>
            <a:ext cx="9791700" cy="1470025"/>
          </a:xfrm>
        </p:spPr>
        <p:txBody>
          <a:bodyPr anchor="t">
            <a:normAutofit/>
          </a:bodyPr>
          <a:lstStyle/>
          <a:p>
            <a:pPr algn="ctr"/>
            <a:r>
              <a:rPr lang="en-IN" sz="2800" b="1" dirty="0" smtClean="0"/>
              <a:t>IMAGE SCRAPING AND CLASSIFICATION PROJECT</a:t>
            </a:r>
            <a:endParaRPr lang="en-US" sz="2800" dirty="0"/>
          </a:p>
        </p:txBody>
      </p:sp>
      <p:sp>
        <p:nvSpPr>
          <p:cNvPr id="3" name="Subtitle 2"/>
          <p:cNvSpPr>
            <a:spLocks noGrp="1"/>
          </p:cNvSpPr>
          <p:nvPr>
            <p:ph type="subTitle" idx="1"/>
          </p:nvPr>
        </p:nvSpPr>
        <p:spPr/>
        <p:txBody>
          <a:bodyPr/>
          <a:lstStyle/>
          <a:p>
            <a:r>
              <a:rPr lang="en-US" dirty="0" smtClean="0"/>
              <a:t>By- Rajesh Kumar Singh.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7635239" cy="1162050"/>
          </a:xfrm>
        </p:spPr>
        <p:txBody>
          <a:bodyPr>
            <a:normAutofit/>
          </a:bodyPr>
          <a:lstStyle/>
          <a:p>
            <a:r>
              <a:rPr lang="en-IN" sz="3200" u="sng" dirty="0" smtClean="0"/>
              <a:t>Model Building and Evaluation</a:t>
            </a:r>
            <a:r>
              <a:rPr lang="en-IN" sz="3200" dirty="0" smtClean="0"/>
              <a:t>:</a:t>
            </a:r>
            <a:r>
              <a:rPr lang="en-US" sz="3200" dirty="0" smtClean="0"/>
              <a:t/>
            </a:r>
            <a:br>
              <a:rPr lang="en-US" sz="3200" dirty="0" smtClean="0"/>
            </a:br>
            <a:endParaRPr lang="en-US" sz="3200" dirty="0"/>
          </a:p>
        </p:txBody>
      </p:sp>
      <p:sp>
        <p:nvSpPr>
          <p:cNvPr id="3" name="Content Placeholder 2"/>
          <p:cNvSpPr>
            <a:spLocks noGrp="1"/>
          </p:cNvSpPr>
          <p:nvPr>
            <p:ph idx="1"/>
          </p:nvPr>
        </p:nvSpPr>
        <p:spPr>
          <a:xfrm>
            <a:off x="990600" y="1219200"/>
            <a:ext cx="9753600" cy="5105400"/>
          </a:xfrm>
        </p:spPr>
        <p:txBody>
          <a:bodyPr>
            <a:normAutofit/>
          </a:bodyPr>
          <a:lstStyle/>
          <a:p>
            <a:pPr algn="just">
              <a:lnSpc>
                <a:spcPct val="150000"/>
              </a:lnSpc>
              <a:buNone/>
            </a:pPr>
            <a:r>
              <a:rPr lang="en-IN" sz="2000" dirty="0" smtClean="0"/>
              <a:t>	After doing all the required data processing and visualizing steps I have built 5 different Deep Learning models (Sequential) with different convolution layers and fully connected layers, activation functions and optimizers.</a:t>
            </a:r>
            <a:endParaRPr lang="en-US" sz="2000" dirty="0" smtClean="0"/>
          </a:p>
          <a:p>
            <a:pPr algn="just">
              <a:lnSpc>
                <a:spcPct val="150000"/>
              </a:lnSpc>
              <a:buNone/>
            </a:pPr>
            <a:r>
              <a:rPr lang="en-IN" sz="2000" dirty="0" smtClean="0"/>
              <a:t>	For this project I have used 4 convolution layers with filter size (3, 3), Max Pooling. And these models have been trained with 3 epochs with batch size 50.</a:t>
            </a:r>
            <a:endParaRPr lang="en-US" sz="2000" dirty="0" smtClean="0"/>
          </a:p>
          <a:p>
            <a:pPr algn="just">
              <a:lnSpc>
                <a:spcPct val="150000"/>
              </a:lnSpc>
              <a:buNone/>
            </a:pPr>
            <a:r>
              <a:rPr lang="en-IN" sz="2000" dirty="0" smtClean="0"/>
              <a:t>	Among these four models I have selected third model which is giving me a good accuracy, f1_score, precision and recall for as our final model</a:t>
            </a:r>
            <a:r>
              <a:rPr lang="en-IN" sz="2000" i="1" dirty="0" smtClean="0"/>
              <a:t> (Because of Ram/memory problem I have not applied Hyper tuning separately).</a:t>
            </a:r>
          </a:p>
          <a:p>
            <a:pPr lvl="1"/>
            <a:r>
              <a:rPr lang="en-IN" sz="1800" dirty="0" smtClean="0"/>
              <a:t>As this is classification problem I am using accuracy score here. </a:t>
            </a:r>
            <a:endParaRPr lang="en-US" sz="1800" dirty="0" smtClean="0"/>
          </a:p>
          <a:p>
            <a:pPr lvl="1"/>
            <a:r>
              <a:rPr lang="en-IN" sz="1800" dirty="0" smtClean="0"/>
              <a:t>I have also checked for f1_score, precision, recall to ensure the better performance of our model. For this purpose I have built three functions to evaluate with these metrics.</a:t>
            </a:r>
            <a:endParaRPr lang="en-US" sz="1800" dirty="0" smtClean="0"/>
          </a:p>
          <a:p>
            <a:pPr algn="just">
              <a:lnSpc>
                <a:spcPct val="150000"/>
              </a:lnSpc>
              <a:buNone/>
            </a:pPr>
            <a:endParaRPr lang="en-US" sz="20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5196839" cy="641350"/>
          </a:xfrm>
        </p:spPr>
        <p:txBody>
          <a:bodyPr>
            <a:normAutofit/>
          </a:bodyPr>
          <a:lstStyle/>
          <a:p>
            <a:r>
              <a:rPr lang="en-US" sz="3200" u="sng" dirty="0" smtClean="0"/>
              <a:t>Final Model</a:t>
            </a:r>
            <a:endParaRPr lang="en-US" sz="3200" u="sng" dirty="0"/>
          </a:p>
        </p:txBody>
      </p:sp>
      <p:sp>
        <p:nvSpPr>
          <p:cNvPr id="4" name="Text Placeholder 3"/>
          <p:cNvSpPr>
            <a:spLocks noGrp="1"/>
          </p:cNvSpPr>
          <p:nvPr>
            <p:ph type="body" sz="half" idx="2"/>
          </p:nvPr>
        </p:nvSpPr>
        <p:spPr>
          <a:xfrm>
            <a:off x="838200" y="5257800"/>
            <a:ext cx="10439400" cy="914400"/>
          </a:xfrm>
        </p:spPr>
        <p:txBody>
          <a:bodyPr>
            <a:noAutofit/>
          </a:bodyPr>
          <a:lstStyle/>
          <a:p>
            <a:r>
              <a:rPr lang="en-US" sz="1800" dirty="0" smtClean="0"/>
              <a:t> For </a:t>
            </a:r>
            <a:r>
              <a:rPr lang="en-US" sz="1800" dirty="0" smtClean="0"/>
              <a:t>this model </a:t>
            </a:r>
            <a:r>
              <a:rPr lang="en-US" sz="1800" dirty="0" smtClean="0"/>
              <a:t>I am using a sequential model with four convolution layers along with </a:t>
            </a:r>
            <a:r>
              <a:rPr lang="en-US" sz="1800" b="1" dirty="0" smtClean="0"/>
              <a:t>tanh</a:t>
            </a:r>
            <a:r>
              <a:rPr lang="en-US" sz="1800" dirty="0" smtClean="0"/>
              <a:t> activation function. And two Dense layers.</a:t>
            </a:r>
          </a:p>
          <a:p>
            <a:r>
              <a:rPr lang="en-US" sz="1800" dirty="0" smtClean="0"/>
              <a:t> Here I have added kernal_initializer as "</a:t>
            </a:r>
            <a:r>
              <a:rPr lang="en-US" sz="1800" b="1" dirty="0" smtClean="0"/>
              <a:t>he_uniform</a:t>
            </a:r>
            <a:r>
              <a:rPr lang="en-US" sz="1800" dirty="0" smtClean="0"/>
              <a:t>" at first convolution layer and at first Dense layer.</a:t>
            </a:r>
            <a:endParaRPr lang="en-US" sz="1800"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95400"/>
            <a:ext cx="5973762" cy="3487654"/>
          </a:xfr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533" y="990600"/>
            <a:ext cx="4519052" cy="39093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82" y="394806"/>
            <a:ext cx="10607039" cy="1162050"/>
          </a:xfrm>
        </p:spPr>
        <p:txBody>
          <a:bodyPr>
            <a:noAutofit/>
          </a:bodyPr>
          <a:lstStyle/>
          <a:p>
            <a:r>
              <a:rPr lang="en-IN" sz="2400" u="sng" dirty="0" smtClean="0"/>
              <a:t>Model Summary: </a:t>
            </a:r>
            <a:r>
              <a:rPr lang="en-IN" sz="2400" b="0" u="sng" dirty="0" smtClean="0"/>
              <a:t>Here I have plotted graphs for model history with different evaluation metrics.</a:t>
            </a:r>
            <a:r>
              <a:rPr lang="en-US" sz="2400" u="sng" dirty="0" smtClean="0"/>
              <a:t/>
            </a:r>
            <a:br>
              <a:rPr lang="en-US" sz="2400" u="sng" dirty="0" smtClean="0"/>
            </a:br>
            <a:endParaRPr lang="en-US" sz="2400" u="sng"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31456"/>
            <a:ext cx="3025402" cy="189754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599" y="1452711"/>
            <a:ext cx="3314987" cy="1950889"/>
          </a:xfrm>
          <a:prstGeom prst="rect">
            <a:avLst/>
          </a:prstGeom>
        </p:spPr>
      </p:pic>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0" y="1452711"/>
            <a:ext cx="3093988" cy="1897544"/>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3962400"/>
            <a:ext cx="3139712" cy="1897544"/>
          </a:xfrm>
          <a:prstGeom prst="rect">
            <a:avLst/>
          </a:prstGeom>
        </p:spPr>
      </p:pic>
      <p:pic>
        <p:nvPicPr>
          <p:cNvPr id="13" name="Picture 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7800" y="3930225"/>
            <a:ext cx="3185436" cy="19127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6720839" cy="1162050"/>
          </a:xfrm>
        </p:spPr>
        <p:txBody>
          <a:bodyPr anchor="ctr">
            <a:normAutofit fontScale="90000"/>
          </a:bodyPr>
          <a:lstStyle/>
          <a:p>
            <a:r>
              <a:rPr lang="en-IN" sz="3200" u="sng" dirty="0" smtClean="0"/>
              <a:t>Testing actual </a:t>
            </a:r>
            <a:r>
              <a:rPr lang="en-IN" sz="3200" u="sng" dirty="0" err="1" smtClean="0"/>
              <a:t>vs</a:t>
            </a:r>
            <a:r>
              <a:rPr lang="en-IN" sz="3200" u="sng" dirty="0" smtClean="0"/>
              <a:t> predictions</a:t>
            </a:r>
            <a:r>
              <a:rPr lang="en-IN" sz="3200" dirty="0" smtClean="0"/>
              <a:t>:</a:t>
            </a:r>
            <a:r>
              <a:rPr lang="en-US" dirty="0" smtClean="0"/>
              <a:t/>
            </a:r>
            <a:br>
              <a:rPr lang="en-US" dirty="0" smtClean="0"/>
            </a:br>
            <a:endParaRPr lang="en-US" dirty="0"/>
          </a:p>
        </p:txBody>
      </p:sp>
      <p:sp>
        <p:nvSpPr>
          <p:cNvPr id="4" name="Text Placeholder 3"/>
          <p:cNvSpPr>
            <a:spLocks noGrp="1"/>
          </p:cNvSpPr>
          <p:nvPr>
            <p:ph type="body" sz="half" idx="2"/>
          </p:nvPr>
        </p:nvSpPr>
        <p:spPr>
          <a:xfrm>
            <a:off x="1905000" y="5486400"/>
            <a:ext cx="8839200" cy="563564"/>
          </a:xfrm>
        </p:spPr>
        <p:txBody>
          <a:bodyPr>
            <a:normAutofit/>
          </a:bodyPr>
          <a:lstStyle/>
          <a:p>
            <a:r>
              <a:rPr lang="en-IN" sz="1800" dirty="0" smtClean="0"/>
              <a:t>Great, we can see our model is predicting the images accurately.</a:t>
            </a:r>
            <a:endParaRPr lang="en-US" sz="18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990600"/>
            <a:ext cx="6324600" cy="391701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3910807" cy="1162050"/>
          </a:xfrm>
        </p:spPr>
        <p:txBody>
          <a:bodyPr>
            <a:normAutofit fontScale="90000"/>
          </a:bodyPr>
          <a:lstStyle/>
          <a:p>
            <a:r>
              <a:rPr lang="en-IN" sz="3200" dirty="0" smtClean="0"/>
              <a:t>Conclusions:</a:t>
            </a:r>
            <a:r>
              <a:rPr lang="en-US" dirty="0" smtClean="0"/>
              <a:t/>
            </a:r>
            <a:br>
              <a:rPr lang="en-US" dirty="0" smtClean="0"/>
            </a:br>
            <a:endParaRPr lang="en-US" dirty="0"/>
          </a:p>
        </p:txBody>
      </p:sp>
      <p:sp>
        <p:nvSpPr>
          <p:cNvPr id="4" name="Text Placeholder 3"/>
          <p:cNvSpPr>
            <a:spLocks noGrp="1"/>
          </p:cNvSpPr>
          <p:nvPr>
            <p:ph type="body" sz="half" idx="2"/>
          </p:nvPr>
        </p:nvSpPr>
        <p:spPr>
          <a:xfrm>
            <a:off x="1066800" y="1905000"/>
            <a:ext cx="9845039" cy="3670299"/>
          </a:xfrm>
        </p:spPr>
        <p:txBody>
          <a:bodyPr/>
          <a:lstStyle/>
          <a:p>
            <a:pPr algn="just">
              <a:lnSpc>
                <a:spcPct val="150000"/>
              </a:lnSpc>
            </a:pPr>
            <a:r>
              <a:rPr lang="en-IN" sz="1800" dirty="0" smtClean="0"/>
              <a:t>For this image classification project I have scraped images from </a:t>
            </a:r>
            <a:r>
              <a:rPr lang="en-IN" sz="1800" dirty="0" err="1" smtClean="0"/>
              <a:t>amazon.in</a:t>
            </a:r>
            <a:r>
              <a:rPr lang="en-IN" sz="1800" dirty="0" smtClean="0"/>
              <a:t>, after doing required data processing and visualizing the images I have built several models among them one is selected with higher performances.</a:t>
            </a:r>
            <a:endParaRPr lang="en-US" sz="1800" dirty="0" smtClean="0"/>
          </a:p>
          <a:p>
            <a:pPr algn="just">
              <a:lnSpc>
                <a:spcPct val="150000"/>
              </a:lnSpc>
            </a:pPr>
            <a:r>
              <a:rPr lang="en-IN" sz="1800" dirty="0" smtClean="0"/>
              <a:t>We can still improve our model performance by feeding large numbers of images to our model and by doing extensive </a:t>
            </a:r>
            <a:r>
              <a:rPr lang="en-IN" sz="1800" dirty="0" err="1" smtClean="0"/>
              <a:t>hypertuning</a:t>
            </a:r>
            <a:r>
              <a:rPr lang="en-IN" sz="1800" dirty="0" smtClean="0"/>
              <a:t> for different parameters.</a:t>
            </a:r>
            <a:endParaRPr lang="en-US" sz="18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57400"/>
            <a:ext cx="9159239" cy="2057400"/>
          </a:xfrm>
        </p:spPr>
        <p:txBody>
          <a:bodyPr>
            <a:normAutofit/>
          </a:bodyPr>
          <a:lstStyle/>
          <a:p>
            <a:pPr algn="ctr"/>
            <a:r>
              <a:rPr lang="en-US" sz="6600" dirty="0" smtClean="0">
                <a:latin typeface="Algerian" pitchFamily="82" charset="0"/>
              </a:rPr>
              <a:t>THANK YOU</a:t>
            </a:r>
            <a:endParaRPr lang="en-US" sz="66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698480" cy="1143000"/>
          </a:xfrm>
        </p:spPr>
        <p:txBody>
          <a:bodyPr>
            <a:normAutofit/>
          </a:bodyPr>
          <a:lstStyle/>
          <a:p>
            <a:pPr algn="l"/>
            <a:r>
              <a:rPr lang="en-IN" sz="3200" b="1" u="sng" dirty="0" smtClean="0"/>
              <a:t>Problem Statement: </a:t>
            </a:r>
            <a:endParaRPr lang="en-US" sz="3200" dirty="0"/>
          </a:p>
        </p:txBody>
      </p:sp>
      <p:sp>
        <p:nvSpPr>
          <p:cNvPr id="3" name="Content Placeholder 2"/>
          <p:cNvSpPr>
            <a:spLocks noGrp="1"/>
          </p:cNvSpPr>
          <p:nvPr>
            <p:ph idx="1"/>
          </p:nvPr>
        </p:nvSpPr>
        <p:spPr>
          <a:xfrm>
            <a:off x="533400" y="1828800"/>
            <a:ext cx="10698480" cy="4525963"/>
          </a:xfrm>
        </p:spPr>
        <p:txBody>
          <a:bodyPr>
            <a:normAutofit/>
          </a:bodyPr>
          <a:lstStyle/>
          <a:p>
            <a:pPr algn="just">
              <a:lnSpc>
                <a:spcPct val="150000"/>
              </a:lnSpc>
              <a:buNone/>
            </a:pPr>
            <a:r>
              <a:rPr lang="en-IN" sz="1900" dirty="0" smtClean="0"/>
              <a:t>	</a:t>
            </a:r>
            <a:r>
              <a:rPr lang="en-IN" sz="2000" dirty="0" smtClean="0"/>
              <a:t>Images </a:t>
            </a:r>
            <a:r>
              <a:rPr lang="en-IN" sz="2000" dirty="0"/>
              <a:t>are one of the major sources of data in the field of data science and AI. This field is making appropriate use of information that can be gathered through images by examining its features and details. We are trying to give you an exposure of how an end to end project is developed in this field. </a:t>
            </a:r>
            <a:endParaRPr lang="en-US" sz="2000" dirty="0"/>
          </a:p>
          <a:p>
            <a:pPr algn="just">
              <a:lnSpc>
                <a:spcPct val="150000"/>
              </a:lnSpc>
              <a:buNone/>
            </a:pPr>
            <a:r>
              <a:rPr lang="en-IN" sz="2000" dirty="0" smtClean="0"/>
              <a:t>	The </a:t>
            </a:r>
            <a:r>
              <a:rPr lang="en-IN" sz="2000" dirty="0"/>
              <a:t>idea behind this project is to build a deep learning-based Image Classification model on images that will be scraped from e-commerce portal. This is done to make the model more and more robust. </a:t>
            </a:r>
            <a:endParaRPr lang="en-US" sz="2000" dirty="0"/>
          </a:p>
          <a:p>
            <a:pPr algn="just">
              <a:lnSpc>
                <a:spcPct val="150000"/>
              </a:lnSpc>
              <a:buNone/>
            </a:pPr>
            <a:r>
              <a:rPr lang="en-IN" sz="2000" dirty="0" smtClean="0"/>
              <a:t>	This </a:t>
            </a:r>
            <a:r>
              <a:rPr lang="en-IN" sz="2000" dirty="0"/>
              <a:t>task is divided into two phases: Data Collection and Mode Building. </a:t>
            </a:r>
            <a:endParaRPr lang="en-US"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698480" cy="1143000"/>
          </a:xfrm>
        </p:spPr>
        <p:txBody>
          <a:bodyPr>
            <a:normAutofit/>
          </a:bodyPr>
          <a:lstStyle/>
          <a:p>
            <a:pPr algn="l"/>
            <a:r>
              <a:rPr lang="en-IN" sz="3200" b="1" dirty="0"/>
              <a:t>Conceptual background of domain </a:t>
            </a:r>
            <a:r>
              <a:rPr lang="en-IN" sz="3200" b="1" dirty="0" smtClean="0"/>
              <a:t>problem</a:t>
            </a:r>
            <a:endParaRPr lang="en-US" sz="3200" dirty="0"/>
          </a:p>
        </p:txBody>
      </p:sp>
      <p:sp>
        <p:nvSpPr>
          <p:cNvPr id="3" name="Content Placeholder 2"/>
          <p:cNvSpPr>
            <a:spLocks noGrp="1"/>
          </p:cNvSpPr>
          <p:nvPr>
            <p:ph idx="1"/>
          </p:nvPr>
        </p:nvSpPr>
        <p:spPr>
          <a:xfrm>
            <a:off x="609600" y="1752600"/>
            <a:ext cx="10698480" cy="4525963"/>
          </a:xfrm>
        </p:spPr>
        <p:txBody>
          <a:bodyPr>
            <a:normAutofit/>
          </a:bodyPr>
          <a:lstStyle/>
          <a:p>
            <a:pPr>
              <a:lnSpc>
                <a:spcPct val="150000"/>
              </a:lnSpc>
              <a:buNone/>
            </a:pPr>
            <a:r>
              <a:rPr lang="en-IN" sz="1800" dirty="0" smtClean="0"/>
              <a:t>	</a:t>
            </a:r>
            <a:r>
              <a:rPr lang="en-IN" sz="2000" dirty="0" smtClean="0"/>
              <a:t>Image </a:t>
            </a:r>
            <a:r>
              <a:rPr lang="en-IN" sz="2000" dirty="0"/>
              <a:t>Classification is a fundamental task that attempts to comprehend an entire image as a whole. The goal is to classify the image by assigning it to a specific label. Typically, Image Classification refers to images in which only one object appears and is analyzed. In contrast, object detection involves both classification and localization tasks, and is used to analyze more realistic cases in which multiple objects may exist in an image.</a:t>
            </a:r>
            <a:endParaRPr lang="en-US" sz="2000" dirty="0"/>
          </a:p>
          <a:p>
            <a:pPr>
              <a:lnSpc>
                <a:spcPct val="150000"/>
              </a:lnSpc>
              <a:buNone/>
            </a:pPr>
            <a:r>
              <a:rPr lang="en-IN" sz="2000" dirty="0" smtClean="0"/>
              <a:t>	</a:t>
            </a:r>
          </a:p>
          <a:p>
            <a:pPr>
              <a:lnSpc>
                <a:spcPct val="150000"/>
              </a:lnSpc>
              <a:buNone/>
            </a:pPr>
            <a:r>
              <a:rPr lang="en-IN" sz="2000" dirty="0"/>
              <a:t>	</a:t>
            </a:r>
            <a:r>
              <a:rPr lang="en-IN" sz="2000" dirty="0" smtClean="0"/>
              <a:t>Image </a:t>
            </a:r>
            <a:r>
              <a:rPr lang="en-IN" sz="2000" dirty="0"/>
              <a:t>classification is the primary domain, in which deep neural networks play the most important role of medical image analysis. The image classification accepts the given input images and produces output classification for identifying the labels for those images.</a:t>
            </a:r>
            <a:endParaRPr lang="en-US" sz="2000"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9982200" cy="5105400"/>
          </a:xfrm>
        </p:spPr>
        <p:txBody>
          <a:bodyPr anchor="t">
            <a:normAutofit/>
          </a:bodyPr>
          <a:lstStyle/>
          <a:p>
            <a:pPr marL="502920" indent="-457200"/>
            <a:r>
              <a:rPr lang="en-US" sz="2000" u="sng" dirty="0" smtClean="0"/>
              <a:t>HARDWARE AND SOFTWARE USED</a:t>
            </a:r>
            <a:br>
              <a:rPr lang="en-US" sz="2000" u="sng" dirty="0" smtClean="0"/>
            </a:br>
            <a:r>
              <a:rPr lang="en-US" sz="2000" u="sng" dirty="0" smtClean="0"/>
              <a:t/>
            </a:r>
            <a:br>
              <a:rPr lang="en-US" sz="2000" u="sng" dirty="0" smtClean="0"/>
            </a:br>
            <a:r>
              <a:rPr lang="en-IN" sz="2000" u="sng" dirty="0" smtClean="0">
                <a:solidFill>
                  <a:schemeClr val="tx1"/>
                </a:solidFill>
              </a:rPr>
              <a:t>Hardware Used:</a:t>
            </a:r>
            <a:br>
              <a:rPr lang="en-IN" sz="2000" u="sng" dirty="0" smtClean="0">
                <a:solidFill>
                  <a:schemeClr val="tx1"/>
                </a:solidFill>
              </a:rPr>
            </a:br>
            <a:r>
              <a:rPr lang="en-IN" sz="2000" dirty="0" smtClean="0">
                <a:solidFill>
                  <a:schemeClr val="bg1"/>
                </a:solidFill>
              </a:rPr>
              <a:t/>
            </a:r>
            <a:br>
              <a:rPr lang="en-IN" sz="2000" dirty="0" smtClean="0">
                <a:solidFill>
                  <a:schemeClr val="bg1"/>
                </a:solidFill>
              </a:rPr>
            </a:br>
            <a:r>
              <a:rPr lang="en-IN" sz="2000" dirty="0" smtClean="0"/>
              <a:t>RAM: 4 GB</a:t>
            </a:r>
            <a:br>
              <a:rPr lang="en-IN" sz="2000" dirty="0" smtClean="0"/>
            </a:br>
            <a:r>
              <a:rPr lang="en-IN" sz="2000" dirty="0" smtClean="0"/>
              <a:t>CPU:  INTEL Core i3, 1.99GHz. </a:t>
            </a:r>
            <a:br>
              <a:rPr lang="en-IN" sz="2000" dirty="0" smtClean="0"/>
            </a:br>
            <a:r>
              <a:rPr lang="en-IN" sz="2000" dirty="0" smtClean="0"/>
              <a:t>GPU: NVIDIA GETFORCE RAM: 4 GB.</a:t>
            </a:r>
            <a:br>
              <a:rPr lang="en-IN" sz="2000" dirty="0" smtClean="0"/>
            </a:br>
            <a:r>
              <a:rPr lang="en-IN" sz="2000" dirty="0" smtClean="0"/>
              <a:t/>
            </a:r>
            <a:br>
              <a:rPr lang="en-IN" sz="2000" dirty="0" smtClean="0"/>
            </a:br>
            <a:r>
              <a:rPr lang="en-IN" sz="2000" u="sng" dirty="0" smtClean="0"/>
              <a:t>Software used.</a:t>
            </a:r>
            <a:br>
              <a:rPr lang="en-IN" sz="2000" u="sng" dirty="0" smtClean="0"/>
            </a:br>
            <a:r>
              <a:rPr lang="en-IN" sz="2000" dirty="0" smtClean="0"/>
              <a:t>Programming language 		               : Python</a:t>
            </a:r>
            <a:br>
              <a:rPr lang="en-IN" sz="2000" dirty="0" smtClean="0"/>
            </a:br>
            <a:r>
              <a:rPr lang="en-IN" sz="2000" dirty="0" smtClean="0"/>
              <a:t>Distribution 			               : Anaconda Navigator</a:t>
            </a:r>
            <a:br>
              <a:rPr lang="en-IN" sz="2000" dirty="0" smtClean="0"/>
            </a:br>
            <a:r>
              <a:rPr lang="en-IN" sz="2000" dirty="0" smtClean="0"/>
              <a:t>Browser based language shell 		  : Jupyter Notebook Libraries/Packages specifically being used.</a:t>
            </a:r>
            <a:br>
              <a:rPr lang="en-IN" sz="2000" dirty="0" smtClean="0"/>
            </a:br>
            <a:r>
              <a:rPr lang="en-IN" sz="2000" dirty="0" smtClean="0"/>
              <a:t>Pandas, NumPy, matplotlib, seaborn, Tensor flow, keras, NLTK.</a:t>
            </a:r>
            <a:br>
              <a:rPr lang="en-IN" sz="2000" dirty="0" smtClean="0"/>
            </a:br>
            <a:endParaRPr lang="en-US" sz="2000" u="sng" dirty="0"/>
          </a:p>
        </p:txBody>
      </p:sp>
    </p:spTree>
    <p:extLst>
      <p:ext uri="{BB962C8B-B14F-4D97-AF65-F5344CB8AC3E}">
        <p14:creationId xmlns:p14="http://schemas.microsoft.com/office/powerpoint/2010/main" val="117048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10698480" cy="1143000"/>
          </a:xfrm>
        </p:spPr>
        <p:txBody>
          <a:bodyPr>
            <a:normAutofit/>
          </a:bodyPr>
          <a:lstStyle/>
          <a:p>
            <a:pPr algn="l"/>
            <a:r>
              <a:rPr lang="en-IN" sz="3200" b="1" dirty="0"/>
              <a:t>Data Collection</a:t>
            </a:r>
            <a:r>
              <a:rPr lang="en-IN" sz="3200" b="1" dirty="0" smtClean="0"/>
              <a:t>:</a:t>
            </a:r>
            <a:endParaRPr lang="en-US" sz="3200" dirty="0"/>
          </a:p>
        </p:txBody>
      </p:sp>
      <p:sp>
        <p:nvSpPr>
          <p:cNvPr id="3" name="Content Placeholder 2"/>
          <p:cNvSpPr>
            <a:spLocks noGrp="1"/>
          </p:cNvSpPr>
          <p:nvPr>
            <p:ph idx="1"/>
          </p:nvPr>
        </p:nvSpPr>
        <p:spPr>
          <a:xfrm>
            <a:off x="594360" y="1600201"/>
            <a:ext cx="10698480" cy="3809999"/>
          </a:xfrm>
        </p:spPr>
        <p:txBody>
          <a:bodyPr/>
          <a:lstStyle/>
          <a:p>
            <a:pPr algn="just">
              <a:lnSpc>
                <a:spcPct val="150000"/>
              </a:lnSpc>
              <a:buNone/>
            </a:pPr>
            <a:r>
              <a:rPr lang="en-IN" dirty="0" smtClean="0"/>
              <a:t>	</a:t>
            </a:r>
            <a:r>
              <a:rPr lang="en-IN" sz="2000" dirty="0" smtClean="0"/>
              <a:t>As </a:t>
            </a:r>
            <a:r>
              <a:rPr lang="en-IN" sz="2000" dirty="0"/>
              <a:t>per the problem statement I have scraped images of saris, jeans and trousers from </a:t>
            </a:r>
            <a:r>
              <a:rPr lang="en-IN" sz="2000" dirty="0" err="1"/>
              <a:t>amazon</a:t>
            </a:r>
            <a:r>
              <a:rPr lang="en-IN" sz="2000" dirty="0"/>
              <a:t> website. To fetch more number of images I have used some of the filters so that we can get various kinds of images as well. For this project I have collected nearly equal amount of images from each category so that our model can be trained to recognize each class with good accuracy. Around 7331 images (</a:t>
            </a:r>
            <a:r>
              <a:rPr lang="en-IN" sz="2000" dirty="0" err="1"/>
              <a:t>sarees</a:t>
            </a:r>
            <a:r>
              <a:rPr lang="en-IN" sz="2000" dirty="0"/>
              <a:t>: 2406, Jeans: 2556 and Trousers: 2370).And also I have shared the image scraping script in </a:t>
            </a:r>
            <a:r>
              <a:rPr lang="en-IN" sz="2000" dirty="0" err="1"/>
              <a:t>GitHub</a:t>
            </a:r>
            <a:r>
              <a:rPr lang="en-IN" sz="2000" dirty="0"/>
              <a:t> repository.</a:t>
            </a:r>
            <a:endParaRPr lang="en-US" sz="20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816340" cy="609600"/>
          </a:xfrm>
        </p:spPr>
        <p:txBody>
          <a:bodyPr>
            <a:normAutofit fontScale="90000"/>
          </a:bodyPr>
          <a:lstStyle/>
          <a:p>
            <a:pPr algn="l"/>
            <a:r>
              <a:rPr lang="en-IN" sz="3200" b="1" dirty="0" smtClean="0"/>
              <a:t/>
            </a:r>
            <a:br>
              <a:rPr lang="en-IN" sz="3200" b="1" dirty="0" smtClean="0"/>
            </a:br>
            <a:r>
              <a:rPr lang="en-IN" sz="3200" b="1" dirty="0" smtClean="0"/>
              <a:t/>
            </a:r>
            <a:br>
              <a:rPr lang="en-IN" sz="3200" b="1" dirty="0" smtClean="0"/>
            </a:br>
            <a:r>
              <a:rPr lang="en-IN" sz="3200" b="1" dirty="0"/>
              <a:t/>
            </a:r>
            <a:br>
              <a:rPr lang="en-IN" sz="3200" b="1" dirty="0"/>
            </a:br>
            <a:r>
              <a:rPr lang="en-IN" sz="3200" b="1" dirty="0" smtClean="0"/>
              <a:t/>
            </a:r>
            <a:br>
              <a:rPr lang="en-IN" sz="3200" b="1" dirty="0" smtClean="0"/>
            </a:br>
            <a:r>
              <a:rPr lang="en-IN" sz="3200" b="1" dirty="0" smtClean="0"/>
              <a:t>Analytical </a:t>
            </a:r>
            <a:r>
              <a:rPr lang="en-IN" sz="3200" b="1" dirty="0"/>
              <a:t>Problem </a:t>
            </a:r>
            <a:r>
              <a:rPr lang="en-IN" sz="3200" b="1" dirty="0" smtClean="0"/>
              <a:t>Framing</a:t>
            </a:r>
            <a:endParaRPr lang="en-US" sz="3200" dirty="0"/>
          </a:p>
        </p:txBody>
      </p:sp>
      <p:sp>
        <p:nvSpPr>
          <p:cNvPr id="4" name="Content Placeholder 3"/>
          <p:cNvSpPr>
            <a:spLocks noGrp="1"/>
          </p:cNvSpPr>
          <p:nvPr>
            <p:ph sz="half" idx="1"/>
          </p:nvPr>
        </p:nvSpPr>
        <p:spPr>
          <a:xfrm>
            <a:off x="533400" y="1371600"/>
            <a:ext cx="10744200" cy="1371599"/>
          </a:xfrm>
        </p:spPr>
        <p:txBody>
          <a:bodyPr>
            <a:normAutofit lnSpcReduction="10000"/>
          </a:bodyPr>
          <a:lstStyle/>
          <a:p>
            <a:pPr algn="just">
              <a:lnSpc>
                <a:spcPct val="120000"/>
              </a:lnSpc>
              <a:buNone/>
            </a:pPr>
            <a:r>
              <a:rPr lang="en-IN" sz="1800" dirty="0" smtClean="0"/>
              <a:t>	In </a:t>
            </a:r>
            <a:r>
              <a:rPr lang="en-IN" sz="1800" dirty="0"/>
              <a:t>this project our task is to build a Deep Learning model to recognize a particular image. Here we need to identify images among three categories (</a:t>
            </a:r>
            <a:r>
              <a:rPr lang="en-IN" sz="1800" dirty="0" err="1"/>
              <a:t>Saree</a:t>
            </a:r>
            <a:r>
              <a:rPr lang="en-IN" sz="1800" dirty="0"/>
              <a:t>, Jeans, and Trouser). So we need to train a deep learning model with several images of these three types. As we have already scraped images from </a:t>
            </a:r>
            <a:r>
              <a:rPr lang="en-IN" sz="1800" dirty="0" err="1"/>
              <a:t>amazon.in</a:t>
            </a:r>
            <a:r>
              <a:rPr lang="en-IN" sz="1800" dirty="0"/>
              <a:t> so we will use these images to train our model.</a:t>
            </a:r>
            <a:endParaRPr lang="en-US" sz="1800" dirty="0"/>
          </a:p>
          <a:p>
            <a:endParaRPr lang="en-US" dirty="0"/>
          </a:p>
        </p:txBody>
      </p:sp>
      <p:sp>
        <p:nvSpPr>
          <p:cNvPr id="5" name="Content Placeholder 4"/>
          <p:cNvSpPr>
            <a:spLocks noGrp="1"/>
          </p:cNvSpPr>
          <p:nvPr>
            <p:ph sz="half" idx="2"/>
          </p:nvPr>
        </p:nvSpPr>
        <p:spPr>
          <a:xfrm>
            <a:off x="533400" y="5715000"/>
            <a:ext cx="10896600" cy="792164"/>
          </a:xfrm>
        </p:spPr>
        <p:txBody>
          <a:bodyPr>
            <a:normAutofit lnSpcReduction="10000"/>
          </a:bodyPr>
          <a:lstStyle/>
          <a:p>
            <a:pPr>
              <a:buNone/>
            </a:pPr>
            <a:r>
              <a:rPr lang="en-IN" sz="1800" dirty="0" smtClean="0"/>
              <a:t>	I </a:t>
            </a:r>
            <a:r>
              <a:rPr lang="en-IN" sz="1800" dirty="0"/>
              <a:t>have loaded the folder of images into a file named as </a:t>
            </a:r>
            <a:r>
              <a:rPr lang="en-IN" sz="1800" dirty="0" err="1"/>
              <a:t>image_file</a:t>
            </a:r>
            <a:r>
              <a:rPr lang="en-IN" sz="1800" dirty="0"/>
              <a:t>, after that I have shuffled the file to feed our model. </a:t>
            </a:r>
            <a:endParaRPr lang="en-US" sz="1800" dirty="0"/>
          </a:p>
          <a:p>
            <a:pPr>
              <a:buNone/>
            </a:pP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438400"/>
            <a:ext cx="7391400" cy="31625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4361" y="609600"/>
            <a:ext cx="3910807" cy="825500"/>
          </a:xfrm>
        </p:spPr>
        <p:txBody>
          <a:bodyPr>
            <a:noAutofit/>
          </a:bodyPr>
          <a:lstStyle/>
          <a:p>
            <a:r>
              <a:rPr lang="en-IN" sz="3200" dirty="0"/>
              <a:t>Data Processing:</a:t>
            </a:r>
            <a:r>
              <a:rPr lang="en-US" sz="3200" dirty="0"/>
              <a:t/>
            </a:r>
            <a:br>
              <a:rPr lang="en-US" sz="3200" dirty="0"/>
            </a:br>
            <a:endParaRPr lang="en-US" sz="3200" dirty="0"/>
          </a:p>
        </p:txBody>
      </p:sp>
      <p:sp>
        <p:nvSpPr>
          <p:cNvPr id="6" name="Content Placeholder 5"/>
          <p:cNvSpPr>
            <a:spLocks noGrp="1"/>
          </p:cNvSpPr>
          <p:nvPr>
            <p:ph idx="1"/>
          </p:nvPr>
        </p:nvSpPr>
        <p:spPr>
          <a:xfrm>
            <a:off x="533400" y="5715000"/>
            <a:ext cx="10439400" cy="457200"/>
          </a:xfrm>
        </p:spPr>
        <p:txBody>
          <a:bodyPr>
            <a:normAutofit fontScale="85000" lnSpcReduction="20000"/>
          </a:bodyPr>
          <a:lstStyle/>
          <a:p>
            <a:pPr algn="just">
              <a:buNone/>
            </a:pPr>
            <a:r>
              <a:rPr lang="en-IN" sz="1800" dirty="0" smtClean="0"/>
              <a:t>	In </a:t>
            </a:r>
            <a:r>
              <a:rPr lang="en-IN" sz="1800" dirty="0"/>
              <a:t>above code I have created empty lists for images and labels. I am resizing every image to shape (200,200) and getting labels from the file name using split function.</a:t>
            </a:r>
            <a:endParaRPr lang="en-US" sz="1800" dirty="0"/>
          </a:p>
          <a:p>
            <a:endParaRPr lang="en-US" sz="1800" dirty="0"/>
          </a:p>
        </p:txBody>
      </p:sp>
      <p:sp>
        <p:nvSpPr>
          <p:cNvPr id="7" name="Text Placeholder 6"/>
          <p:cNvSpPr>
            <a:spLocks noGrp="1"/>
          </p:cNvSpPr>
          <p:nvPr>
            <p:ph type="body" sz="half" idx="2"/>
          </p:nvPr>
        </p:nvSpPr>
        <p:spPr>
          <a:xfrm>
            <a:off x="762000" y="990601"/>
            <a:ext cx="10607039" cy="1295400"/>
          </a:xfrm>
        </p:spPr>
        <p:txBody>
          <a:bodyPr>
            <a:normAutofit/>
          </a:bodyPr>
          <a:lstStyle/>
          <a:p>
            <a:pPr algn="just"/>
            <a:r>
              <a:rPr lang="en-IN" sz="1800" dirty="0"/>
              <a:t>After loading the data first we need to get the labels for each image, as here we don’t have labels readily available with us I will get the label for each image from corresponding file name using </a:t>
            </a:r>
            <a:r>
              <a:rPr lang="en-IN" sz="1800" dirty="0" smtClean="0"/>
              <a:t>split function.</a:t>
            </a:r>
            <a:endParaRPr lang="en-US" sz="1800" dirty="0"/>
          </a:p>
          <a:p>
            <a:endParaRPr lang="en-US" sz="18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133487"/>
            <a:ext cx="6241023" cy="28957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3910807" cy="1162050"/>
          </a:xfrm>
        </p:spPr>
        <p:txBody>
          <a:bodyPr>
            <a:normAutofit/>
          </a:bodyPr>
          <a:lstStyle/>
          <a:p>
            <a:r>
              <a:rPr lang="en-US" sz="3200" dirty="0" smtClean="0"/>
              <a:t>EDA</a:t>
            </a:r>
            <a:endParaRPr lang="en-US" sz="3200" dirty="0"/>
          </a:p>
        </p:txBody>
      </p:sp>
      <p:sp>
        <p:nvSpPr>
          <p:cNvPr id="4" name="Text Placeholder 3"/>
          <p:cNvSpPr>
            <a:spLocks noGrp="1"/>
          </p:cNvSpPr>
          <p:nvPr>
            <p:ph type="body" sz="half" idx="2"/>
          </p:nvPr>
        </p:nvSpPr>
        <p:spPr>
          <a:xfrm>
            <a:off x="1600200" y="5410200"/>
            <a:ext cx="8991600" cy="762000"/>
          </a:xfrm>
        </p:spPr>
        <p:txBody>
          <a:bodyPr>
            <a:normAutofit/>
          </a:bodyPr>
          <a:lstStyle/>
          <a:p>
            <a:r>
              <a:rPr lang="en-IN" sz="1800" dirty="0" smtClean="0"/>
              <a:t>Looking at the above count-plot for labels we can say that we are having nearly same range of each category. Jeans are slightly more in numbers</a:t>
            </a:r>
            <a:endParaRPr lang="en-US" sz="18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524000"/>
            <a:ext cx="6172200" cy="3200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6111239" cy="1162050"/>
          </a:xfrm>
        </p:spPr>
        <p:txBody>
          <a:bodyPr>
            <a:normAutofit/>
          </a:bodyPr>
          <a:lstStyle/>
          <a:p>
            <a:r>
              <a:rPr lang="en-IN" sz="2800" dirty="0" smtClean="0"/>
              <a:t>Ten random images with labels:</a:t>
            </a:r>
            <a:endParaRPr lang="en-US" dirty="0"/>
          </a:p>
        </p:txBody>
      </p:sp>
      <p:sp>
        <p:nvSpPr>
          <p:cNvPr id="4" name="Text Placeholder 3"/>
          <p:cNvSpPr>
            <a:spLocks noGrp="1"/>
          </p:cNvSpPr>
          <p:nvPr>
            <p:ph type="body" sz="half" idx="2"/>
          </p:nvPr>
        </p:nvSpPr>
        <p:spPr>
          <a:xfrm>
            <a:off x="1051561" y="5486400"/>
            <a:ext cx="10835639" cy="914400"/>
          </a:xfrm>
        </p:spPr>
        <p:txBody>
          <a:bodyPr/>
          <a:lstStyle/>
          <a:p>
            <a:r>
              <a:rPr lang="en-IN" sz="1800" dirty="0" smtClean="0"/>
              <a:t>Looking at above two figures we can see the images and their respective labels as a sparse matrix.</a:t>
            </a:r>
            <a:endParaRPr lang="en-US" sz="1800" dirty="0" smtClean="0"/>
          </a:p>
          <a:p>
            <a:r>
              <a:rPr lang="en-IN" sz="1800" dirty="0" smtClean="0"/>
              <a:t>Jeans = [1  0  0], </a:t>
            </a:r>
            <a:r>
              <a:rPr lang="en-IN" sz="1800" dirty="0" err="1" smtClean="0"/>
              <a:t>Saree</a:t>
            </a:r>
            <a:r>
              <a:rPr lang="en-IN" sz="1800" dirty="0" smtClean="0"/>
              <a:t> = [0  1  0], Trouser = [0  0  </a:t>
            </a:r>
            <a:r>
              <a:rPr lang="en-IN" sz="1800" dirty="0" smtClean="0"/>
              <a:t>1]</a:t>
            </a:r>
            <a:endParaRPr lang="en-US" sz="1800" dirty="0" smtClean="0"/>
          </a:p>
          <a:p>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596" y="1977264"/>
            <a:ext cx="7232007" cy="29034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1079</TotalTime>
  <Words>293</Words>
  <Application>Microsoft Office PowerPoint</Application>
  <PresentationFormat>Custom</PresentationFormat>
  <Paragraphs>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NewsPrint</vt:lpstr>
      <vt:lpstr>IMAGE SCRAPING AND CLASSIFICATION PROJECT</vt:lpstr>
      <vt:lpstr>Problem Statement: </vt:lpstr>
      <vt:lpstr>Conceptual background of domain problem</vt:lpstr>
      <vt:lpstr>HARDWARE AND SOFTWARE USED  Hardware Used:  RAM: 4 GB CPU:  INTEL Core i3, 1.99GHz.  GPU: NVIDIA GETFORCE RAM: 4 GB.  Software used. Programming language                  : Python Distribution                   : Anaconda Navigator Browser based language shell     : Jupyter Notebook Libraries/Packages specifically being used. Pandas, NumPy, matplotlib, seaborn, Tensor flow, keras, NLTK. </vt:lpstr>
      <vt:lpstr>Data Collection:</vt:lpstr>
      <vt:lpstr>    Analytical Problem Framing</vt:lpstr>
      <vt:lpstr>Data Processing: </vt:lpstr>
      <vt:lpstr>EDA</vt:lpstr>
      <vt:lpstr>Ten random images with labels:</vt:lpstr>
      <vt:lpstr>Model Building and Evaluation: </vt:lpstr>
      <vt:lpstr>Final Model</vt:lpstr>
      <vt:lpstr>Model Summary: Here I have plotted graphs for model history with different evaluation metrics. </vt:lpstr>
      <vt:lpstr>Testing actual vs predictions: </vt:lpstr>
      <vt:lpstr>Conclusions: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rajesh kumar singh</dc:creator>
  <cp:lastModifiedBy>Lenovo</cp:lastModifiedBy>
  <cp:revision>20</cp:revision>
  <dcterms:created xsi:type="dcterms:W3CDTF">2021-12-02T12:05:54Z</dcterms:created>
  <dcterms:modified xsi:type="dcterms:W3CDTF">2022-04-06T19:56:14Z</dcterms:modified>
</cp:coreProperties>
</file>