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80" autoAdjust="0"/>
  </p:normalViewPr>
  <p:slideViewPr>
    <p:cSldViewPr>
      <p:cViewPr>
        <p:scale>
          <a:sx n="100" d="100"/>
          <a:sy n="100" d="100"/>
        </p:scale>
        <p:origin x="-936" y="-259"/>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custLinFactNeighborX="0"/>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89578547-D0CB-41B8-A1C4-34F9F3159E00}" type="presOf" srcId="{192D9088-0E6C-46F1-9F85-A5FD4F11ECA9}" destId="{97980B12-612D-45AF-96B7-86D66152C1E9}"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212BD00E-A6C4-4F1D-8A3D-7BAC8036DC6A}" type="presOf" srcId="{1DBF71A1-A201-4EA1-97EA-DB24F49F7E56}" destId="{B80B054A-6F89-48AB-AE26-0079B56D1C05}" srcOrd="0" destOrd="0" presId="urn:microsoft.com/office/officeart/2005/8/layout/matrix2"/>
    <dgm:cxn modelId="{81B72ACC-1524-4DBD-8D70-F30B21B98D49}"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259C52FF-458D-4B84-9822-5A1C0D86ADD7}" type="presOf" srcId="{0BDD2C3F-9F64-4AFC-BDFA-99B0FD662495}" destId="{409AB205-CA75-4F34-9950-D1778ABE0C5D}" srcOrd="0" destOrd="0" presId="urn:microsoft.com/office/officeart/2005/8/layout/matrix2"/>
    <dgm:cxn modelId="{518B30D7-CB01-4F4E-9356-BDC668309C66}" type="presOf" srcId="{A6BA014C-D5CD-45B0-A6E8-DE38B4DCEFFA}" destId="{7B103496-DA0E-4685-89BE-480B410F7FCF}"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E7686C87-7016-4BF0-AAFA-CB1779E0601C}" type="presParOf" srcId="{409AB205-CA75-4F34-9950-D1778ABE0C5D}" destId="{18D709CE-CC30-452B-94AF-D369BF8838EE}" srcOrd="0" destOrd="0" presId="urn:microsoft.com/office/officeart/2005/8/layout/matrix2"/>
    <dgm:cxn modelId="{6AD02D12-C862-46E1-B222-908C9E073706}" type="presParOf" srcId="{409AB205-CA75-4F34-9950-D1778ABE0C5D}" destId="{7B103496-DA0E-4685-89BE-480B410F7FCF}" srcOrd="1" destOrd="0" presId="urn:microsoft.com/office/officeart/2005/8/layout/matrix2"/>
    <dgm:cxn modelId="{987F66E1-204C-40FF-8F28-D5B2E42882F1}" type="presParOf" srcId="{409AB205-CA75-4F34-9950-D1778ABE0C5D}" destId="{97980B12-612D-45AF-96B7-86D66152C1E9}" srcOrd="2" destOrd="0" presId="urn:microsoft.com/office/officeart/2005/8/layout/matrix2"/>
    <dgm:cxn modelId="{ED7CFC56-A477-48F7-945D-2C2B0F5652D2}" type="presParOf" srcId="{409AB205-CA75-4F34-9950-D1778ABE0C5D}" destId="{65245A7B-7C16-44E2-AEE8-3B675CFCEFDA}" srcOrd="3" destOrd="0" presId="urn:microsoft.com/office/officeart/2005/8/layout/matrix2"/>
    <dgm:cxn modelId="{21791AB4-A7FA-4AE3-BB71-71AFF6954EAE}"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457200"/>
          <a:ext cx="3124200" cy="3124200"/>
        </a:xfrm>
        <a:prstGeom prst="quadArrow">
          <a:avLst>
            <a:gd name="adj1" fmla="val 2000"/>
            <a:gd name="adj2" fmla="val 4000"/>
            <a:gd name="adj3" fmla="val 5000"/>
          </a:avLst>
        </a:prstGeom>
        <a:solidFill>
          <a:schemeClr val="accent2">
            <a:tint val="40000"/>
            <a:hueOff val="0"/>
            <a:satOff val="0"/>
            <a:lumOff val="0"/>
            <a:alphaOff val="0"/>
          </a:schemeClr>
        </a:solidFill>
        <a:ln w="1270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03073" y="660273"/>
          <a:ext cx="1249680" cy="1249680"/>
        </a:xfrm>
        <a:prstGeom prst="roundRect">
          <a:avLst/>
        </a:prstGeom>
        <a:solidFill>
          <a:schemeClr val="accent2">
            <a:hueOff val="0"/>
            <a:satOff val="0"/>
            <a:lumOff val="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264077" y="721277"/>
        <a:ext cx="1127672" cy="1127672"/>
      </dsp:txXfrm>
    </dsp:sp>
    <dsp:sp modelId="{97980B12-612D-45AF-96B7-86D66152C1E9}">
      <dsp:nvSpPr>
        <dsp:cNvPr id="0" name=""/>
        <dsp:cNvSpPr/>
      </dsp:nvSpPr>
      <dsp:spPr>
        <a:xfrm>
          <a:off x="1671447" y="660273"/>
          <a:ext cx="1249680" cy="1249680"/>
        </a:xfrm>
        <a:prstGeom prst="roundRect">
          <a:avLst/>
        </a:prstGeom>
        <a:solidFill>
          <a:schemeClr val="accent3">
            <a:hueOff val="0"/>
            <a:satOff val="0"/>
            <a:lumOff val="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1732451" y="721277"/>
        <a:ext cx="1127672" cy="1127672"/>
      </dsp:txXfrm>
    </dsp:sp>
    <dsp:sp modelId="{65245A7B-7C16-44E2-AEE8-3B675CFCEFDA}">
      <dsp:nvSpPr>
        <dsp:cNvPr id="0" name=""/>
        <dsp:cNvSpPr/>
      </dsp:nvSpPr>
      <dsp:spPr>
        <a:xfrm>
          <a:off x="203073" y="2128647"/>
          <a:ext cx="1249680" cy="1249680"/>
        </a:xfrm>
        <a:prstGeom prst="roundRect">
          <a:avLst/>
        </a:prstGeom>
        <a:solidFill>
          <a:schemeClr val="accent4">
            <a:hueOff val="0"/>
            <a:satOff val="0"/>
            <a:lumOff val="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264077" y="2189651"/>
        <a:ext cx="1127672" cy="1127672"/>
      </dsp:txXfrm>
    </dsp:sp>
    <dsp:sp modelId="{B80B054A-6F89-48AB-AE26-0079B56D1C05}">
      <dsp:nvSpPr>
        <dsp:cNvPr id="0" name=""/>
        <dsp:cNvSpPr/>
      </dsp:nvSpPr>
      <dsp:spPr>
        <a:xfrm>
          <a:off x="1671447" y="2128647"/>
          <a:ext cx="1249680" cy="1249680"/>
        </a:xfrm>
        <a:prstGeom prst="roundRect">
          <a:avLst/>
        </a:prstGeom>
        <a:solidFill>
          <a:schemeClr val="accent5">
            <a:hueOff val="0"/>
            <a:satOff val="0"/>
            <a:lumOff val="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1732451" y="2189651"/>
        <a:ext cx="1127672" cy="112767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E4F55F-70C5-4418-A1FF-3AB8B09D03E0}"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4F55F-70C5-4418-A1FF-3AB8B09D03E0}"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4F55F-70C5-4418-A1FF-3AB8B09D03E0}"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4F55F-70C5-4418-A1FF-3AB8B09D03E0}"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4F55F-70C5-4418-A1FF-3AB8B09D03E0}"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E4F55F-70C5-4418-A1FF-3AB8B09D03E0}"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E4F55F-70C5-4418-A1FF-3AB8B09D03E0}"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E4F55F-70C5-4418-A1FF-3AB8B09D03E0}"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4F55F-70C5-4418-A1FF-3AB8B09D03E0}"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E3FE4-05C5-4414-80BF-2CD980F036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4F55F-70C5-4418-A1FF-3AB8B09D03E0}"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E3FE4-05C5-4414-80BF-2CD980F036BD}" type="slidenum">
              <a:rPr lang="en-US" smtClean="0"/>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FE4F55F-70C5-4418-A1FF-3AB8B09D03E0}" type="datetimeFigureOut">
              <a:rPr lang="en-US" smtClean="0"/>
              <a:t>1/6/2022</a:t>
            </a:fld>
            <a:endParaRPr lang="en-US"/>
          </a:p>
        </p:txBody>
      </p:sp>
      <p:sp>
        <p:nvSpPr>
          <p:cNvPr id="9" name="Slide Number Placeholder 8"/>
          <p:cNvSpPr>
            <a:spLocks noGrp="1"/>
          </p:cNvSpPr>
          <p:nvPr>
            <p:ph type="sldNum" sz="quarter" idx="11"/>
          </p:nvPr>
        </p:nvSpPr>
        <p:spPr/>
        <p:txBody>
          <a:bodyPr/>
          <a:lstStyle/>
          <a:p>
            <a:fld id="{60DE3FE4-05C5-4414-80BF-2CD980F036B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DE3FE4-05C5-4414-80BF-2CD980F036BD}" type="slidenum">
              <a:rPr lang="en-US" smtClean="0"/>
              <a:t>‹#›</a:t>
            </a:fld>
            <a:endParaRPr 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BFE4F55F-70C5-4418-A1FF-3AB8B09D03E0}" type="datetimeFigureOut">
              <a:rPr lang="en-US" smtClean="0"/>
              <a:t>1/6/2022</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667512" y="598133"/>
            <a:ext cx="7543800" cy="2308324"/>
          </a:xfrm>
          <a:prstGeom prst="rect">
            <a:avLst/>
          </a:prstGeom>
        </p:spPr>
        <p:txBody>
          <a:bodyPr wrap="square">
            <a:spAutoFit/>
          </a:bodyPr>
          <a:lstStyle/>
          <a:p>
            <a:pPr algn="ctr"/>
            <a:r>
              <a:rPr lang="en-US" sz="4800" dirty="0" smtClean="0">
                <a:latin typeface="Arial Rounded MT Bold" pitchFamily="34" charset="0"/>
              </a:rPr>
              <a:t>Micro Credit Loan Defaulter Project Presentation</a:t>
            </a:r>
            <a:endParaRPr lang="en-US" sz="4800" dirty="0">
              <a:latin typeface="Arial Rounded MT Bold" pitchFamily="34" charset="0"/>
            </a:endParaRPr>
          </a:p>
        </p:txBody>
      </p:sp>
      <p:sp>
        <p:nvSpPr>
          <p:cNvPr id="3" name="Rectangle 2"/>
          <p:cNvSpPr/>
          <p:nvPr/>
        </p:nvSpPr>
        <p:spPr>
          <a:xfrm>
            <a:off x="667512" y="3943350"/>
            <a:ext cx="4572000" cy="923330"/>
          </a:xfrm>
          <a:prstGeom prst="rect">
            <a:avLst/>
          </a:prstGeom>
        </p:spPr>
        <p:txBody>
          <a:bodyPr>
            <a:spAutoFit/>
          </a:bodyPr>
          <a:lstStyle/>
          <a:p>
            <a:r>
              <a:rPr lang="en-US" b="1" dirty="0" smtClean="0">
                <a:latin typeface="Arial Narrow" pitchFamily="34" charset="0"/>
              </a:rPr>
              <a:t>Submitted By </a:t>
            </a:r>
          </a:p>
          <a:p>
            <a:r>
              <a:rPr lang="en-US" b="1" dirty="0" smtClean="0">
                <a:latin typeface="Arial Narrow" pitchFamily="34" charset="0"/>
              </a:rPr>
              <a:t>Rajesh </a:t>
            </a:r>
            <a:r>
              <a:rPr lang="en-US" b="1" dirty="0">
                <a:latin typeface="Arial Narrow" pitchFamily="34" charset="0"/>
              </a:rPr>
              <a:t>K</a:t>
            </a:r>
            <a:r>
              <a:rPr lang="en-US" b="1" dirty="0" smtClean="0">
                <a:latin typeface="Arial Narrow" pitchFamily="34" charset="0"/>
              </a:rPr>
              <a:t>umar Singh</a:t>
            </a:r>
          </a:p>
          <a:p>
            <a:r>
              <a:rPr lang="en-US" b="1" dirty="0" smtClean="0">
                <a:latin typeface="Arial Narrow" pitchFamily="34" charset="0"/>
              </a:rPr>
              <a:t>Data Science Intern at Flip Robo Technologies</a:t>
            </a:r>
            <a:endParaRPr lang="en-US" b="1" dirty="0">
              <a:latin typeface="Arial Narrow" pitchFamily="34" charset="0"/>
            </a:endParaRPr>
          </a:p>
        </p:txBody>
      </p:sp>
    </p:spTree>
    <p:extLst>
      <p:ext uri="{BB962C8B-B14F-4D97-AF65-F5344CB8AC3E}">
        <p14:creationId xmlns:p14="http://schemas.microsoft.com/office/powerpoint/2010/main" val="234712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a:extLst>
              <a:ext uri="{FF2B5EF4-FFF2-40B4-BE49-F238E27FC236}">
                <a16:creationId xmlns:a16="http://schemas.microsoft.com/office/drawing/2014/main" xmlns="" id="{642B36A0-9698-4DBF-A8CB-A007F5830F0C}"/>
              </a:ext>
            </a:extLst>
          </p:cNvPr>
          <p:cNvPicPr>
            <a:picLocks noChangeAspect="1"/>
          </p:cNvPicPr>
          <p:nvPr/>
        </p:nvPicPr>
        <p:blipFill>
          <a:blip r:embed="rId2"/>
          <a:srcRect l="16061" r="16061"/>
          <a:stretch>
            <a:fillRect/>
          </a:stretch>
        </p:blipFill>
        <p:spPr>
          <a:xfrm>
            <a:off x="3657600" y="819150"/>
            <a:ext cx="5180010" cy="4206240"/>
          </a:xfrm>
          <a:prstGeom prst="rect">
            <a:avLst/>
          </a:prstGeom>
        </p:spPr>
      </p:pic>
      <p:sp>
        <p:nvSpPr>
          <p:cNvPr id="3" name="Rectangle 2"/>
          <p:cNvSpPr/>
          <p:nvPr/>
        </p:nvSpPr>
        <p:spPr>
          <a:xfrm>
            <a:off x="304800" y="209550"/>
            <a:ext cx="2514600" cy="369332"/>
          </a:xfrm>
          <a:prstGeom prst="rect">
            <a:avLst/>
          </a:prstGeom>
        </p:spPr>
        <p:txBody>
          <a:bodyPr wrap="square">
            <a:spAutoFit/>
          </a:bodyPr>
          <a:lstStyle/>
          <a:p>
            <a:r>
              <a:rPr lang="en-US" u="sng" dirty="0" smtClean="0">
                <a:latin typeface="Arial Rounded MT Bold" pitchFamily="34" charset="0"/>
              </a:rPr>
              <a:t>Univariate Analysis</a:t>
            </a:r>
            <a:endParaRPr lang="en-US" u="sng" dirty="0">
              <a:latin typeface="Arial Rounded MT Bold" pitchFamily="34" charset="0"/>
            </a:endParaRPr>
          </a:p>
        </p:txBody>
      </p:sp>
      <p:sp>
        <p:nvSpPr>
          <p:cNvPr id="4" name="Rectangle 3"/>
          <p:cNvSpPr/>
          <p:nvPr/>
        </p:nvSpPr>
        <p:spPr>
          <a:xfrm>
            <a:off x="304800" y="1352550"/>
            <a:ext cx="4191000" cy="2031325"/>
          </a:xfrm>
          <a:prstGeom prst="rect">
            <a:avLst/>
          </a:prstGeom>
        </p:spPr>
        <p:txBody>
          <a:bodyPr wrap="square">
            <a:spAutoFit/>
          </a:bodyPr>
          <a:lstStyle/>
          <a:p>
            <a:r>
              <a:rPr lang="en-US" dirty="0" smtClean="0"/>
              <a:t>With the help of count plots I was able to get the total number of rows covered by each unique categorical value present in all the columns of our dataset. I ensured that along with the total row number the percentage of data coverage is made visible too.</a:t>
            </a:r>
            <a:endParaRPr lang="en-US" dirty="0"/>
          </a:p>
        </p:txBody>
      </p:sp>
    </p:spTree>
    <p:extLst>
      <p:ext uri="{BB962C8B-B14F-4D97-AF65-F5344CB8AC3E}">
        <p14:creationId xmlns:p14="http://schemas.microsoft.com/office/powerpoint/2010/main" val="21776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8E601D64-CE4E-442E-B9AE-53330AD730D6}"/>
              </a:ext>
            </a:extLst>
          </p:cNvPr>
          <p:cNvPicPr>
            <a:picLocks noChangeAspect="1"/>
          </p:cNvPicPr>
          <p:nvPr/>
        </p:nvPicPr>
        <p:blipFill>
          <a:blip r:embed="rId2"/>
          <a:srcRect l="15530" r="15530"/>
          <a:stretch>
            <a:fillRect/>
          </a:stretch>
        </p:blipFill>
        <p:spPr>
          <a:xfrm>
            <a:off x="3581400" y="514350"/>
            <a:ext cx="4693920" cy="4206240"/>
          </a:xfrm>
          <a:prstGeom prst="rect">
            <a:avLst/>
          </a:prstGeom>
        </p:spPr>
      </p:pic>
      <p:sp>
        <p:nvSpPr>
          <p:cNvPr id="3" name="Rectangle 2"/>
          <p:cNvSpPr/>
          <p:nvPr/>
        </p:nvSpPr>
        <p:spPr>
          <a:xfrm>
            <a:off x="304800" y="1962150"/>
            <a:ext cx="2819400" cy="1477328"/>
          </a:xfrm>
          <a:prstGeom prst="rect">
            <a:avLst/>
          </a:prstGeom>
        </p:spPr>
        <p:txBody>
          <a:bodyPr wrap="square">
            <a:spAutoFit/>
          </a:bodyPr>
          <a:lstStyle/>
          <a:p>
            <a:r>
              <a:rPr lang="en-US" dirty="0" smtClean="0"/>
              <a:t>With the help of Bar Plot we are able to see the success and failure label data for the columns basically the feature data.</a:t>
            </a:r>
            <a:endParaRPr lang="en-IN" dirty="0"/>
          </a:p>
        </p:txBody>
      </p:sp>
      <p:sp>
        <p:nvSpPr>
          <p:cNvPr id="4" name="Rectangle 3"/>
          <p:cNvSpPr/>
          <p:nvPr/>
        </p:nvSpPr>
        <p:spPr>
          <a:xfrm>
            <a:off x="457200" y="343109"/>
            <a:ext cx="2187843" cy="369332"/>
          </a:xfrm>
          <a:prstGeom prst="rect">
            <a:avLst/>
          </a:prstGeom>
        </p:spPr>
        <p:txBody>
          <a:bodyPr wrap="none">
            <a:spAutoFit/>
          </a:bodyPr>
          <a:lstStyle/>
          <a:p>
            <a:r>
              <a:rPr lang="en-US" u="sng" dirty="0" smtClean="0">
                <a:latin typeface="Arial Rounded MT Bold" pitchFamily="34" charset="0"/>
              </a:rPr>
              <a:t>Bivariate Analysis</a:t>
            </a:r>
            <a:endParaRPr lang="en-US" u="sng" dirty="0">
              <a:latin typeface="Arial Rounded MT Bold" pitchFamily="34" charset="0"/>
            </a:endParaRPr>
          </a:p>
        </p:txBody>
      </p:sp>
    </p:spTree>
    <p:extLst>
      <p:ext uri="{BB962C8B-B14F-4D97-AF65-F5344CB8AC3E}">
        <p14:creationId xmlns:p14="http://schemas.microsoft.com/office/powerpoint/2010/main" val="531374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DAD8E0FF-B8DF-4D1B-B649-5EB9A6000CF7}"/>
              </a:ext>
            </a:extLst>
          </p:cNvPr>
          <p:cNvPicPr>
            <a:picLocks noChangeAspect="1"/>
          </p:cNvPicPr>
          <p:nvPr/>
        </p:nvPicPr>
        <p:blipFill>
          <a:blip r:embed="rId2"/>
          <a:srcRect l="3073" r="3073"/>
          <a:stretch>
            <a:fillRect/>
          </a:stretch>
        </p:blipFill>
        <p:spPr>
          <a:xfrm>
            <a:off x="2667000" y="531968"/>
            <a:ext cx="5760720" cy="4206240"/>
          </a:xfrm>
          <a:prstGeom prst="rect">
            <a:avLst/>
          </a:prstGeom>
        </p:spPr>
      </p:pic>
      <p:sp>
        <p:nvSpPr>
          <p:cNvPr id="3" name="Rectangle 2"/>
          <p:cNvSpPr/>
          <p:nvPr/>
        </p:nvSpPr>
        <p:spPr>
          <a:xfrm>
            <a:off x="117451" y="1896424"/>
            <a:ext cx="2514600" cy="1477328"/>
          </a:xfrm>
          <a:prstGeom prst="rect">
            <a:avLst/>
          </a:prstGeom>
        </p:spPr>
        <p:txBody>
          <a:bodyPr wrap="square">
            <a:spAutoFit/>
          </a:bodyPr>
          <a:lstStyle/>
          <a:p>
            <a:r>
              <a:rPr lang="en-US" dirty="0" smtClean="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97850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34F8962E-5EC9-4FF4-8F35-6ABEEC45C81B}"/>
              </a:ext>
            </a:extLst>
          </p:cNvPr>
          <p:cNvPicPr>
            <a:picLocks noChangeAspect="1"/>
          </p:cNvPicPr>
          <p:nvPr/>
        </p:nvPicPr>
        <p:blipFill>
          <a:blip r:embed="rId2"/>
          <a:srcRect l="25272" r="25272"/>
          <a:stretch>
            <a:fillRect/>
          </a:stretch>
        </p:blipFill>
        <p:spPr>
          <a:xfrm>
            <a:off x="2514600" y="361950"/>
            <a:ext cx="5760720" cy="4206240"/>
          </a:xfrm>
          <a:prstGeom prst="rect">
            <a:avLst/>
          </a:prstGeom>
        </p:spPr>
      </p:pic>
      <p:sp>
        <p:nvSpPr>
          <p:cNvPr id="3" name="Rectangle 2"/>
          <p:cNvSpPr/>
          <p:nvPr/>
        </p:nvSpPr>
        <p:spPr>
          <a:xfrm>
            <a:off x="457200" y="971550"/>
            <a:ext cx="1828800" cy="2862322"/>
          </a:xfrm>
          <a:prstGeom prst="rect">
            <a:avLst/>
          </a:prstGeom>
        </p:spPr>
        <p:txBody>
          <a:bodyPr wrap="square">
            <a:spAutoFit/>
          </a:bodyPr>
          <a:lstStyle/>
          <a:p>
            <a:r>
              <a:rPr lang="en-US" dirty="0" smtClean="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19623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602F1844-1787-484B-9D25-54AF41E9308D}"/>
              </a:ext>
            </a:extLst>
          </p:cNvPr>
          <p:cNvPicPr>
            <a:picLocks noChangeAspect="1"/>
          </p:cNvPicPr>
          <p:nvPr/>
        </p:nvPicPr>
        <p:blipFill>
          <a:blip r:embed="rId2"/>
          <a:srcRect t="24172" b="24172"/>
          <a:stretch>
            <a:fillRect/>
          </a:stretch>
        </p:blipFill>
        <p:spPr>
          <a:xfrm>
            <a:off x="2590800" y="438150"/>
            <a:ext cx="5760720" cy="4206240"/>
          </a:xfrm>
          <a:prstGeom prst="rect">
            <a:avLst/>
          </a:prstGeom>
        </p:spPr>
      </p:pic>
      <p:sp>
        <p:nvSpPr>
          <p:cNvPr id="3" name="TextBox 2"/>
          <p:cNvSpPr txBox="1"/>
          <p:nvPr/>
        </p:nvSpPr>
        <p:spPr>
          <a:xfrm>
            <a:off x="193078" y="285750"/>
            <a:ext cx="2590800" cy="369332"/>
          </a:xfrm>
          <a:prstGeom prst="rect">
            <a:avLst/>
          </a:prstGeom>
          <a:noFill/>
        </p:spPr>
        <p:txBody>
          <a:bodyPr wrap="square" rtlCol="0">
            <a:spAutoFit/>
          </a:bodyPr>
          <a:lstStyle/>
          <a:p>
            <a:r>
              <a:rPr lang="en-US" u="sng" dirty="0" smtClean="0">
                <a:latin typeface="Arial Rounded MT Bold" pitchFamily="34" charset="0"/>
              </a:rPr>
              <a:t>Multivariate Analysis</a:t>
            </a:r>
            <a:endParaRPr lang="en-US" u="sng" dirty="0">
              <a:latin typeface="Arial Rounded MT Bold" pitchFamily="34" charset="0"/>
            </a:endParaRPr>
          </a:p>
        </p:txBody>
      </p:sp>
      <p:sp>
        <p:nvSpPr>
          <p:cNvPr id="4" name="Rectangle 3"/>
          <p:cNvSpPr/>
          <p:nvPr/>
        </p:nvSpPr>
        <p:spPr>
          <a:xfrm>
            <a:off x="13750" y="1664107"/>
            <a:ext cx="2438400" cy="1754326"/>
          </a:xfrm>
          <a:prstGeom prst="rect">
            <a:avLst/>
          </a:prstGeom>
        </p:spPr>
        <p:txBody>
          <a:bodyPr wrap="square">
            <a:spAutoFit/>
          </a:bodyPr>
          <a:lstStyle/>
          <a:p>
            <a:r>
              <a:rPr lang="en-US" dirty="0" smtClean="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307588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531016CB-4B2E-4058-9AE3-084EB0D226BA}"/>
              </a:ext>
            </a:extLst>
          </p:cNvPr>
          <p:cNvPicPr>
            <a:picLocks noChangeAspect="1"/>
          </p:cNvPicPr>
          <p:nvPr/>
        </p:nvPicPr>
        <p:blipFill>
          <a:blip r:embed="rId2"/>
          <a:srcRect t="12217" b="12217"/>
          <a:stretch>
            <a:fillRect/>
          </a:stretch>
        </p:blipFill>
        <p:spPr>
          <a:xfrm>
            <a:off x="2438400" y="666750"/>
            <a:ext cx="5760720" cy="4206240"/>
          </a:xfrm>
          <a:prstGeom prst="rect">
            <a:avLst/>
          </a:prstGeom>
        </p:spPr>
      </p:pic>
      <p:sp>
        <p:nvSpPr>
          <p:cNvPr id="3" name="Rectangle 2"/>
          <p:cNvSpPr/>
          <p:nvPr/>
        </p:nvSpPr>
        <p:spPr>
          <a:xfrm>
            <a:off x="0" y="1292542"/>
            <a:ext cx="2438400" cy="2585323"/>
          </a:xfrm>
          <a:prstGeom prst="rect">
            <a:avLst/>
          </a:prstGeom>
        </p:spPr>
        <p:txBody>
          <a:bodyPr wrap="square">
            <a:spAutoFit/>
          </a:bodyPr>
          <a:lstStyle/>
          <a:p>
            <a:r>
              <a:rPr lang="en-US" dirty="0" smtClean="0"/>
              <a:t>Used the heatmap to check the correlation specifically between the label and feature data columns</a:t>
            </a:r>
          </a:p>
          <a:p>
            <a:r>
              <a:rPr lang="en-IN" dirty="0" smtClean="0"/>
              <a:t>Also we checked for any multi collinearity concerns between feature column data</a:t>
            </a:r>
            <a:endParaRPr lang="en-US" dirty="0"/>
          </a:p>
        </p:txBody>
      </p:sp>
    </p:spTree>
    <p:extLst>
      <p:ext uri="{BB962C8B-B14F-4D97-AF65-F5344CB8AC3E}">
        <p14:creationId xmlns:p14="http://schemas.microsoft.com/office/powerpoint/2010/main" val="863465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6F1374C7-5023-4E23-A49C-EEAF90CCCD75}"/>
              </a:ext>
            </a:extLst>
          </p:cNvPr>
          <p:cNvPicPr>
            <a:picLocks noChangeAspect="1"/>
          </p:cNvPicPr>
          <p:nvPr/>
        </p:nvPicPr>
        <p:blipFill>
          <a:blip r:embed="rId2"/>
          <a:srcRect l="12902" r="12902"/>
          <a:stretch>
            <a:fillRect/>
          </a:stretch>
        </p:blipFill>
        <p:spPr>
          <a:xfrm>
            <a:off x="2438400" y="666750"/>
            <a:ext cx="5760720" cy="4206240"/>
          </a:xfrm>
          <a:prstGeom prst="rect">
            <a:avLst/>
          </a:prstGeom>
        </p:spPr>
      </p:pic>
      <p:sp>
        <p:nvSpPr>
          <p:cNvPr id="3" name="TextBox 2"/>
          <p:cNvSpPr txBox="1"/>
          <p:nvPr/>
        </p:nvSpPr>
        <p:spPr>
          <a:xfrm>
            <a:off x="381000" y="285750"/>
            <a:ext cx="2895600" cy="369332"/>
          </a:xfrm>
          <a:prstGeom prst="rect">
            <a:avLst/>
          </a:prstGeom>
          <a:noFill/>
        </p:spPr>
        <p:txBody>
          <a:bodyPr wrap="square" rtlCol="0">
            <a:spAutoFit/>
          </a:bodyPr>
          <a:lstStyle/>
          <a:p>
            <a:r>
              <a:rPr lang="en-US" u="sng" dirty="0" smtClean="0">
                <a:latin typeface="Arial Rounded MT Bold" pitchFamily="34" charset="0"/>
              </a:rPr>
              <a:t>Correlation Bar</a:t>
            </a:r>
            <a:endParaRPr lang="en-US" u="sng" dirty="0">
              <a:latin typeface="Arial Rounded MT Bold" pitchFamily="34" charset="0"/>
            </a:endParaRPr>
          </a:p>
        </p:txBody>
      </p:sp>
      <p:sp>
        <p:nvSpPr>
          <p:cNvPr id="4" name="Rectangle 3"/>
          <p:cNvSpPr/>
          <p:nvPr/>
        </p:nvSpPr>
        <p:spPr>
          <a:xfrm>
            <a:off x="244069" y="1276350"/>
            <a:ext cx="2209800" cy="2585323"/>
          </a:xfrm>
          <a:prstGeom prst="rect">
            <a:avLst/>
          </a:prstGeom>
        </p:spPr>
        <p:txBody>
          <a:bodyPr wrap="square">
            <a:spAutoFit/>
          </a:bodyPr>
          <a:lstStyle/>
          <a:p>
            <a:r>
              <a:rPr lang="en-US" dirty="0" smtClean="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426313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6F1834FF-1C40-4381-8BE8-7838FFBC81F9}"/>
              </a:ext>
            </a:extLst>
          </p:cNvPr>
          <p:cNvPicPr>
            <a:picLocks noChangeAspect="1"/>
          </p:cNvPicPr>
          <p:nvPr/>
        </p:nvPicPr>
        <p:blipFill>
          <a:blip r:embed="rId2"/>
          <a:srcRect l="6547" r="6547"/>
          <a:stretch>
            <a:fillRect/>
          </a:stretch>
        </p:blipFill>
        <p:spPr>
          <a:xfrm>
            <a:off x="2667000" y="514350"/>
            <a:ext cx="5760720" cy="4206240"/>
          </a:xfrm>
          <a:prstGeom prst="rect">
            <a:avLst/>
          </a:prstGeom>
        </p:spPr>
      </p:pic>
      <p:sp>
        <p:nvSpPr>
          <p:cNvPr id="3" name="Rectangle 2"/>
          <p:cNvSpPr/>
          <p:nvPr/>
        </p:nvSpPr>
        <p:spPr>
          <a:xfrm>
            <a:off x="24063" y="2110085"/>
            <a:ext cx="2338137" cy="2031325"/>
          </a:xfrm>
          <a:prstGeom prst="rect">
            <a:avLst/>
          </a:prstGeom>
        </p:spPr>
        <p:txBody>
          <a:bodyPr wrap="square">
            <a:spAutoFit/>
          </a:bodyPr>
          <a:lstStyle/>
          <a:p>
            <a:r>
              <a:rPr lang="en-US" dirty="0" smtClean="0"/>
              <a:t>Using the Random Forest Classifier we were able to get the importance data and dropped the least contributing feature columns</a:t>
            </a:r>
            <a:endParaRPr lang="en-US" dirty="0"/>
          </a:p>
        </p:txBody>
      </p:sp>
      <p:sp>
        <p:nvSpPr>
          <p:cNvPr id="4" name="TextBox 3"/>
          <p:cNvSpPr txBox="1"/>
          <p:nvPr/>
        </p:nvSpPr>
        <p:spPr>
          <a:xfrm>
            <a:off x="228600" y="361950"/>
            <a:ext cx="2057400" cy="381000"/>
          </a:xfrm>
          <a:prstGeom prst="rect">
            <a:avLst/>
          </a:prstGeom>
          <a:noFill/>
        </p:spPr>
        <p:txBody>
          <a:bodyPr wrap="square" rtlCol="0">
            <a:spAutoFit/>
          </a:bodyPr>
          <a:lstStyle/>
          <a:p>
            <a:r>
              <a:rPr lang="en-US" u="sng" dirty="0" smtClean="0">
                <a:latin typeface="Arial Rounded MT Bold" pitchFamily="34" charset="0"/>
              </a:rPr>
              <a:t>Importance Bar</a:t>
            </a:r>
            <a:endParaRPr lang="en-US" u="sng" dirty="0">
              <a:latin typeface="Arial Rounded MT Bold" pitchFamily="34" charset="0"/>
            </a:endParaRPr>
          </a:p>
        </p:txBody>
      </p:sp>
    </p:spTree>
    <p:extLst>
      <p:ext uri="{BB962C8B-B14F-4D97-AF65-F5344CB8AC3E}">
        <p14:creationId xmlns:p14="http://schemas.microsoft.com/office/powerpoint/2010/main" val="933560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EC895C5-2ED4-4211-80B1-810FE0E7C5B0}"/>
              </a:ext>
            </a:extLst>
          </p:cNvPr>
          <p:cNvPicPr>
            <a:picLocks noChangeAspect="1"/>
          </p:cNvPicPr>
          <p:nvPr/>
        </p:nvPicPr>
        <p:blipFill>
          <a:blip r:embed="rId2"/>
          <a:stretch>
            <a:fillRect/>
          </a:stretch>
        </p:blipFill>
        <p:spPr>
          <a:xfrm>
            <a:off x="2666999" y="186489"/>
            <a:ext cx="5785449" cy="4741545"/>
          </a:xfrm>
          <a:prstGeom prst="rect">
            <a:avLst/>
          </a:prstGeom>
        </p:spPr>
      </p:pic>
      <p:sp>
        <p:nvSpPr>
          <p:cNvPr id="3" name="Rectangle 2"/>
          <p:cNvSpPr/>
          <p:nvPr/>
        </p:nvSpPr>
        <p:spPr>
          <a:xfrm>
            <a:off x="76200" y="1200150"/>
            <a:ext cx="2670438" cy="3416320"/>
          </a:xfrm>
          <a:prstGeom prst="rect">
            <a:avLst/>
          </a:prstGeom>
        </p:spPr>
        <p:txBody>
          <a:bodyPr wrap="square">
            <a:spAutoFit/>
          </a:bodyPr>
          <a:lstStyle/>
          <a:p>
            <a:r>
              <a:rPr lang="en-US" dirty="0" smtClean="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sp>
        <p:nvSpPr>
          <p:cNvPr id="4" name="TextBox 3"/>
          <p:cNvSpPr txBox="1"/>
          <p:nvPr/>
        </p:nvSpPr>
        <p:spPr>
          <a:xfrm>
            <a:off x="152400" y="186489"/>
            <a:ext cx="2209800" cy="369332"/>
          </a:xfrm>
          <a:prstGeom prst="rect">
            <a:avLst/>
          </a:prstGeom>
          <a:noFill/>
        </p:spPr>
        <p:txBody>
          <a:bodyPr wrap="square" rtlCol="0">
            <a:spAutoFit/>
          </a:bodyPr>
          <a:lstStyle/>
          <a:p>
            <a:r>
              <a:rPr lang="en-US" u="sng" dirty="0" smtClean="0">
                <a:latin typeface="Arial Rounded MT Bold" pitchFamily="34" charset="0"/>
              </a:rPr>
              <a:t>Classification</a:t>
            </a:r>
            <a:endParaRPr lang="en-US" u="sng" dirty="0">
              <a:latin typeface="Arial Rounded MT Bold" pitchFamily="34" charset="0"/>
            </a:endParaRPr>
          </a:p>
        </p:txBody>
      </p:sp>
    </p:spTree>
    <p:extLst>
      <p:ext uri="{BB962C8B-B14F-4D97-AF65-F5344CB8AC3E}">
        <p14:creationId xmlns:p14="http://schemas.microsoft.com/office/powerpoint/2010/main" val="344894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AA32F84-1BF6-4706-BB89-01DEC8CAAA6F}"/>
              </a:ext>
            </a:extLst>
          </p:cNvPr>
          <p:cNvPicPr>
            <a:picLocks noChangeAspect="1"/>
          </p:cNvPicPr>
          <p:nvPr/>
        </p:nvPicPr>
        <p:blipFill>
          <a:blip r:embed="rId2"/>
          <a:stretch>
            <a:fillRect/>
          </a:stretch>
        </p:blipFill>
        <p:spPr>
          <a:xfrm>
            <a:off x="2797056" y="666750"/>
            <a:ext cx="5410199" cy="4114800"/>
          </a:xfrm>
          <a:prstGeom prst="rect">
            <a:avLst/>
          </a:prstGeom>
        </p:spPr>
      </p:pic>
      <p:sp>
        <p:nvSpPr>
          <p:cNvPr id="3" name="Rectangle 2"/>
          <p:cNvSpPr/>
          <p:nvPr/>
        </p:nvSpPr>
        <p:spPr>
          <a:xfrm>
            <a:off x="838200" y="209550"/>
            <a:ext cx="5262274" cy="369332"/>
          </a:xfrm>
          <a:prstGeom prst="rect">
            <a:avLst/>
          </a:prstGeom>
        </p:spPr>
        <p:txBody>
          <a:bodyPr wrap="none">
            <a:spAutoFit/>
          </a:bodyPr>
          <a:lstStyle/>
          <a:p>
            <a:pPr algn="ctr"/>
            <a:r>
              <a:rPr lang="en-US" u="sng" dirty="0" smtClean="0">
                <a:latin typeface="Arial Rounded MT Bold" pitchFamily="34" charset="0"/>
              </a:rPr>
              <a:t>Classification Machine Learning Models Used</a:t>
            </a:r>
            <a:endParaRPr lang="en-US" u="sng" dirty="0">
              <a:latin typeface="Arial Rounded MT Bold" pitchFamily="34" charset="0"/>
            </a:endParaRPr>
          </a:p>
        </p:txBody>
      </p:sp>
      <p:sp>
        <p:nvSpPr>
          <p:cNvPr id="4" name="Rectangle 3"/>
          <p:cNvSpPr/>
          <p:nvPr/>
        </p:nvSpPr>
        <p:spPr>
          <a:xfrm>
            <a:off x="76200" y="1581150"/>
            <a:ext cx="2514600" cy="1754326"/>
          </a:xfrm>
          <a:prstGeom prst="rect">
            <a:avLst/>
          </a:prstGeom>
        </p:spPr>
        <p:txBody>
          <a:bodyPr wrap="square">
            <a:spAutoFit/>
          </a:bodyPr>
          <a:lstStyle/>
          <a:p>
            <a:r>
              <a:rPr lang="en-US" dirty="0" smtClean="0"/>
              <a:t>I made use of 8 Classification Machine Learning Models to check through the best accuracy along with cross validation score.</a:t>
            </a:r>
            <a:endParaRPr lang="en-IN" dirty="0"/>
          </a:p>
        </p:txBody>
      </p:sp>
    </p:spTree>
    <p:extLst>
      <p:ext uri="{BB962C8B-B14F-4D97-AF65-F5344CB8AC3E}">
        <p14:creationId xmlns:p14="http://schemas.microsoft.com/office/powerpoint/2010/main" val="45106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5750"/>
            <a:ext cx="1554465" cy="369332"/>
          </a:xfrm>
          <a:prstGeom prst="rect">
            <a:avLst/>
          </a:prstGeom>
        </p:spPr>
        <p:txBody>
          <a:bodyPr wrap="none">
            <a:spAutoFit/>
          </a:bodyPr>
          <a:lstStyle/>
          <a:p>
            <a:r>
              <a:rPr lang="en-US" b="1" u="sng" dirty="0" smtClean="0">
                <a:latin typeface="Arial Rounded MT Bold" pitchFamily="34" charset="0"/>
              </a:rPr>
              <a:t>Introduction</a:t>
            </a:r>
            <a:endParaRPr lang="en-US" b="1" u="sng" dirty="0">
              <a:latin typeface="Arial Rounded MT Bold" pitchFamily="34" charset="0"/>
            </a:endParaRPr>
          </a:p>
        </p:txBody>
      </p:sp>
      <p:sp>
        <p:nvSpPr>
          <p:cNvPr id="3" name="TextBox 2"/>
          <p:cNvSpPr txBox="1"/>
          <p:nvPr/>
        </p:nvSpPr>
        <p:spPr>
          <a:xfrm>
            <a:off x="381000" y="661241"/>
            <a:ext cx="5334000" cy="4139595"/>
          </a:xfrm>
          <a:prstGeom prst="rect">
            <a:avLst/>
          </a:prstGeom>
          <a:noFill/>
        </p:spPr>
        <p:txBody>
          <a:bodyPr wrap="square" rtlCol="0">
            <a:spAutoFit/>
          </a:bodyPr>
          <a:lstStyle/>
          <a:p>
            <a:r>
              <a:rPr lang="en-US" b="1" dirty="0">
                <a:solidFill>
                  <a:srgbClr val="000000"/>
                </a:solidFill>
              </a:rPr>
              <a:t>Problem Statement</a:t>
            </a:r>
            <a:r>
              <a:rPr lang="en-US" b="1" dirty="0" smtClean="0">
                <a:solidFill>
                  <a:srgbClr val="000000"/>
                </a:solidFill>
              </a:rPr>
              <a:t>:</a:t>
            </a:r>
          </a:p>
          <a:p>
            <a:endParaRPr lang="en-US" b="1" dirty="0">
              <a:solidFill>
                <a:srgbClr val="000000"/>
              </a:solidFill>
            </a:endParaRPr>
          </a:p>
          <a:p>
            <a:r>
              <a:rPr lang="en-US" sz="1500" dirty="0">
                <a:solidFill>
                  <a:srgbClr val="000000"/>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1600" dirty="0">
                <a:solidFill>
                  <a:srgbClr val="000000"/>
                </a:solidFill>
              </a:rPr>
              <a:t>.</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312" y="1276350"/>
            <a:ext cx="3418687" cy="3124200"/>
          </a:xfrm>
          <a:prstGeom prst="rect">
            <a:avLst/>
          </a:prstGeom>
        </p:spPr>
      </p:pic>
    </p:spTree>
    <p:extLst>
      <p:ext uri="{BB962C8B-B14F-4D97-AF65-F5344CB8AC3E}">
        <p14:creationId xmlns:p14="http://schemas.microsoft.com/office/powerpoint/2010/main" val="2733169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438150"/>
            <a:ext cx="5486400" cy="369332"/>
          </a:xfrm>
          <a:prstGeom prst="rect">
            <a:avLst/>
          </a:prstGeom>
          <a:noFill/>
        </p:spPr>
        <p:txBody>
          <a:bodyPr wrap="square" rtlCol="0">
            <a:spAutoFit/>
          </a:bodyPr>
          <a:lstStyle/>
          <a:p>
            <a:pPr algn="ctr"/>
            <a:r>
              <a:rPr lang="en-US" u="sng" dirty="0" smtClean="0">
                <a:latin typeface="Arial Rounded MT Bold" pitchFamily="34" charset="0"/>
              </a:rPr>
              <a:t>Report on Best model</a:t>
            </a:r>
            <a:endParaRPr lang="en-US" u="sng" dirty="0">
              <a:latin typeface="Arial Rounded MT Bold"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2213"/>
            <a:ext cx="7018337"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90600" y="2724150"/>
            <a:ext cx="6248399" cy="646331"/>
          </a:xfrm>
          <a:prstGeom prst="rect">
            <a:avLst/>
          </a:prstGeom>
        </p:spPr>
        <p:txBody>
          <a:bodyPr wrap="square">
            <a:spAutoFit/>
          </a:bodyPr>
          <a:lstStyle/>
          <a:p>
            <a:r>
              <a:rPr lang="en-US" dirty="0" smtClean="0"/>
              <a:t>I chose Extra Trees Classifier as my best model and then proceed to perform hyper parameter tuning on the same.</a:t>
            </a:r>
            <a:endParaRPr lang="en-IN" dirty="0"/>
          </a:p>
        </p:txBody>
      </p:sp>
    </p:spTree>
    <p:extLst>
      <p:ext uri="{BB962C8B-B14F-4D97-AF65-F5344CB8AC3E}">
        <p14:creationId xmlns:p14="http://schemas.microsoft.com/office/powerpoint/2010/main" val="1366037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61950"/>
            <a:ext cx="5181600" cy="369332"/>
          </a:xfrm>
          <a:prstGeom prst="rect">
            <a:avLst/>
          </a:prstGeom>
          <a:noFill/>
        </p:spPr>
        <p:txBody>
          <a:bodyPr wrap="square" rtlCol="0">
            <a:spAutoFit/>
          </a:bodyPr>
          <a:lstStyle/>
          <a:p>
            <a:r>
              <a:rPr lang="en-US" b="1" u="sng" dirty="0" smtClean="0">
                <a:latin typeface="Arial Rounded MT Bold" pitchFamily="34" charset="0"/>
              </a:rPr>
              <a:t>Hyper parameter tuning results</a:t>
            </a:r>
            <a:endParaRPr lang="en-US" b="1" u="sng" dirty="0">
              <a:latin typeface="Arial Rounded MT Bold" pitchFamily="34" charset="0"/>
            </a:endParaRPr>
          </a:p>
        </p:txBody>
      </p:sp>
      <p:pic>
        <p:nvPicPr>
          <p:cNvPr id="3" name="Picture 2">
            <a:extLst>
              <a:ext uri="{FF2B5EF4-FFF2-40B4-BE49-F238E27FC236}">
                <a16:creationId xmlns:a16="http://schemas.microsoft.com/office/drawing/2014/main" xmlns="" id="{6E0010EA-41E3-40B8-B57E-5C823C8CD2F9}"/>
              </a:ext>
            </a:extLst>
          </p:cNvPr>
          <p:cNvPicPr>
            <a:picLocks noChangeAspect="1"/>
          </p:cNvPicPr>
          <p:nvPr/>
        </p:nvPicPr>
        <p:blipFill>
          <a:blip r:embed="rId2"/>
          <a:stretch>
            <a:fillRect/>
          </a:stretch>
        </p:blipFill>
        <p:spPr>
          <a:xfrm>
            <a:off x="1600200" y="895350"/>
            <a:ext cx="4723263" cy="4158020"/>
          </a:xfrm>
          <a:prstGeom prst="rect">
            <a:avLst/>
          </a:prstGeom>
        </p:spPr>
      </p:pic>
    </p:spTree>
    <p:extLst>
      <p:ext uri="{BB962C8B-B14F-4D97-AF65-F5344CB8AC3E}">
        <p14:creationId xmlns:p14="http://schemas.microsoft.com/office/powerpoint/2010/main" val="1757891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2A20974-7326-4DB6-A137-63A4E6E47031}"/>
              </a:ext>
            </a:extLst>
          </p:cNvPr>
          <p:cNvPicPr>
            <a:picLocks noChangeAspect="1"/>
          </p:cNvPicPr>
          <p:nvPr/>
        </p:nvPicPr>
        <p:blipFill>
          <a:blip r:embed="rId2"/>
          <a:stretch>
            <a:fillRect/>
          </a:stretch>
        </p:blipFill>
        <p:spPr>
          <a:xfrm>
            <a:off x="1219200" y="383578"/>
            <a:ext cx="5854695" cy="4411293"/>
          </a:xfrm>
          <a:prstGeom prst="rect">
            <a:avLst/>
          </a:prstGeom>
        </p:spPr>
      </p:pic>
    </p:spTree>
    <p:extLst>
      <p:ext uri="{BB962C8B-B14F-4D97-AF65-F5344CB8AC3E}">
        <p14:creationId xmlns:p14="http://schemas.microsoft.com/office/powerpoint/2010/main" val="1984465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4827" y="209550"/>
            <a:ext cx="4724400" cy="369332"/>
          </a:xfrm>
          <a:prstGeom prst="rect">
            <a:avLst/>
          </a:prstGeom>
          <a:noFill/>
        </p:spPr>
        <p:txBody>
          <a:bodyPr wrap="square" rtlCol="0">
            <a:spAutoFit/>
          </a:bodyPr>
          <a:lstStyle/>
          <a:p>
            <a:pPr algn="ctr"/>
            <a:r>
              <a:rPr lang="en-US" u="sng" dirty="0" smtClean="0">
                <a:latin typeface="Arial Rounded MT Bold" pitchFamily="34" charset="0"/>
              </a:rPr>
              <a:t>Conclusion and limitations</a:t>
            </a:r>
            <a:endParaRPr lang="en-US" u="sng" dirty="0">
              <a:latin typeface="Arial Rounded MT Bold" pitchFamily="34" charset="0"/>
            </a:endParaRPr>
          </a:p>
        </p:txBody>
      </p:sp>
      <p:sp>
        <p:nvSpPr>
          <p:cNvPr id="3" name="Rectangle 2"/>
          <p:cNvSpPr/>
          <p:nvPr/>
        </p:nvSpPr>
        <p:spPr>
          <a:xfrm>
            <a:off x="228600" y="731282"/>
            <a:ext cx="76200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latin typeface="Arial" pitchFamily="34" charset="0"/>
                <a:cs typeface="Arial" pitchFamily="34" charset="0"/>
              </a:rPr>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sz="1400" dirty="0" smtClean="0">
              <a:latin typeface="Arial" pitchFamily="34" charset="0"/>
              <a:cs typeface="Arial" pitchFamily="34" charset="0"/>
            </a:endParaRPr>
          </a:p>
          <a:p>
            <a:pPr marL="285750" indent="-285750">
              <a:buFont typeface="Wingdings" panose="05000000000000000000" pitchFamily="2" charset="2"/>
              <a:buChar char="§"/>
            </a:pPr>
            <a:r>
              <a:rPr lang="en-US" sz="1400" dirty="0" smtClean="0">
                <a:latin typeface="Arial" pitchFamily="34" charset="0"/>
                <a:cs typeface="Arial" pitchFamily="34" charset="0"/>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endParaRPr lang="en-US" sz="1400" dirty="0">
              <a:latin typeface="Arial" pitchFamily="34" charset="0"/>
              <a:cs typeface="Arial" pitchFamily="34" charset="0"/>
            </a:endParaRPr>
          </a:p>
        </p:txBody>
      </p:sp>
      <p:sp>
        <p:nvSpPr>
          <p:cNvPr id="4" name="Rectangle 3"/>
          <p:cNvSpPr/>
          <p:nvPr/>
        </p:nvSpPr>
        <p:spPr>
          <a:xfrm>
            <a:off x="457200" y="3028950"/>
            <a:ext cx="7239000" cy="2031325"/>
          </a:xfrm>
          <a:prstGeom prst="rect">
            <a:avLst/>
          </a:prstGeom>
        </p:spPr>
        <p:txBody>
          <a:bodyPr wrap="square">
            <a:spAutoFit/>
          </a:bodyPr>
          <a:lstStyle/>
          <a:p>
            <a:pPr marL="285750" indent="-285750">
              <a:buFont typeface="Wingdings" panose="05000000000000000000" pitchFamily="2" charset="2"/>
              <a:buChar char="§"/>
            </a:pPr>
            <a:r>
              <a:rPr lang="en-US" sz="1400" dirty="0" smtClean="0">
                <a:latin typeface="Arial" pitchFamily="34" charset="0"/>
                <a:cs typeface="Arial" pitchFamily="34" charset="0"/>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sz="1400" dirty="0" smtClean="0">
              <a:latin typeface="Arial" pitchFamily="34" charset="0"/>
              <a:cs typeface="Arial" pitchFamily="34" charset="0"/>
            </a:endParaRPr>
          </a:p>
          <a:p>
            <a:pPr marL="285750" indent="-285750">
              <a:buFont typeface="Wingdings" panose="05000000000000000000" pitchFamily="2" charset="2"/>
              <a:buChar char="§"/>
            </a:pPr>
            <a:r>
              <a:rPr lang="en-US" sz="1400" dirty="0" smtClean="0">
                <a:latin typeface="Arial" pitchFamily="34" charset="0"/>
                <a:cs typeface="Arial" pitchFamily="34" charset="0"/>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sz="1400" dirty="0">
              <a:latin typeface="Arial" pitchFamily="34" charset="0"/>
              <a:cs typeface="Arial" pitchFamily="34" charset="0"/>
            </a:endParaRPr>
          </a:p>
        </p:txBody>
      </p:sp>
      <p:sp>
        <p:nvSpPr>
          <p:cNvPr id="5" name="TextBox 4"/>
          <p:cNvSpPr txBox="1"/>
          <p:nvPr/>
        </p:nvSpPr>
        <p:spPr>
          <a:xfrm>
            <a:off x="494727" y="2735193"/>
            <a:ext cx="1600200" cy="307777"/>
          </a:xfrm>
          <a:prstGeom prst="rect">
            <a:avLst/>
          </a:prstGeom>
          <a:noFill/>
        </p:spPr>
        <p:txBody>
          <a:bodyPr wrap="square" rtlCol="0">
            <a:spAutoFit/>
          </a:bodyPr>
          <a:lstStyle/>
          <a:p>
            <a:r>
              <a:rPr lang="en-US" sz="1400" u="sng" dirty="0">
                <a:latin typeface="Arial Rounded MT Bold" pitchFamily="34" charset="0"/>
              </a:rPr>
              <a:t>L</a:t>
            </a:r>
            <a:r>
              <a:rPr lang="en-US" sz="1400" u="sng" dirty="0" smtClean="0">
                <a:latin typeface="Arial Rounded MT Bold" pitchFamily="34" charset="0"/>
              </a:rPr>
              <a:t>imitation</a:t>
            </a:r>
            <a:endParaRPr lang="en-US" sz="1400" u="sng" dirty="0">
              <a:latin typeface="Arial Rounded MT Bold" pitchFamily="34" charset="0"/>
            </a:endParaRPr>
          </a:p>
        </p:txBody>
      </p:sp>
    </p:spTree>
    <p:extLst>
      <p:ext uri="{BB962C8B-B14F-4D97-AF65-F5344CB8AC3E}">
        <p14:creationId xmlns:p14="http://schemas.microsoft.com/office/powerpoint/2010/main" val="2944770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Better Ways to Say &amp;quot;Thank You&amp;quot; | Inc.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514350"/>
            <a:ext cx="7524044" cy="423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338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5750"/>
            <a:ext cx="1554465" cy="369332"/>
          </a:xfrm>
          <a:prstGeom prst="rect">
            <a:avLst/>
          </a:prstGeom>
        </p:spPr>
        <p:txBody>
          <a:bodyPr wrap="none">
            <a:spAutoFit/>
          </a:bodyPr>
          <a:lstStyle/>
          <a:p>
            <a:r>
              <a:rPr lang="en-US" b="1" u="sng" dirty="0" smtClean="0">
                <a:latin typeface="Arial Rounded MT Bold" pitchFamily="34" charset="0"/>
              </a:rPr>
              <a:t>Introduction</a:t>
            </a:r>
            <a:endParaRPr lang="en-US" b="1" u="sng" dirty="0">
              <a:latin typeface="Arial Rounded MT Bold" pitchFamily="34" charset="0"/>
            </a:endParaRPr>
          </a:p>
        </p:txBody>
      </p:sp>
      <p:sp>
        <p:nvSpPr>
          <p:cNvPr id="3" name="TextBox 2"/>
          <p:cNvSpPr txBox="1"/>
          <p:nvPr/>
        </p:nvSpPr>
        <p:spPr>
          <a:xfrm>
            <a:off x="381000" y="661241"/>
            <a:ext cx="5334000" cy="4616648"/>
          </a:xfrm>
          <a:prstGeom prst="rect">
            <a:avLst/>
          </a:prstGeom>
          <a:noFill/>
        </p:spPr>
        <p:txBody>
          <a:bodyPr wrap="square" rtlCol="0">
            <a:spAutoFit/>
          </a:bodyPr>
          <a:lstStyle/>
          <a:p>
            <a:r>
              <a:rPr lang="en-US" sz="1400" dirty="0">
                <a:solidFill>
                  <a:srgbClr val="000000"/>
                </a:solidFill>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400" dirty="0"/>
          </a:p>
          <a:p>
            <a:endParaRPr lang="en-US" sz="1400" dirty="0">
              <a:solidFill>
                <a:srgbClr val="000000"/>
              </a:solidFill>
            </a:endParaRP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312" y="1276350"/>
            <a:ext cx="3418687" cy="3124200"/>
          </a:xfrm>
          <a:prstGeom prst="rect">
            <a:avLst/>
          </a:prstGeom>
        </p:spPr>
      </p:pic>
    </p:spTree>
    <p:extLst>
      <p:ext uri="{BB962C8B-B14F-4D97-AF65-F5344CB8AC3E}">
        <p14:creationId xmlns:p14="http://schemas.microsoft.com/office/powerpoint/2010/main" val="40416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09550"/>
            <a:ext cx="2362200" cy="369332"/>
          </a:xfrm>
          <a:prstGeom prst="rect">
            <a:avLst/>
          </a:prstGeom>
        </p:spPr>
        <p:txBody>
          <a:bodyPr wrap="square">
            <a:spAutoFit/>
          </a:bodyPr>
          <a:lstStyle/>
          <a:p>
            <a:r>
              <a:rPr lang="en-US" b="1" u="sng" dirty="0" smtClean="0">
                <a:latin typeface="Arial Rounded MT Bold" pitchFamily="34" charset="0"/>
              </a:rPr>
              <a:t>Points to Consider.</a:t>
            </a:r>
            <a:endParaRPr lang="en-US" b="1" u="sng" dirty="0">
              <a:latin typeface="Arial Rounded MT Bold" pitchFamily="34" charset="0"/>
            </a:endParaRPr>
          </a:p>
        </p:txBody>
      </p:sp>
      <p:sp>
        <p:nvSpPr>
          <p:cNvPr id="3" name="Rectangle 2"/>
          <p:cNvSpPr/>
          <p:nvPr/>
        </p:nvSpPr>
        <p:spPr>
          <a:xfrm>
            <a:off x="152400" y="895350"/>
            <a:ext cx="8077200" cy="3293209"/>
          </a:xfrm>
          <a:prstGeom prst="rect">
            <a:avLst/>
          </a:prstGeom>
        </p:spPr>
        <p:txBody>
          <a:bodyPr wrap="square">
            <a:spAutoFit/>
          </a:bodyPr>
          <a:lstStyle/>
          <a:p>
            <a:pPr marL="285750" indent="-285750">
              <a:buFont typeface="Arial" pitchFamily="34" charset="0"/>
              <a:buChar char="•"/>
            </a:pPr>
            <a:r>
              <a:rPr lang="en-US" sz="1600" dirty="0" smtClean="0">
                <a:latin typeface="Arial" pitchFamily="34" charset="0"/>
                <a:cs typeface="Arial" pitchFamily="34" charset="0"/>
              </a:rPr>
              <a:t>There are no null values in the dataset.</a:t>
            </a:r>
          </a:p>
          <a:p>
            <a:endParaRPr lang="en-US" sz="1600" dirty="0" smtClean="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There may be some customers with no loan history.</a:t>
            </a:r>
          </a:p>
          <a:p>
            <a:endParaRPr lang="en-US" sz="1600" dirty="0" smtClean="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The dataset is imbalanced. Label ‘1’ has approximately 87.5 percent records, while, label ‘0’ has approximately 12.5 percent records.</a:t>
            </a:r>
          </a:p>
          <a:p>
            <a:endParaRPr lang="en-US" sz="1600" dirty="0" smtClean="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For some features, there may be values which might not be realistic. You may have to observe them and treat them with a suitable explanation.</a:t>
            </a:r>
          </a:p>
          <a:p>
            <a:endParaRPr lang="en-US" sz="1600" dirty="0" smtClean="0">
              <a:latin typeface="Arial" pitchFamily="34" charset="0"/>
              <a:cs typeface="Arial" pitchFamily="34" charset="0"/>
            </a:endParaRPr>
          </a:p>
          <a:p>
            <a:pPr marL="285750" indent="-285750">
              <a:buFont typeface="Arial" pitchFamily="34" charset="0"/>
              <a:buChar char="•"/>
            </a:pPr>
            <a:r>
              <a:rPr lang="en-US" sz="1600" dirty="0" smtClean="0">
                <a:latin typeface="Arial" pitchFamily="34" charset="0"/>
                <a:cs typeface="Arial" pitchFamily="34" charset="0"/>
              </a:rPr>
              <a:t>You might come across outliers in some features which you need to handle as per your understanding. Keep in mind that data is expensive and we cannot lose more than 7-8 percent of the total data.</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29939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34C6AE-4570-44A3-B24F-17766763948A}"/>
              </a:ext>
            </a:extLst>
          </p:cNvPr>
          <p:cNvPicPr>
            <a:picLocks noChangeAspect="1"/>
          </p:cNvPicPr>
          <p:nvPr/>
        </p:nvPicPr>
        <p:blipFill>
          <a:blip r:embed="rId2"/>
          <a:stretch>
            <a:fillRect/>
          </a:stretch>
        </p:blipFill>
        <p:spPr>
          <a:xfrm>
            <a:off x="5786020" y="209550"/>
            <a:ext cx="3342511" cy="4648200"/>
          </a:xfrm>
          <a:prstGeom prst="rect">
            <a:avLst/>
          </a:prstGeom>
        </p:spPr>
      </p:pic>
      <p:sp>
        <p:nvSpPr>
          <p:cNvPr id="3" name="Rectangle 2"/>
          <p:cNvSpPr/>
          <p:nvPr/>
        </p:nvSpPr>
        <p:spPr>
          <a:xfrm>
            <a:off x="609600" y="1379488"/>
            <a:ext cx="4724400" cy="2585323"/>
          </a:xfrm>
          <a:prstGeom prst="rect">
            <a:avLst/>
          </a:prstGeom>
        </p:spPr>
        <p:txBody>
          <a:bodyPr wrap="square">
            <a:spAutoFit/>
          </a:bodyPr>
          <a:lstStyle/>
          <a:p>
            <a:pPr marL="285750" indent="-285750">
              <a:buFont typeface="Arial" pitchFamily="34" charset="0"/>
              <a:buChar char="•"/>
            </a:pPr>
            <a:r>
              <a:rPr lang="en-US" dirty="0" smtClean="0"/>
              <a:t>Analytical Problem Framing</a:t>
            </a:r>
          </a:p>
          <a:p>
            <a:pPr marL="742950" lvl="1" indent="-285750">
              <a:buFont typeface="Courier New" pitchFamily="49" charset="0"/>
              <a:buChar char="o"/>
            </a:pPr>
            <a:r>
              <a:rPr lang="en-US" dirty="0" smtClean="0"/>
              <a:t>Exploratory Data Analysis (EDA).</a:t>
            </a:r>
          </a:p>
          <a:p>
            <a:pPr marL="742950" lvl="1" indent="-285750">
              <a:buFont typeface="Courier New" pitchFamily="49" charset="0"/>
              <a:buChar char="o"/>
            </a:pPr>
            <a:r>
              <a:rPr lang="en-US" dirty="0" smtClean="0"/>
              <a:t>Visualizations.</a:t>
            </a:r>
          </a:p>
          <a:p>
            <a:pPr marL="285750" indent="-285750">
              <a:buFont typeface="Arial" pitchFamily="34" charset="0"/>
              <a:buChar char="•"/>
            </a:pPr>
            <a:r>
              <a:rPr lang="en-US" dirty="0" smtClean="0"/>
              <a:t> Data Pre-Processing on train and test datasets.</a:t>
            </a:r>
          </a:p>
          <a:p>
            <a:pPr marL="285750" indent="-285750">
              <a:buFont typeface="Arial" pitchFamily="34" charset="0"/>
              <a:buChar char="•"/>
            </a:pPr>
            <a:r>
              <a:rPr lang="en-US" dirty="0" smtClean="0"/>
              <a:t> Model/s Development and Evaluation.</a:t>
            </a:r>
          </a:p>
          <a:p>
            <a:pPr marL="285750" indent="-285750">
              <a:buFont typeface="Arial" pitchFamily="34" charset="0"/>
              <a:buChar char="•"/>
            </a:pPr>
            <a:r>
              <a:rPr lang="en-US" dirty="0" smtClean="0"/>
              <a:t> Performing hyper parameter tuning, saving the best model and predicting the label.</a:t>
            </a:r>
          </a:p>
          <a:p>
            <a:pPr marL="285750" indent="-285750">
              <a:buFont typeface="Arial" pitchFamily="34" charset="0"/>
              <a:buChar char="•"/>
            </a:pPr>
            <a:r>
              <a:rPr lang="en-US" dirty="0" smtClean="0"/>
              <a:t> Conclusion.</a:t>
            </a:r>
            <a:endParaRPr lang="en-US" dirty="0"/>
          </a:p>
        </p:txBody>
      </p:sp>
      <p:sp>
        <p:nvSpPr>
          <p:cNvPr id="4" name="TextBox 3"/>
          <p:cNvSpPr txBox="1"/>
          <p:nvPr/>
        </p:nvSpPr>
        <p:spPr>
          <a:xfrm>
            <a:off x="457200" y="438150"/>
            <a:ext cx="3581400" cy="369332"/>
          </a:xfrm>
          <a:prstGeom prst="rect">
            <a:avLst/>
          </a:prstGeom>
          <a:noFill/>
        </p:spPr>
        <p:txBody>
          <a:bodyPr wrap="square" rtlCol="0">
            <a:spAutoFit/>
          </a:bodyPr>
          <a:lstStyle/>
          <a:p>
            <a:r>
              <a:rPr lang="en-US" b="1" u="sng" dirty="0" smtClean="0">
                <a:latin typeface="Arial Rounded MT Bold" pitchFamily="34" charset="0"/>
              </a:rPr>
              <a:t>To Do</a:t>
            </a:r>
            <a:endParaRPr lang="en-US" b="1" u="sng" dirty="0">
              <a:latin typeface="Arial Rounded MT Bold" pitchFamily="34" charset="0"/>
            </a:endParaRPr>
          </a:p>
        </p:txBody>
      </p:sp>
    </p:spTree>
    <p:extLst>
      <p:ext uri="{BB962C8B-B14F-4D97-AF65-F5344CB8AC3E}">
        <p14:creationId xmlns:p14="http://schemas.microsoft.com/office/powerpoint/2010/main" val="184458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0550"/>
            <a:ext cx="4876800" cy="400110"/>
          </a:xfrm>
          <a:prstGeom prst="rect">
            <a:avLst/>
          </a:prstGeom>
          <a:noFill/>
        </p:spPr>
        <p:txBody>
          <a:bodyPr wrap="square" rtlCol="0">
            <a:spAutoFit/>
          </a:bodyPr>
          <a:lstStyle/>
          <a:p>
            <a:r>
              <a:rPr lang="en-US" sz="2000" b="1" u="sng" dirty="0" smtClean="0">
                <a:latin typeface="Arial Rounded MT Bold" pitchFamily="34" charset="0"/>
              </a:rPr>
              <a:t>Technology  used</a:t>
            </a:r>
            <a:endParaRPr lang="en-US" sz="2000" b="1" u="sng" dirty="0">
              <a:latin typeface="Arial Rounded MT Bold" pitchFamily="34" charset="0"/>
            </a:endParaRPr>
          </a:p>
        </p:txBody>
      </p:sp>
      <p:sp>
        <p:nvSpPr>
          <p:cNvPr id="3" name="TextBox 2"/>
          <p:cNvSpPr txBox="1"/>
          <p:nvPr/>
        </p:nvSpPr>
        <p:spPr>
          <a:xfrm>
            <a:off x="381000" y="1352550"/>
            <a:ext cx="7010400" cy="2554545"/>
          </a:xfrm>
          <a:prstGeom prst="rect">
            <a:avLst/>
          </a:prstGeom>
          <a:noFill/>
        </p:spPr>
        <p:txBody>
          <a:bodyPr wrap="square" rtlCol="0">
            <a:spAutoFit/>
          </a:bodyPr>
          <a:lstStyle/>
          <a:p>
            <a:pPr marL="285750" indent="-285750">
              <a:buFont typeface="Wingdings" pitchFamily="2" charset="2"/>
              <a:buChar char="v"/>
            </a:pPr>
            <a:r>
              <a:rPr lang="en-US" sz="1600" dirty="0" smtClean="0"/>
              <a:t>Hardware technology being used.</a:t>
            </a:r>
          </a:p>
          <a:p>
            <a:pPr marL="742950" lvl="1" indent="-285750">
              <a:buFont typeface="Arial" pitchFamily="34" charset="0"/>
              <a:buChar char="•"/>
            </a:pPr>
            <a:r>
              <a:rPr lang="en-US" sz="1600" dirty="0" smtClean="0"/>
              <a:t>RAM : 4 GB</a:t>
            </a:r>
          </a:p>
          <a:p>
            <a:pPr marL="742950" lvl="1" indent="-285750">
              <a:buFont typeface="Arial" pitchFamily="34" charset="0"/>
              <a:buChar char="•"/>
            </a:pPr>
            <a:r>
              <a:rPr lang="en-US" sz="1600" dirty="0" smtClean="0"/>
              <a:t>CPU  : INTEL Core i3, 1.99GHz.</a:t>
            </a:r>
          </a:p>
          <a:p>
            <a:pPr marL="742950" lvl="1" indent="-285750">
              <a:buFont typeface="Arial" pitchFamily="34" charset="0"/>
              <a:buChar char="•"/>
            </a:pPr>
            <a:r>
              <a:rPr lang="en-US" sz="1600" dirty="0" smtClean="0"/>
              <a:t>GPU  : NVIDIA GETFORCE</a:t>
            </a:r>
          </a:p>
          <a:p>
            <a:pPr marL="285750" indent="-285750">
              <a:buFont typeface="Wingdings" pitchFamily="2" charset="2"/>
              <a:buChar char="v"/>
            </a:pPr>
            <a:r>
              <a:rPr lang="en-US" sz="1600" dirty="0" smtClean="0"/>
              <a:t>Software technology being used.</a:t>
            </a:r>
          </a:p>
          <a:p>
            <a:pPr marL="742950" lvl="1" indent="-285750">
              <a:buFont typeface="Arial" pitchFamily="34" charset="0"/>
              <a:buChar char="•"/>
            </a:pPr>
            <a:r>
              <a:rPr lang="en-US" sz="1600" dirty="0" smtClean="0"/>
              <a:t>Programming language            : Python</a:t>
            </a:r>
          </a:p>
          <a:p>
            <a:pPr marL="742950" lvl="1" indent="-285750">
              <a:buFont typeface="Arial" pitchFamily="34" charset="0"/>
              <a:buChar char="•"/>
            </a:pPr>
            <a:r>
              <a:rPr lang="en-US" sz="1600" dirty="0" smtClean="0"/>
              <a:t>Distribution                                : Anaconda Navigator</a:t>
            </a:r>
          </a:p>
          <a:p>
            <a:pPr marL="742950" lvl="1" indent="-285750">
              <a:buFont typeface="Arial" pitchFamily="34" charset="0"/>
              <a:buChar char="•"/>
            </a:pPr>
            <a:r>
              <a:rPr lang="en-US" sz="1600" dirty="0" smtClean="0"/>
              <a:t>Browser based language shell : Jupyter Notebook</a:t>
            </a:r>
          </a:p>
          <a:p>
            <a:pPr marL="285750" indent="-285750">
              <a:buFont typeface="Wingdings" pitchFamily="2" charset="2"/>
              <a:buChar char="v"/>
            </a:pPr>
            <a:r>
              <a:rPr lang="en-US" sz="1600" dirty="0" smtClean="0"/>
              <a:t>Libraries/Packages specifically being used.</a:t>
            </a:r>
          </a:p>
          <a:p>
            <a:pPr lvl="1"/>
            <a:r>
              <a:rPr lang="en-US" sz="1600" dirty="0" smtClean="0"/>
              <a:t>Pandas , NumPy, matplotlib, seaborn, scikit-learn, pandas-profiling</a:t>
            </a:r>
            <a:endParaRPr lang="en-US" sz="1600" dirty="0"/>
          </a:p>
        </p:txBody>
      </p:sp>
    </p:spTree>
    <p:extLst>
      <p:ext uri="{BB962C8B-B14F-4D97-AF65-F5344CB8AC3E}">
        <p14:creationId xmlns:p14="http://schemas.microsoft.com/office/powerpoint/2010/main" val="115592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05" y="666750"/>
            <a:ext cx="8382000" cy="4647426"/>
          </a:xfrm>
          <a:prstGeom prst="rect">
            <a:avLst/>
          </a:prstGeom>
        </p:spPr>
        <p:txBody>
          <a:bodyPr wrap="square">
            <a:spAutoFit/>
          </a:bodyPr>
          <a:lstStyle/>
          <a:p>
            <a:pPr lvl="0">
              <a:buFont typeface="Arial" panose="020B0604020202020204" pitchFamily="34" charset="0"/>
              <a:buChar char="•"/>
            </a:pPr>
            <a:r>
              <a:rPr lang="en-US" sz="800" dirty="0" smtClean="0">
                <a:solidFill>
                  <a:srgbClr val="000000"/>
                </a:solidFill>
              </a:rPr>
              <a:t> label </a:t>
            </a:r>
            <a:r>
              <a:rPr lang="en-US" sz="800" dirty="0">
                <a:solidFill>
                  <a:srgbClr val="000000"/>
                </a:solidFill>
              </a:rPr>
              <a:t>: Flag indicating whether the user paid back the credit amount within 5 days of issuing the loan {1:success, 0:failure}</a:t>
            </a:r>
          </a:p>
          <a:p>
            <a:pPr lvl="0">
              <a:buFont typeface="Arial" panose="020B0604020202020204" pitchFamily="34" charset="0"/>
              <a:buChar char="•"/>
            </a:pPr>
            <a:r>
              <a:rPr lang="en-US" sz="800" dirty="0" smtClean="0">
                <a:solidFill>
                  <a:srgbClr val="000000"/>
                </a:solidFill>
              </a:rPr>
              <a:t> msisdn </a:t>
            </a:r>
            <a:r>
              <a:rPr lang="en-US" sz="800" dirty="0">
                <a:solidFill>
                  <a:srgbClr val="000000"/>
                </a:solidFill>
              </a:rPr>
              <a:t>: Mobile number of user</a:t>
            </a:r>
          </a:p>
          <a:p>
            <a:pPr lvl="0">
              <a:buFont typeface="Arial" panose="020B0604020202020204" pitchFamily="34" charset="0"/>
              <a:buChar char="•"/>
            </a:pPr>
            <a:r>
              <a:rPr lang="en-US" sz="800" dirty="0" smtClean="0">
                <a:solidFill>
                  <a:srgbClr val="000000"/>
                </a:solidFill>
              </a:rPr>
              <a:t> aon </a:t>
            </a:r>
            <a:r>
              <a:rPr lang="en-US" sz="800" dirty="0">
                <a:solidFill>
                  <a:srgbClr val="000000"/>
                </a:solidFill>
              </a:rPr>
              <a:t>: Age on cellular network in days</a:t>
            </a:r>
          </a:p>
          <a:p>
            <a:pPr lvl="0">
              <a:buFont typeface="Arial" panose="020B0604020202020204" pitchFamily="34" charset="0"/>
              <a:buChar char="•"/>
            </a:pPr>
            <a:r>
              <a:rPr lang="en-US" sz="800" dirty="0" smtClean="0">
                <a:solidFill>
                  <a:srgbClr val="000000"/>
                </a:solidFill>
              </a:rPr>
              <a:t> daily_decr30 </a:t>
            </a:r>
            <a:r>
              <a:rPr lang="en-US" sz="800" dirty="0">
                <a:solidFill>
                  <a:srgbClr val="000000"/>
                </a:solidFill>
              </a:rPr>
              <a:t>: Daily amount spent from main account, averaged over last 30 days (in Indonesian Rupiah)</a:t>
            </a:r>
          </a:p>
          <a:p>
            <a:pPr lvl="0">
              <a:buFont typeface="Arial" panose="020B0604020202020204" pitchFamily="34" charset="0"/>
              <a:buChar char="•"/>
            </a:pPr>
            <a:r>
              <a:rPr lang="en-US" sz="800" dirty="0" smtClean="0">
                <a:solidFill>
                  <a:srgbClr val="000000"/>
                </a:solidFill>
              </a:rPr>
              <a:t> daily_decr90 </a:t>
            </a:r>
            <a:r>
              <a:rPr lang="en-US" sz="800" dirty="0">
                <a:solidFill>
                  <a:srgbClr val="000000"/>
                </a:solidFill>
              </a:rPr>
              <a:t>: Daily amount spent from main account, averaged over last 90 days (in Indonesian Rupiah)</a:t>
            </a:r>
          </a:p>
          <a:p>
            <a:pPr lvl="0">
              <a:buFont typeface="Arial" panose="020B0604020202020204" pitchFamily="34" charset="0"/>
              <a:buChar char="•"/>
            </a:pPr>
            <a:r>
              <a:rPr lang="en-US" sz="800" dirty="0" smtClean="0">
                <a:solidFill>
                  <a:srgbClr val="000000"/>
                </a:solidFill>
              </a:rPr>
              <a:t> rental30 </a:t>
            </a:r>
            <a:r>
              <a:rPr lang="en-US" sz="800" dirty="0">
                <a:solidFill>
                  <a:srgbClr val="000000"/>
                </a:solidFill>
              </a:rPr>
              <a:t>: Average main account balance over last 30 days</a:t>
            </a:r>
          </a:p>
          <a:p>
            <a:pPr lvl="0">
              <a:buFont typeface="Arial" panose="020B0604020202020204" pitchFamily="34" charset="0"/>
              <a:buChar char="•"/>
            </a:pPr>
            <a:r>
              <a:rPr lang="en-US" sz="800" dirty="0" smtClean="0">
                <a:solidFill>
                  <a:srgbClr val="000000"/>
                </a:solidFill>
              </a:rPr>
              <a:t> Rental90 </a:t>
            </a:r>
            <a:r>
              <a:rPr lang="en-US" sz="800" dirty="0">
                <a:solidFill>
                  <a:srgbClr val="000000"/>
                </a:solidFill>
              </a:rPr>
              <a:t>: Average main account balance over last 90 days</a:t>
            </a:r>
          </a:p>
          <a:p>
            <a:pPr lvl="0">
              <a:buFont typeface="Arial" panose="020B0604020202020204" pitchFamily="34" charset="0"/>
              <a:buChar char="•"/>
            </a:pPr>
            <a:r>
              <a:rPr lang="en-US" sz="800" dirty="0" smtClean="0">
                <a:solidFill>
                  <a:srgbClr val="000000"/>
                </a:solidFill>
              </a:rPr>
              <a:t> last_rech_date_ma </a:t>
            </a:r>
            <a:r>
              <a:rPr lang="en-US" sz="800" dirty="0">
                <a:solidFill>
                  <a:srgbClr val="000000"/>
                </a:solidFill>
              </a:rPr>
              <a:t>: Number of days till last recharge of main account</a:t>
            </a:r>
          </a:p>
          <a:p>
            <a:pPr lvl="0">
              <a:buFont typeface="Arial" panose="020B0604020202020204" pitchFamily="34" charset="0"/>
              <a:buChar char="•"/>
            </a:pPr>
            <a:r>
              <a:rPr lang="en-US" sz="800" dirty="0" smtClean="0">
                <a:solidFill>
                  <a:srgbClr val="000000"/>
                </a:solidFill>
              </a:rPr>
              <a:t> last_rech_date_da </a:t>
            </a:r>
            <a:r>
              <a:rPr lang="en-US" sz="800" dirty="0">
                <a:solidFill>
                  <a:srgbClr val="000000"/>
                </a:solidFill>
              </a:rPr>
              <a:t>: Number of days till last recharge of data account</a:t>
            </a:r>
          </a:p>
          <a:p>
            <a:pPr lvl="0">
              <a:buFont typeface="Arial" panose="020B0604020202020204" pitchFamily="34" charset="0"/>
              <a:buChar char="•"/>
            </a:pPr>
            <a:r>
              <a:rPr lang="en-US" sz="800" dirty="0" smtClean="0">
                <a:solidFill>
                  <a:srgbClr val="000000"/>
                </a:solidFill>
              </a:rPr>
              <a:t> last_rech_amt_ma </a:t>
            </a:r>
            <a:r>
              <a:rPr lang="en-US" sz="800" dirty="0">
                <a:solidFill>
                  <a:srgbClr val="000000"/>
                </a:solidFill>
              </a:rPr>
              <a:t>: Amount of last recharge of main account (in Indonesian Rupiah)</a:t>
            </a:r>
          </a:p>
          <a:p>
            <a:pPr lvl="0">
              <a:buFont typeface="Arial" panose="020B0604020202020204" pitchFamily="34" charset="0"/>
              <a:buChar char="•"/>
            </a:pPr>
            <a:r>
              <a:rPr lang="en-US" sz="800" dirty="0" smtClean="0">
                <a:solidFill>
                  <a:srgbClr val="000000"/>
                </a:solidFill>
              </a:rPr>
              <a:t> cnt_ma_rech30 </a:t>
            </a:r>
            <a:r>
              <a:rPr lang="en-US" sz="800" dirty="0">
                <a:solidFill>
                  <a:srgbClr val="000000"/>
                </a:solidFill>
              </a:rPr>
              <a:t>: Number of times main account got recharged in last 30 days</a:t>
            </a:r>
          </a:p>
          <a:p>
            <a:pPr lvl="0">
              <a:buFont typeface="Arial" panose="020B0604020202020204" pitchFamily="34" charset="0"/>
              <a:buChar char="•"/>
            </a:pPr>
            <a:r>
              <a:rPr lang="en-US" sz="800" dirty="0" smtClean="0">
                <a:solidFill>
                  <a:srgbClr val="000000"/>
                </a:solidFill>
              </a:rPr>
              <a:t> fr_ma_rech30 </a:t>
            </a:r>
            <a:r>
              <a:rPr lang="en-US" sz="800" dirty="0">
                <a:solidFill>
                  <a:srgbClr val="000000"/>
                </a:solidFill>
              </a:rPr>
              <a:t>: Frequency of main account recharged in last 30 </a:t>
            </a:r>
            <a:r>
              <a:rPr lang="en-US" sz="800" dirty="0" smtClean="0">
                <a:solidFill>
                  <a:srgbClr val="000000"/>
                </a:solidFill>
              </a:rPr>
              <a:t>days.</a:t>
            </a:r>
          </a:p>
          <a:p>
            <a:pPr>
              <a:buFont typeface="Arial" panose="020B0604020202020204" pitchFamily="34" charset="0"/>
              <a:buChar char="•"/>
            </a:pPr>
            <a:r>
              <a:rPr lang="en-US" sz="800" dirty="0">
                <a:solidFill>
                  <a:srgbClr val="000000"/>
                </a:solidFill>
              </a:rPr>
              <a:t> sumamnt_ma_rech30 : Total amount of recharge in main account over last 30 days (in Indonesian Rupiah)</a:t>
            </a:r>
          </a:p>
          <a:p>
            <a:pPr>
              <a:buFont typeface="Arial" panose="020B0604020202020204" pitchFamily="34" charset="0"/>
              <a:buChar char="•"/>
            </a:pPr>
            <a:r>
              <a:rPr lang="en-US" sz="800" dirty="0" smtClean="0">
                <a:solidFill>
                  <a:srgbClr val="000000"/>
                </a:solidFill>
              </a:rPr>
              <a:t> medianamnt_ma_rech30 </a:t>
            </a:r>
            <a:r>
              <a:rPr lang="en-US" sz="800" dirty="0">
                <a:solidFill>
                  <a:srgbClr val="000000"/>
                </a:solidFill>
              </a:rPr>
              <a:t>: Median of amount of recharges done in main account over last 30 days at user level (in Indonesian Rupiah)</a:t>
            </a:r>
          </a:p>
          <a:p>
            <a:pPr>
              <a:buFont typeface="Arial" panose="020B0604020202020204" pitchFamily="34" charset="0"/>
              <a:buChar char="•"/>
            </a:pPr>
            <a:r>
              <a:rPr lang="en-US" sz="800" dirty="0" smtClean="0">
                <a:solidFill>
                  <a:srgbClr val="000000"/>
                </a:solidFill>
              </a:rPr>
              <a:t> medianmarechprebal30 </a:t>
            </a:r>
            <a:r>
              <a:rPr lang="en-US" sz="800" dirty="0">
                <a:solidFill>
                  <a:srgbClr val="000000"/>
                </a:solidFill>
              </a:rPr>
              <a:t>: Median of main account balance just before recharge in last 30 days at user level (in Indonesian Rupiah)</a:t>
            </a:r>
          </a:p>
          <a:p>
            <a:pPr>
              <a:buFont typeface="Arial" panose="020B0604020202020204" pitchFamily="34" charset="0"/>
              <a:buChar char="•"/>
            </a:pPr>
            <a:r>
              <a:rPr lang="en-US" sz="800" dirty="0" smtClean="0">
                <a:solidFill>
                  <a:srgbClr val="000000"/>
                </a:solidFill>
              </a:rPr>
              <a:t> cnt_ma_rech90 </a:t>
            </a:r>
            <a:r>
              <a:rPr lang="en-US" sz="800" dirty="0">
                <a:solidFill>
                  <a:srgbClr val="000000"/>
                </a:solidFill>
              </a:rPr>
              <a:t>: Number of times main account got recharged in last 90 days</a:t>
            </a:r>
          </a:p>
          <a:p>
            <a:pPr>
              <a:buFont typeface="Arial" panose="020B0604020202020204" pitchFamily="34" charset="0"/>
              <a:buChar char="•"/>
            </a:pPr>
            <a:r>
              <a:rPr lang="en-US" sz="800" dirty="0" smtClean="0">
                <a:solidFill>
                  <a:srgbClr val="000000"/>
                </a:solidFill>
              </a:rPr>
              <a:t> fr_ma_rech90 </a:t>
            </a:r>
            <a:r>
              <a:rPr lang="en-US" sz="800" dirty="0">
                <a:solidFill>
                  <a:srgbClr val="000000"/>
                </a:solidFill>
              </a:rPr>
              <a:t>: Frequency of main account recharged in last 90 days</a:t>
            </a:r>
          </a:p>
          <a:p>
            <a:pPr>
              <a:buFont typeface="Arial" panose="020B0604020202020204" pitchFamily="34" charset="0"/>
              <a:buChar char="•"/>
            </a:pPr>
            <a:r>
              <a:rPr lang="en-US" sz="800" dirty="0" smtClean="0">
                <a:solidFill>
                  <a:srgbClr val="000000"/>
                </a:solidFill>
              </a:rPr>
              <a:t> sumamnt_ma_rech90 </a:t>
            </a:r>
            <a:r>
              <a:rPr lang="en-US" sz="800" dirty="0">
                <a:solidFill>
                  <a:srgbClr val="000000"/>
                </a:solidFill>
              </a:rPr>
              <a:t>: Total amount of recharge in main account over last 90 days (in Indonesian Rupiah)</a:t>
            </a:r>
          </a:p>
          <a:p>
            <a:pPr>
              <a:buFont typeface="Arial" panose="020B0604020202020204" pitchFamily="34" charset="0"/>
              <a:buChar char="•"/>
            </a:pPr>
            <a:r>
              <a:rPr lang="en-US" sz="800" dirty="0" smtClean="0">
                <a:solidFill>
                  <a:srgbClr val="000000"/>
                </a:solidFill>
              </a:rPr>
              <a:t> medianamnt_ma_rech90 </a:t>
            </a:r>
            <a:r>
              <a:rPr lang="en-US" sz="800" dirty="0">
                <a:solidFill>
                  <a:srgbClr val="000000"/>
                </a:solidFill>
              </a:rPr>
              <a:t>: Median of amount of recharges done in main account over last 90 days at user level (in Indonesian Rupiah)</a:t>
            </a:r>
          </a:p>
          <a:p>
            <a:pPr>
              <a:buFont typeface="Arial" panose="020B0604020202020204" pitchFamily="34" charset="0"/>
              <a:buChar char="•"/>
            </a:pPr>
            <a:r>
              <a:rPr lang="en-US" sz="800" dirty="0" smtClean="0">
                <a:solidFill>
                  <a:srgbClr val="000000"/>
                </a:solidFill>
              </a:rPr>
              <a:t> medianmarechprebal90 </a:t>
            </a:r>
            <a:r>
              <a:rPr lang="en-US" sz="800" dirty="0">
                <a:solidFill>
                  <a:srgbClr val="000000"/>
                </a:solidFill>
              </a:rPr>
              <a:t>: Median of main account balance just before recharge in last 90 days at user level (in Indonesian Rupiah)</a:t>
            </a:r>
          </a:p>
          <a:p>
            <a:pPr>
              <a:buFont typeface="Arial" panose="020B0604020202020204" pitchFamily="34" charset="0"/>
              <a:buChar char="•"/>
            </a:pPr>
            <a:r>
              <a:rPr lang="en-US" sz="800" dirty="0" smtClean="0">
                <a:solidFill>
                  <a:srgbClr val="000000"/>
                </a:solidFill>
              </a:rPr>
              <a:t> cnt_da_rech30 </a:t>
            </a:r>
            <a:r>
              <a:rPr lang="en-US" sz="800" dirty="0">
                <a:solidFill>
                  <a:srgbClr val="000000"/>
                </a:solidFill>
              </a:rPr>
              <a:t>: Number of times data account got recharged in last 30 days</a:t>
            </a:r>
          </a:p>
          <a:p>
            <a:pPr>
              <a:buFont typeface="Arial" panose="020B0604020202020204" pitchFamily="34" charset="0"/>
              <a:buChar char="•"/>
            </a:pPr>
            <a:r>
              <a:rPr lang="en-US" sz="800" dirty="0" smtClean="0">
                <a:solidFill>
                  <a:srgbClr val="000000"/>
                </a:solidFill>
              </a:rPr>
              <a:t> fr_da_rech30 </a:t>
            </a:r>
            <a:r>
              <a:rPr lang="en-US" sz="800" dirty="0">
                <a:solidFill>
                  <a:srgbClr val="000000"/>
                </a:solidFill>
              </a:rPr>
              <a:t>: Frequency of data account recharged in last 30 days</a:t>
            </a:r>
          </a:p>
          <a:p>
            <a:pPr>
              <a:buFont typeface="Arial" panose="020B0604020202020204" pitchFamily="34" charset="0"/>
              <a:buChar char="•"/>
            </a:pPr>
            <a:r>
              <a:rPr lang="en-US" sz="800" dirty="0" smtClean="0">
                <a:solidFill>
                  <a:srgbClr val="000000"/>
                </a:solidFill>
              </a:rPr>
              <a:t> cnt_da_rech90 </a:t>
            </a:r>
            <a:r>
              <a:rPr lang="en-US" sz="800" dirty="0">
                <a:solidFill>
                  <a:srgbClr val="000000"/>
                </a:solidFill>
              </a:rPr>
              <a:t>: Number of times data account got recharged in last 90 days</a:t>
            </a:r>
          </a:p>
          <a:p>
            <a:pPr>
              <a:buFont typeface="Arial" panose="020B0604020202020204" pitchFamily="34" charset="0"/>
              <a:buChar char="•"/>
            </a:pPr>
            <a:r>
              <a:rPr lang="en-US" sz="800" dirty="0" smtClean="0">
                <a:solidFill>
                  <a:srgbClr val="000000"/>
                </a:solidFill>
              </a:rPr>
              <a:t> </a:t>
            </a:r>
            <a:r>
              <a:rPr lang="en-US" sz="800" dirty="0">
                <a:solidFill>
                  <a:srgbClr val="000000"/>
                </a:solidFill>
              </a:rPr>
              <a:t>fr_da_rech90 : Frequency of data account recharged in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cnt_loans30 </a:t>
            </a:r>
            <a:r>
              <a:rPr lang="en-US" sz="800" dirty="0">
                <a:solidFill>
                  <a:srgbClr val="000000"/>
                </a:solidFill>
              </a:rPr>
              <a:t>: Number of loans taken by user in last 30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amnt_loans30 </a:t>
            </a:r>
            <a:r>
              <a:rPr lang="en-US" sz="800" dirty="0">
                <a:solidFill>
                  <a:srgbClr val="000000"/>
                </a:solidFill>
              </a:rPr>
              <a:t>: Total amount of loans taken by user in last 30 </a:t>
            </a:r>
            <a:r>
              <a:rPr lang="en-US" sz="800" dirty="0" smtClean="0">
                <a:solidFill>
                  <a:srgbClr val="000000"/>
                </a:solidFill>
              </a:rPr>
              <a:t>days </a:t>
            </a:r>
          </a:p>
          <a:p>
            <a:pPr>
              <a:buFont typeface="Arial" panose="020B0604020202020204" pitchFamily="34" charset="0"/>
              <a:buChar char="•"/>
            </a:pPr>
            <a:r>
              <a:rPr lang="en-US" sz="800" dirty="0" smtClean="0">
                <a:solidFill>
                  <a:srgbClr val="000000"/>
                </a:solidFill>
              </a:rPr>
              <a:t> maxamnt_loans30 </a:t>
            </a:r>
            <a:r>
              <a:rPr lang="en-US" sz="800" dirty="0">
                <a:solidFill>
                  <a:srgbClr val="000000"/>
                </a:solidFill>
              </a:rPr>
              <a:t>: Maximum amount of loan taken by the user in last 30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medianamnt_loans30</a:t>
            </a:r>
            <a:r>
              <a:rPr lang="en-US" sz="800" dirty="0">
                <a:solidFill>
                  <a:srgbClr val="000000"/>
                </a:solidFill>
              </a:rPr>
              <a:t>: Median of amounts of loan taken by the user in last 30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cnt_loans90 </a:t>
            </a:r>
            <a:r>
              <a:rPr lang="en-US" sz="800" dirty="0">
                <a:solidFill>
                  <a:srgbClr val="000000"/>
                </a:solidFill>
              </a:rPr>
              <a:t>: Number of loans taken by user in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amnt_loans90 </a:t>
            </a:r>
            <a:r>
              <a:rPr lang="en-US" sz="800" dirty="0">
                <a:solidFill>
                  <a:srgbClr val="000000"/>
                </a:solidFill>
              </a:rPr>
              <a:t>: Total amount of loans taken by user in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maxamnt_loans90 </a:t>
            </a:r>
            <a:r>
              <a:rPr lang="en-US" sz="800" dirty="0">
                <a:solidFill>
                  <a:srgbClr val="000000"/>
                </a:solidFill>
              </a:rPr>
              <a:t>: Maximum amount of loan taken by the user in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medianamnt_loans90</a:t>
            </a:r>
            <a:r>
              <a:rPr lang="en-US" sz="800" dirty="0">
                <a:solidFill>
                  <a:srgbClr val="000000"/>
                </a:solidFill>
              </a:rPr>
              <a:t>: Median of amounts of loan taken by the user in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payback30 </a:t>
            </a:r>
            <a:r>
              <a:rPr lang="en-US" sz="800" dirty="0">
                <a:solidFill>
                  <a:srgbClr val="000000"/>
                </a:solidFill>
              </a:rPr>
              <a:t>: Average payback time in days over last 30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payback90 </a:t>
            </a:r>
            <a:r>
              <a:rPr lang="en-US" sz="800" dirty="0">
                <a:solidFill>
                  <a:srgbClr val="000000"/>
                </a:solidFill>
              </a:rPr>
              <a:t>: Average payback time in days over last 90 </a:t>
            </a:r>
            <a:r>
              <a:rPr lang="en-US" sz="800" dirty="0" smtClean="0">
                <a:solidFill>
                  <a:srgbClr val="000000"/>
                </a:solidFill>
              </a:rPr>
              <a:t>days</a:t>
            </a:r>
          </a:p>
          <a:p>
            <a:pPr>
              <a:buFont typeface="Arial" panose="020B0604020202020204" pitchFamily="34" charset="0"/>
              <a:buChar char="•"/>
            </a:pPr>
            <a:r>
              <a:rPr lang="en-US" sz="800" dirty="0" smtClean="0">
                <a:solidFill>
                  <a:srgbClr val="000000"/>
                </a:solidFill>
              </a:rPr>
              <a:t> pcircle </a:t>
            </a:r>
            <a:r>
              <a:rPr lang="en-US" sz="800" dirty="0">
                <a:solidFill>
                  <a:srgbClr val="000000"/>
                </a:solidFill>
              </a:rPr>
              <a:t>: Telecom </a:t>
            </a:r>
            <a:r>
              <a:rPr lang="en-US" sz="800" dirty="0" smtClean="0">
                <a:solidFill>
                  <a:srgbClr val="000000"/>
                </a:solidFill>
              </a:rPr>
              <a:t>circle</a:t>
            </a:r>
          </a:p>
          <a:p>
            <a:pPr>
              <a:buFont typeface="Arial" panose="020B0604020202020204" pitchFamily="34" charset="0"/>
              <a:buChar char="•"/>
            </a:pPr>
            <a:r>
              <a:rPr lang="en-US" sz="800" dirty="0" smtClean="0">
                <a:solidFill>
                  <a:srgbClr val="000000"/>
                </a:solidFill>
              </a:rPr>
              <a:t> pdate </a:t>
            </a:r>
            <a:r>
              <a:rPr lang="en-US" sz="800" dirty="0">
                <a:solidFill>
                  <a:srgbClr val="000000"/>
                </a:solidFill>
              </a:rPr>
              <a:t>: Date</a:t>
            </a:r>
          </a:p>
          <a:p>
            <a:pPr lvl="0">
              <a:buFont typeface="Arial" panose="020B0604020202020204" pitchFamily="34" charset="0"/>
              <a:buChar char="•"/>
            </a:pPr>
            <a:endParaRPr lang="en-US" sz="800" dirty="0">
              <a:solidFill>
                <a:srgbClr val="000000"/>
              </a:solidFill>
            </a:endParaRPr>
          </a:p>
        </p:txBody>
      </p:sp>
      <p:sp>
        <p:nvSpPr>
          <p:cNvPr id="6" name="TextBox 5"/>
          <p:cNvSpPr txBox="1"/>
          <p:nvPr/>
        </p:nvSpPr>
        <p:spPr>
          <a:xfrm>
            <a:off x="152400" y="101084"/>
            <a:ext cx="2819400" cy="369332"/>
          </a:xfrm>
          <a:prstGeom prst="rect">
            <a:avLst/>
          </a:prstGeom>
          <a:noFill/>
        </p:spPr>
        <p:txBody>
          <a:bodyPr wrap="square" rtlCol="0">
            <a:spAutoFit/>
          </a:bodyPr>
          <a:lstStyle/>
          <a:p>
            <a:r>
              <a:rPr lang="en-US" b="1" u="sng" dirty="0" smtClean="0">
                <a:latin typeface="Arial Rounded MT Bold" pitchFamily="34" charset="0"/>
              </a:rPr>
              <a:t>Data Description</a:t>
            </a:r>
            <a:endParaRPr lang="en-US" b="1" u="sng" dirty="0">
              <a:latin typeface="Arial Rounded MT Bold" pitchFamily="34" charset="0"/>
            </a:endParaRPr>
          </a:p>
        </p:txBody>
      </p:sp>
    </p:spTree>
    <p:extLst>
      <p:ext uri="{BB962C8B-B14F-4D97-AF65-F5344CB8AC3E}">
        <p14:creationId xmlns:p14="http://schemas.microsoft.com/office/powerpoint/2010/main" val="211598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3376052" cy="400110"/>
          </a:xfrm>
          <a:prstGeom prst="rect">
            <a:avLst/>
          </a:prstGeom>
        </p:spPr>
        <p:txBody>
          <a:bodyPr wrap="none">
            <a:spAutoFit/>
          </a:bodyPr>
          <a:lstStyle/>
          <a:p>
            <a:r>
              <a:rPr lang="en-US" sz="2000" b="1" u="sng" dirty="0" smtClean="0">
                <a:latin typeface="Arial Rounded MT Bold" pitchFamily="34" charset="0"/>
              </a:rPr>
              <a:t>Exploratory Data Analysis</a:t>
            </a:r>
            <a:endParaRPr lang="en-US" sz="2000" b="1" u="sng" dirty="0">
              <a:latin typeface="Arial Rounded MT Bold" pitchFamily="34" charset="0"/>
            </a:endParaRPr>
          </a:p>
        </p:txBody>
      </p:sp>
      <p:sp>
        <p:nvSpPr>
          <p:cNvPr id="3" name="Rectangle 2"/>
          <p:cNvSpPr/>
          <p:nvPr/>
        </p:nvSpPr>
        <p:spPr>
          <a:xfrm>
            <a:off x="442352" y="971550"/>
            <a:ext cx="4586848" cy="3785652"/>
          </a:xfrm>
          <a:prstGeom prst="rect">
            <a:avLst/>
          </a:prstGeom>
        </p:spPr>
        <p:txBody>
          <a:bodyPr wrap="square">
            <a:spAutoFit/>
          </a:bodyPr>
          <a:lstStyle/>
          <a:p>
            <a:pPr marL="285750" indent="-285750">
              <a:buFont typeface="Wingdings" panose="05000000000000000000" pitchFamily="2" charset="2"/>
              <a:buChar char="§"/>
            </a:pPr>
            <a:r>
              <a:rPr lang="en-US" sz="1600" dirty="0">
                <a:latin typeface="Arial" pitchFamily="34" charset="0"/>
                <a:ea typeface="Cambria" panose="02040503050406030204" pitchFamily="18" charset="0"/>
                <a:cs typeface="Arial" pitchFamily="34"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sz="1600" dirty="0">
                <a:latin typeface="Arial" pitchFamily="34" charset="0"/>
                <a:ea typeface="Cambria" panose="02040503050406030204" pitchFamily="18" charset="0"/>
                <a:cs typeface="Arial" pitchFamily="34" charset="0"/>
              </a:rPr>
              <a:t>Then I checked the shape of our dataset and found that we have a total of 2,09,593 rows and 37 different columns.</a:t>
            </a:r>
          </a:p>
          <a:p>
            <a:pPr marL="285750" indent="-285750">
              <a:buFont typeface="Wingdings" panose="05000000000000000000" pitchFamily="2" charset="2"/>
              <a:buChar char="§"/>
            </a:pPr>
            <a:r>
              <a:rPr lang="en-US" sz="1600" dirty="0">
                <a:latin typeface="Arial" pitchFamily="34" charset="0"/>
                <a:ea typeface="Cambria" panose="02040503050406030204" pitchFamily="18" charset="0"/>
                <a:cs typeface="Arial" pitchFamily="34" charset="0"/>
              </a:rPr>
              <a:t>We don’t have any null values or missing values present in our dataset.</a:t>
            </a:r>
          </a:p>
          <a:p>
            <a:pPr marL="285750" indent="-285750">
              <a:buFont typeface="Wingdings" panose="05000000000000000000" pitchFamily="2" charset="2"/>
              <a:buChar char="§"/>
            </a:pPr>
            <a:r>
              <a:rPr lang="en-US" sz="1600" dirty="0">
                <a:latin typeface="Arial" pitchFamily="34" charset="0"/>
                <a:ea typeface="Cambria" panose="02040503050406030204" pitchFamily="18" charset="0"/>
                <a:cs typeface="Arial" pitchFamily="34" charset="0"/>
              </a:rPr>
              <a:t>There was only one duplicate row/record in our dataset and I removed it from our dataset.</a:t>
            </a:r>
          </a:p>
          <a:p>
            <a:pPr marL="285750" indent="-285750">
              <a:buFont typeface="Wingdings" panose="05000000000000000000" pitchFamily="2" charset="2"/>
              <a:buChar char="§"/>
            </a:pPr>
            <a:r>
              <a:rPr lang="en-US" sz="1600" dirty="0">
                <a:latin typeface="Arial" pitchFamily="34" charset="0"/>
                <a:ea typeface="Cambria" panose="02040503050406030204" pitchFamily="18" charset="0"/>
                <a:cs typeface="Arial" pitchFamily="34" charset="0"/>
              </a:rPr>
              <a:t>By checking the data types I came to know that our data set consists of columns have float, integer and object data type values.</a:t>
            </a:r>
            <a:endParaRPr lang="en-US" sz="1600" dirty="0">
              <a:latin typeface="Arial" pitchFamily="34" charset="0"/>
              <a:ea typeface="Cambria" panose="02040503050406030204" pitchFamily="18" charset="0"/>
              <a:cs typeface="Arial" pitchFamily="34" charset="0"/>
            </a:endParaRPr>
          </a:p>
        </p:txBody>
      </p:sp>
      <p:graphicFrame>
        <p:nvGraphicFramePr>
          <p:cNvPr id="7" name="Content Placeholder 2">
            <a:extLst>
              <a:ext uri="{FF2B5EF4-FFF2-40B4-BE49-F238E27FC236}">
                <a16:creationId xmlns:a16="http://schemas.microsoft.com/office/drawing/2014/main" xmlns="" id="{E3078850-7139-4C66-AB2A-3B260CFD04E3}"/>
              </a:ext>
            </a:extLst>
          </p:cNvPr>
          <p:cNvGraphicFramePr>
            <a:graphicFrameLocks/>
          </p:cNvGraphicFramePr>
          <p:nvPr>
            <p:extLst>
              <p:ext uri="{D42A27DB-BD31-4B8C-83A1-F6EECF244321}">
                <p14:modId xmlns:p14="http://schemas.microsoft.com/office/powerpoint/2010/main" val="305321218"/>
              </p:ext>
            </p:extLst>
          </p:nvPr>
        </p:nvGraphicFramePr>
        <p:xfrm>
          <a:off x="5057274" y="731636"/>
          <a:ext cx="3124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8195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xmlns="" id="{08DE1530-BF5F-46DD-9504-29ACEB899AED}"/>
              </a:ext>
            </a:extLst>
          </p:cNvPr>
          <p:cNvPicPr>
            <a:picLocks noChangeAspect="1"/>
          </p:cNvPicPr>
          <p:nvPr/>
        </p:nvPicPr>
        <p:blipFill>
          <a:blip r:embed="rId2"/>
          <a:srcRect l="848" r="848"/>
          <a:stretch>
            <a:fillRect/>
          </a:stretch>
        </p:blipFill>
        <p:spPr>
          <a:xfrm>
            <a:off x="421105" y="384085"/>
            <a:ext cx="7772400" cy="4641305"/>
          </a:xfrm>
          <a:prstGeom prst="rect">
            <a:avLst/>
          </a:prstGeom>
        </p:spPr>
      </p:pic>
      <p:sp>
        <p:nvSpPr>
          <p:cNvPr id="4" name="Rectangle 3"/>
          <p:cNvSpPr/>
          <p:nvPr/>
        </p:nvSpPr>
        <p:spPr>
          <a:xfrm>
            <a:off x="421105" y="14753"/>
            <a:ext cx="7324940" cy="369332"/>
          </a:xfrm>
          <a:prstGeom prst="rect">
            <a:avLst/>
          </a:prstGeom>
        </p:spPr>
        <p:txBody>
          <a:bodyPr wrap="square">
            <a:spAutoFit/>
          </a:bodyPr>
          <a:lstStyle/>
          <a:p>
            <a:r>
              <a:rPr lang="en-US" u="sng" dirty="0">
                <a:latin typeface="Arial Rounded MT Bold" pitchFamily="34" charset="0"/>
              </a:rPr>
              <a:t>S</a:t>
            </a:r>
            <a:r>
              <a:rPr lang="en-US" u="sng" dirty="0" smtClean="0">
                <a:latin typeface="Arial Rounded MT Bold" pitchFamily="34" charset="0"/>
              </a:rPr>
              <a:t>tatistical  representation of the all the numeric data columns</a:t>
            </a:r>
            <a:r>
              <a:rPr lang="en-US" dirty="0" smtClean="0"/>
              <a:t>.</a:t>
            </a:r>
            <a:endParaRPr lang="en-IN" dirty="0"/>
          </a:p>
        </p:txBody>
      </p:sp>
    </p:spTree>
    <p:extLst>
      <p:ext uri="{BB962C8B-B14F-4D97-AF65-F5344CB8AC3E}">
        <p14:creationId xmlns:p14="http://schemas.microsoft.com/office/powerpoint/2010/main" val="1813695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946</TotalTime>
  <Words>1835</Words>
  <Application>Microsoft Office PowerPoint</Application>
  <PresentationFormat>On-screen Show (16:9)</PresentationFormat>
  <Paragraphs>116</Paragraphs>
  <Slides>24</Slides>
  <Notes>0</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23</cp:revision>
  <dcterms:created xsi:type="dcterms:W3CDTF">2022-01-06T18:03:18Z</dcterms:created>
  <dcterms:modified xsi:type="dcterms:W3CDTF">2022-01-07T09:49:58Z</dcterms:modified>
</cp:coreProperties>
</file>