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32"/>
  </p:notesMasterIdLst>
  <p:handoutMasterIdLst>
    <p:handoutMasterId r:id="rId33"/>
  </p:handoutMasterIdLst>
  <p:sldIdLst>
    <p:sldId id="257" r:id="rId5"/>
    <p:sldId id="263" r:id="rId6"/>
    <p:sldId id="264" r:id="rId7"/>
    <p:sldId id="261" r:id="rId8"/>
    <p:sldId id="265" r:id="rId9"/>
    <p:sldId id="266" r:id="rId10"/>
    <p:sldId id="267" r:id="rId11"/>
    <p:sldId id="268" r:id="rId12"/>
    <p:sldId id="269" r:id="rId13"/>
    <p:sldId id="270" r:id="rId14"/>
    <p:sldId id="271" r:id="rId15"/>
    <p:sldId id="272" r:id="rId16"/>
    <p:sldId id="273" r:id="rId17"/>
    <p:sldId id="292" r:id="rId18"/>
    <p:sldId id="285" r:id="rId19"/>
    <p:sldId id="286" r:id="rId20"/>
    <p:sldId id="287" r:id="rId21"/>
    <p:sldId id="289" r:id="rId22"/>
    <p:sldId id="291" r:id="rId23"/>
    <p:sldId id="275" r:id="rId24"/>
    <p:sldId id="277" r:id="rId25"/>
    <p:sldId id="278" r:id="rId26"/>
    <p:sldId id="279" r:id="rId27"/>
    <p:sldId id="281" r:id="rId28"/>
    <p:sldId id="282" r:id="rId29"/>
    <p:sldId id="283" r:id="rId30"/>
    <p:sldId id="284" r:id="rId3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90" d="100"/>
          <a:sy n="90" d="100"/>
        </p:scale>
        <p:origin x="-370" y="-24"/>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9/layout/ReverseList" loCatId="relationship" qsTypeId="urn:microsoft.com/office/officeart/2005/8/quickstyle/simple1"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a:t>Web Scraping</a:t>
          </a:r>
        </a:p>
      </dgm:t>
      <dgm:extLst>
        <a:ext uri="{E40237B7-FDA0-4F09-8148-C483321AD2D9}">
          <dgm14:cNvPr xmlns:dgm14="http://schemas.microsoft.com/office/drawing/2010/diagram" id="0" name="" title="Group A task list"/>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lang="en-US" dirty="0"/>
            <a:t>Wrote code to collect data</a:t>
          </a:r>
        </a:p>
      </dgm: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dgm:t>
        <a:bodyPr/>
        <a:lstStyle/>
        <a:p>
          <a:r>
            <a:rPr lang="en-US" dirty="0"/>
            <a:t>Ensured the data collected is legitimate and valid</a:t>
          </a:r>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3929B1E1-4BC4-4C73-ABE8-27CEF96A3652}">
      <dgm:prSet phldrT="[Text]"/>
      <dgm:spPr/>
      <dgm:t>
        <a:bodyPr/>
        <a:lstStyle/>
        <a:p>
          <a:r>
            <a:rPr lang="en-US" dirty="0"/>
            <a:t>Machine Learning</a:t>
          </a:r>
        </a:p>
      </dgm:t>
      <dgm:extLst>
        <a:ext uri="{E40237B7-FDA0-4F09-8148-C483321AD2D9}">
          <dgm14:cNvPr xmlns:dgm14="http://schemas.microsoft.com/office/drawing/2010/diagram" id="0" name="" title="Group B task list"/>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dgm:t>
        <a:bodyPr/>
        <a:lstStyle/>
        <a:p>
          <a:r>
            <a:rPr lang="en-US" dirty="0"/>
            <a:t>Performed Data cleaning, EDA, Visualization etc.</a:t>
          </a:r>
        </a:p>
      </dgm: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0791135C-9DAB-47F6-BE9C-A3E56A2DDA50}">
      <dgm:prSet phldrT="[Text]"/>
      <dgm:spPr/>
      <dgm:t>
        <a:bodyPr/>
        <a:lstStyle/>
        <a:p>
          <a:r>
            <a:rPr lang="en-US" dirty="0"/>
            <a:t>Created multiple models and hyper tuned them</a:t>
          </a:r>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71C6CCF9-B8B8-4B6B-9060-603E0ED91B4C}" type="pres">
      <dgm:prSet presAssocID="{3F442EA2-39BA-4C9A-AD59-755D4917D532}" presName="Name0" presStyleCnt="0">
        <dgm:presLayoutVars>
          <dgm:chMax val="2"/>
          <dgm:chPref val="2"/>
          <dgm:animLvl val="lvl"/>
        </dgm:presLayoutVars>
      </dgm:prSet>
      <dgm:spPr/>
      <dgm:t>
        <a:bodyPr/>
        <a:lstStyle/>
        <a:p>
          <a:endParaRPr lang="en-US"/>
        </a:p>
      </dgm:t>
    </dgm:pt>
    <dgm:pt modelId="{570B11A3-7948-480D-A6DF-6D30FE93FE61}" type="pres">
      <dgm:prSet presAssocID="{3F442EA2-39BA-4C9A-AD59-755D4917D532}" presName="LeftText" presStyleLbl="revTx" presStyleIdx="0" presStyleCnt="0">
        <dgm:presLayoutVars>
          <dgm:bulletEnabled val="1"/>
        </dgm:presLayoutVars>
      </dgm:prSet>
      <dgm:spPr/>
      <dgm:t>
        <a:bodyPr/>
        <a:lstStyle/>
        <a:p>
          <a:endParaRPr lang="en-US"/>
        </a:p>
      </dgm:t>
    </dgm:pt>
    <dgm:pt modelId="{75E1D8CE-FF40-4C4A-9817-2362B1118B6D}" type="pres">
      <dgm:prSet presAssocID="{3F442EA2-39BA-4C9A-AD59-755D4917D532}" presName="LeftNode" presStyleLbl="bgImgPlace1" presStyleIdx="0" presStyleCnt="2">
        <dgm:presLayoutVars>
          <dgm:chMax val="2"/>
          <dgm:chPref val="2"/>
        </dgm:presLayoutVars>
      </dgm:prSet>
      <dgm:spPr/>
      <dgm:t>
        <a:bodyPr/>
        <a:lstStyle/>
        <a:p>
          <a:endParaRPr lang="en-US"/>
        </a:p>
      </dgm:t>
    </dgm:pt>
    <dgm:pt modelId="{37B708FA-9956-49C1-91FE-A257B80823C4}" type="pres">
      <dgm:prSet presAssocID="{3F442EA2-39BA-4C9A-AD59-755D4917D532}" presName="RightText" presStyleLbl="revTx" presStyleIdx="0" presStyleCnt="0">
        <dgm:presLayoutVars>
          <dgm:bulletEnabled val="1"/>
        </dgm:presLayoutVars>
      </dgm:prSet>
      <dgm:spPr/>
      <dgm:t>
        <a:bodyPr/>
        <a:lstStyle/>
        <a:p>
          <a:endParaRPr lang="en-US"/>
        </a:p>
      </dgm:t>
    </dgm:pt>
    <dgm:pt modelId="{3A76F6E3-BE2C-4E68-B27C-D774B28C018E}" type="pres">
      <dgm:prSet presAssocID="{3F442EA2-39BA-4C9A-AD59-755D4917D532}" presName="RightNode" presStyleLbl="bgImgPlace1" presStyleIdx="1" presStyleCnt="2">
        <dgm:presLayoutVars>
          <dgm:chMax val="0"/>
          <dgm:chPref val="0"/>
        </dgm:presLayoutVars>
      </dgm:prSet>
      <dgm:spPr/>
      <dgm:t>
        <a:bodyPr/>
        <a:lstStyle/>
        <a:p>
          <a:endParaRPr lang="en-US"/>
        </a:p>
      </dgm:t>
    </dgm:pt>
    <dgm:pt modelId="{3C49965F-40A9-44AE-AD4B-5DD41A84CED1}" type="pres">
      <dgm:prSet presAssocID="{3F442EA2-39BA-4C9A-AD59-755D4917D532}" presName="TopArrow" presStyleLbl="node1" presStyleIdx="0" presStyleCnt="2"/>
      <dgm:spPr/>
      <dgm:extLst>
        <a:ext uri="{E40237B7-FDA0-4F09-8148-C483321AD2D9}">
          <dgm14:cNvPr xmlns:dgm14="http://schemas.microsoft.com/office/drawing/2010/diagram" id="0" name="" title="Arrow pointing from Group A to Group B"/>
        </a:ext>
      </dgm:extLst>
    </dgm:pt>
    <dgm:pt modelId="{A93044BE-FA3C-4D46-BC99-F9210A9298D2}" type="pres">
      <dgm:prSet presAssocID="{3F442EA2-39BA-4C9A-AD59-755D4917D532}" presName="BottomArrow" presStyleLbl="node1" presStyleIdx="1" presStyleCnt="2"/>
      <dgm:spPr/>
      <dgm:extLst>
        <a:ext uri="{E40237B7-FDA0-4F09-8148-C483321AD2D9}">
          <dgm14:cNvPr xmlns:dgm14="http://schemas.microsoft.com/office/drawing/2010/diagram" id="0" name="" title="Arrow pointing from Group B to Group A"/>
        </a:ext>
      </dgm:extLst>
    </dgm:pt>
  </dgm:ptLst>
  <dgm:cxnLst>
    <dgm:cxn modelId="{551DBAD0-CA38-4135-8B2C-3AD27E61A7DB}" type="presOf" srcId="{789CD6DB-3A68-4A41-90BD-4F0CBB3617D1}" destId="{570B11A3-7948-480D-A6DF-6D30FE93FE61}" srcOrd="0" destOrd="2" presId="urn:microsoft.com/office/officeart/2009/layout/ReverseList"/>
    <dgm:cxn modelId="{80841240-3F0B-4AA1-9545-3051F0D4721C}" type="presOf" srcId="{3929B1E1-4BC4-4C73-ABE8-27CEF96A3652}" destId="{37B708FA-9956-49C1-91FE-A257B80823C4}" srcOrd="0" destOrd="0" presId="urn:microsoft.com/office/officeart/2009/layout/ReverseList"/>
    <dgm:cxn modelId="{473F9B1E-38B8-4EB6-B34C-315F41BEAEC2}" type="presOf" srcId="{4DF9FE7B-F642-4898-A360-D4E3814E1A3D}" destId="{570B11A3-7948-480D-A6DF-6D30FE93FE61}" srcOrd="0" destOrd="0" presId="urn:microsoft.com/office/officeart/2009/layout/ReverseList"/>
    <dgm:cxn modelId="{BFCB1C8A-16BA-4477-B904-988760DD71DC}" type="presOf" srcId="{0791135C-9DAB-47F6-BE9C-A3E56A2DDA50}" destId="{3A76F6E3-BE2C-4E68-B27C-D774B28C018E}" srcOrd="1" destOrd="2" presId="urn:microsoft.com/office/officeart/2009/layout/ReverseList"/>
    <dgm:cxn modelId="{647F8A95-8ED1-4DCC-876F-0CACD83ACF08}" type="presOf" srcId="{3F442EA2-39BA-4C9A-AD59-755D4917D532}" destId="{71C6CCF9-B8B8-4B6B-9060-603E0ED91B4C}" srcOrd="0" destOrd="0" presId="urn:microsoft.com/office/officeart/2009/layout/ReverseList"/>
    <dgm:cxn modelId="{CA6E0278-FDFB-4359-83B2-0BAE61D5C25C}" type="presOf" srcId="{4DF9FE7B-F642-4898-A360-D4E3814E1A3D}" destId="{75E1D8CE-FF40-4C4A-9817-2362B1118B6D}" srcOrd="1" destOrd="0" presId="urn:microsoft.com/office/officeart/2009/layout/ReverseList"/>
    <dgm:cxn modelId="{9F4F225E-797F-4A34-B7A4-E702CC642B41}" type="presOf" srcId="{99E0600D-9954-43F4-8926-13B8777FAAA1}" destId="{37B708FA-9956-49C1-91FE-A257B80823C4}" srcOrd="0" destOrd="1" presId="urn:microsoft.com/office/officeart/2009/layout/ReverseList"/>
    <dgm:cxn modelId="{DED4FC21-289B-4C4F-8AEF-D0A42405113E}" type="presOf" srcId="{0791135C-9DAB-47F6-BE9C-A3E56A2DDA50}" destId="{37B708FA-9956-49C1-91FE-A257B80823C4}" srcOrd="0" destOrd="2" presId="urn:microsoft.com/office/officeart/2009/layout/ReverseList"/>
    <dgm:cxn modelId="{527D590C-3B6A-424C-8480-19D81D93715C}" type="presOf" srcId="{EFF2750D-B4B3-474C-8B62-8B638DC31F7E}" destId="{75E1D8CE-FF40-4C4A-9817-2362B1118B6D}" srcOrd="1" destOrd="1" presId="urn:microsoft.com/office/officeart/2009/layout/ReverseList"/>
    <dgm:cxn modelId="{1339090C-9A95-4C05-841C-FA3AF987601B}" srcId="{3F442EA2-39BA-4C9A-AD59-755D4917D532}" destId="{3929B1E1-4BC4-4C73-ABE8-27CEF96A3652}" srcOrd="1" destOrd="0" parTransId="{F356CC76-9117-4B79-A270-BBBAFD3E9C79}" sibTransId="{19BA0C22-38BB-4E9F-89D5-0FF5FF9F12CE}"/>
    <dgm:cxn modelId="{B3B26E9A-58E5-497B-BD59-F5567958C609}" srcId="{3929B1E1-4BC4-4C73-ABE8-27CEF96A3652}" destId="{0791135C-9DAB-47F6-BE9C-A3E56A2DDA50}" srcOrd="1" destOrd="0" parTransId="{D6057E63-9793-4991-97C1-30FC405E95A5}" sibTransId="{B670C2A7-83CB-4F4C-BC19-A3A7C066A822}"/>
    <dgm:cxn modelId="{DC28CA91-B3B3-473E-9CDB-75DB610A6149}" type="presOf" srcId="{3929B1E1-4BC4-4C73-ABE8-27CEF96A3652}" destId="{3A76F6E3-BE2C-4E68-B27C-D774B28C018E}" srcOrd="1" destOrd="0" presId="urn:microsoft.com/office/officeart/2009/layout/ReverseList"/>
    <dgm:cxn modelId="{A6DAE079-908E-4389-B18E-F282C95CDA72}" type="presOf" srcId="{789CD6DB-3A68-4A41-90BD-4F0CBB3617D1}" destId="{75E1D8CE-FF40-4C4A-9817-2362B1118B6D}" srcOrd="1" destOrd="2" presId="urn:microsoft.com/office/officeart/2009/layout/ReverseList"/>
    <dgm:cxn modelId="{80B2BD50-07E0-4151-AA3C-881E200E830C}" type="presOf" srcId="{EFF2750D-B4B3-474C-8B62-8B638DC31F7E}" destId="{570B11A3-7948-480D-A6DF-6D30FE93FE61}" srcOrd="0" destOrd="1" presId="urn:microsoft.com/office/officeart/2009/layout/ReverseList"/>
    <dgm:cxn modelId="{EBD8BE8D-6018-43E2-B081-034BB5656EB6}" srcId="{3F442EA2-39BA-4C9A-AD59-755D4917D532}" destId="{4DF9FE7B-F642-4898-A360-D4E3814E1A3D}" srcOrd="0" destOrd="0" parTransId="{1C10F06D-860A-4604-A7AD-02E614FE3976}" sibTransId="{43C18EFF-81FC-4D70-8C6B-E95FF3730413}"/>
    <dgm:cxn modelId="{62C10234-45D3-426A-8820-4C0D1D8CBA21}" srcId="{4DF9FE7B-F642-4898-A360-D4E3814E1A3D}" destId="{789CD6DB-3A68-4A41-90BD-4F0CBB3617D1}" srcOrd="1" destOrd="0" parTransId="{C0BEB5FF-8DFB-40B9-A228-C0C6097DDDC4}" sibTransId="{1A702531-A59F-4EE2-8246-E2EB0955D8B1}"/>
    <dgm:cxn modelId="{65EDB9B7-FD79-4EA0-9268-14B4EFEBE5AD}" type="presOf" srcId="{99E0600D-9954-43F4-8926-13B8777FAAA1}" destId="{3A76F6E3-BE2C-4E68-B27C-D774B28C018E}" srcOrd="1" destOrd="1" presId="urn:microsoft.com/office/officeart/2009/layout/ReverseList"/>
    <dgm:cxn modelId="{A058DDA2-48CA-4E5B-B389-F71A59C262B0}" srcId="{4DF9FE7B-F642-4898-A360-D4E3814E1A3D}" destId="{EFF2750D-B4B3-474C-8B62-8B638DC31F7E}" srcOrd="0" destOrd="0" parTransId="{AEBC78E6-CDDC-4C8F-A157-3C51E907FACD}" sibTransId="{75C067D7-FCD2-4969-8F27-4BBDA88E75ED}"/>
    <dgm:cxn modelId="{09FCCB9D-A30A-4326-970E-26252D39327F}" srcId="{3929B1E1-4BC4-4C73-ABE8-27CEF96A3652}" destId="{99E0600D-9954-43F4-8926-13B8777FAAA1}" srcOrd="0" destOrd="0" parTransId="{BE23F476-2C5C-42ED-BF2B-CD5FC7ADDDF6}" sibTransId="{C44937DC-4907-4769-AA8B-1B3E7391D7B0}"/>
    <dgm:cxn modelId="{983384BF-A0F9-49D7-B039-F24E0CE37E93}" type="presParOf" srcId="{71C6CCF9-B8B8-4B6B-9060-603E0ED91B4C}" destId="{570B11A3-7948-480D-A6DF-6D30FE93FE61}" srcOrd="0" destOrd="0" presId="urn:microsoft.com/office/officeart/2009/layout/ReverseList"/>
    <dgm:cxn modelId="{E823DF85-571D-4FEA-B20C-9B2872107A79}" type="presParOf" srcId="{71C6CCF9-B8B8-4B6B-9060-603E0ED91B4C}" destId="{75E1D8CE-FF40-4C4A-9817-2362B1118B6D}" srcOrd="1" destOrd="0" presId="urn:microsoft.com/office/officeart/2009/layout/ReverseList"/>
    <dgm:cxn modelId="{D4714303-1AF5-4708-A361-9CB30A5994DF}" type="presParOf" srcId="{71C6CCF9-B8B8-4B6B-9060-603E0ED91B4C}" destId="{37B708FA-9956-49C1-91FE-A257B80823C4}" srcOrd="2" destOrd="0" presId="urn:microsoft.com/office/officeart/2009/layout/ReverseList"/>
    <dgm:cxn modelId="{843A2446-3A39-404E-A7CB-D2DBE589E509}" type="presParOf" srcId="{71C6CCF9-B8B8-4B6B-9060-603E0ED91B4C}" destId="{3A76F6E3-BE2C-4E68-B27C-D774B28C018E}" srcOrd="3" destOrd="0" presId="urn:microsoft.com/office/officeart/2009/layout/ReverseList"/>
    <dgm:cxn modelId="{67426D05-FB7A-41A1-B590-49CAA4E565A6}" type="presParOf" srcId="{71C6CCF9-B8B8-4B6B-9060-603E0ED91B4C}" destId="{3C49965F-40A9-44AE-AD4B-5DD41A84CED1}" srcOrd="4" destOrd="0" presId="urn:microsoft.com/office/officeart/2009/layout/ReverseList"/>
    <dgm:cxn modelId="{6E5666B8-8C8E-43ED-9C6B-ACB8153790AC}" type="presParOf" srcId="{71C6CCF9-B8B8-4B6B-9060-603E0ED91B4C}" destId="{A93044BE-FA3C-4D46-BC99-F9210A9298D2}"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a:t>
          </a:r>
          <a:r>
            <a:rPr lang="en-US" sz="1600" b="0" i="0" dirty="0" smtClean="0">
              <a:latin typeface="Constantia (Body)"/>
            </a:rPr>
            <a:t>5,755 </a:t>
          </a:r>
          <a:r>
            <a:rPr lang="en-US" sz="1600" b="0" i="0" dirty="0">
              <a:latin typeface="Constantia (Body)"/>
            </a:rPr>
            <a:t>rows and </a:t>
          </a:r>
          <a:r>
            <a:rPr lang="en-US" sz="1600" b="0" i="0" dirty="0" smtClean="0">
              <a:latin typeface="Constantia (Body)"/>
            </a:rPr>
            <a:t>10 </a:t>
          </a:r>
          <a:r>
            <a:rPr lang="en-US" sz="1600" b="0" i="0" dirty="0">
              <a:latin typeface="Constantia (Body)"/>
            </a:rPr>
            <a:t>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smtClean="0">
              <a:latin typeface="Constantia (Body)"/>
            </a:rPr>
            <a:t>NO </a:t>
          </a:r>
          <a:r>
            <a:rPr lang="en-US" sz="1600" b="0" i="0" dirty="0">
              <a:latin typeface="Constantia (Body)"/>
            </a:rPr>
            <a:t>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US"/>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custLinFactNeighborY="1079">
        <dgm:presLayoutVars>
          <dgm:chMax val="0"/>
          <dgm:chPref val="0"/>
          <dgm:bulletEnabled val="1"/>
        </dgm:presLayoutVars>
      </dgm:prSet>
      <dgm:spPr/>
      <dgm:t>
        <a:bodyPr/>
        <a:lstStyle/>
        <a:p>
          <a:endParaRPr lang="en-US"/>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US"/>
        </a:p>
      </dgm:t>
    </dgm:pt>
    <dgm:pt modelId="{65245A7B-7C16-44E2-AEE8-3B675CFCEFDA}" type="pres">
      <dgm:prSet presAssocID="{0BDD2C3F-9F64-4AFC-BDFA-99B0FD662495}" presName="rect3" presStyleLbl="node1" presStyleIdx="2" presStyleCnt="4" custLinFactNeighborX="2269" custLinFactNeighborY="3981">
        <dgm:presLayoutVars>
          <dgm:chMax val="0"/>
          <dgm:chPref val="0"/>
          <dgm:bulletEnabled val="1"/>
        </dgm:presLayoutVars>
      </dgm:prSet>
      <dgm:spPr/>
      <dgm:t>
        <a:bodyPr/>
        <a:lstStyle/>
        <a:p>
          <a:endParaRPr lang="en-US"/>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US"/>
        </a:p>
      </dgm:t>
    </dgm:pt>
  </dgm:ptLst>
  <dgm:cxnLst>
    <dgm:cxn modelId="{485ACDD1-8BA5-4FB5-8790-F1B5BAC86222}" type="presOf" srcId="{A6BA014C-D5CD-45B0-A6E8-DE38B4DCEFFA}" destId="{7B103496-DA0E-4685-89BE-480B410F7FCF}" srcOrd="0" destOrd="0" presId="urn:microsoft.com/office/officeart/2005/8/layout/matrix2"/>
    <dgm:cxn modelId="{DEDF3986-9436-4C49-8F62-61BA3C47DC60}" srcId="{0BDD2C3F-9F64-4AFC-BDFA-99B0FD662495}" destId="{1DBF71A1-A201-4EA1-97EA-DB24F49F7E56}" srcOrd="3" destOrd="0" parTransId="{9DB2FCB8-C29E-4ED4-8FB6-0183F2586A47}" sibTransId="{9E15DBF5-A65E-4418-A7F5-AEB065A17EFD}"/>
    <dgm:cxn modelId="{564A34B1-0AE4-4F2F-A6AD-F461CA32B386}" type="presOf" srcId="{1DBF71A1-A201-4EA1-97EA-DB24F49F7E56}" destId="{B80B054A-6F89-48AB-AE26-0079B56D1C05}"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9115828E-064B-43A6-8B7B-73931DC5C463}" srcId="{0BDD2C3F-9F64-4AFC-BDFA-99B0FD662495}" destId="{192D9088-0E6C-46F1-9F85-A5FD4F11ECA9}" srcOrd="1" destOrd="0" parTransId="{12D3E03D-B243-4A51-BF2F-2464335A4416}" sibTransId="{8A095F39-0332-4410-8B60-A5C1F66041C0}"/>
    <dgm:cxn modelId="{9A5B3212-7BAB-4FE9-9B07-D3D74F23C04F}" type="presOf" srcId="{192D9088-0E6C-46F1-9F85-A5FD4F11ECA9}" destId="{97980B12-612D-45AF-96B7-86D66152C1E9}" srcOrd="0" destOrd="0" presId="urn:microsoft.com/office/officeart/2005/8/layout/matrix2"/>
    <dgm:cxn modelId="{10EDE197-4B72-41B3-B1C1-8D30D5A983A8}" type="presOf" srcId="{66F65BFA-2C7D-4B52-A360-F48BEE6838C0}" destId="{65245A7B-7C16-44E2-AEE8-3B675CFCEFDA}"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1D8CE-FF40-4C4A-9817-2362B1118B6D}">
      <dsp:nvSpPr>
        <dsp:cNvPr id="0" name=""/>
        <dsp:cNvSpPr/>
      </dsp:nvSpPr>
      <dsp:spPr>
        <a:xfrm rot="16200000">
          <a:off x="90149" y="1388104"/>
          <a:ext cx="2939338" cy="1796247"/>
        </a:xfrm>
        <a:prstGeom prst="round2SameRect">
          <a:avLst>
            <a:gd name="adj1" fmla="val 16670"/>
            <a:gd name="adj2" fmla="val 0"/>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133350" rIns="120015" bIns="133350" numCol="1" spcCol="1270" anchor="t" anchorCtr="0">
          <a:noAutofit/>
        </a:bodyPr>
        <a:lstStyle/>
        <a:p>
          <a:pPr lvl="0" algn="l" defTabSz="933450">
            <a:lnSpc>
              <a:spcPct val="90000"/>
            </a:lnSpc>
            <a:spcBef>
              <a:spcPct val="0"/>
            </a:spcBef>
            <a:spcAft>
              <a:spcPct val="35000"/>
            </a:spcAft>
          </a:pPr>
          <a:r>
            <a:rPr lang="en-US" sz="2100" kern="1200" dirty="0"/>
            <a:t>Web Scraping</a:t>
          </a:r>
        </a:p>
        <a:p>
          <a:pPr marL="171450" lvl="1" indent="-171450" algn="l" defTabSz="711200">
            <a:lnSpc>
              <a:spcPct val="90000"/>
            </a:lnSpc>
            <a:spcBef>
              <a:spcPct val="0"/>
            </a:spcBef>
            <a:spcAft>
              <a:spcPct val="15000"/>
            </a:spcAft>
            <a:buChar char="••"/>
          </a:pPr>
          <a:r>
            <a:rPr lang="en-US" sz="1600" kern="1200" dirty="0"/>
            <a:t>Wrote code to collect data</a:t>
          </a:r>
        </a:p>
        <a:p>
          <a:pPr marL="171450" lvl="1" indent="-171450" algn="l" defTabSz="711200">
            <a:lnSpc>
              <a:spcPct val="90000"/>
            </a:lnSpc>
            <a:spcBef>
              <a:spcPct val="0"/>
            </a:spcBef>
            <a:spcAft>
              <a:spcPct val="15000"/>
            </a:spcAft>
            <a:buChar char="••"/>
          </a:pPr>
          <a:r>
            <a:rPr lang="en-US" sz="1600" kern="1200" dirty="0"/>
            <a:t>Ensured the data collected is legitimate and valid</a:t>
          </a:r>
        </a:p>
      </dsp:txBody>
      <dsp:txXfrm rot="5400000">
        <a:off x="749396" y="904260"/>
        <a:ext cx="1708546" cy="2763936"/>
      </dsp:txXfrm>
    </dsp:sp>
    <dsp:sp modelId="{3A76F6E3-BE2C-4E68-B27C-D774B28C018E}">
      <dsp:nvSpPr>
        <dsp:cNvPr id="0" name=""/>
        <dsp:cNvSpPr/>
      </dsp:nvSpPr>
      <dsp:spPr>
        <a:xfrm rot="5400000">
          <a:off x="1967961" y="1388104"/>
          <a:ext cx="2939338" cy="1796247"/>
        </a:xfrm>
        <a:prstGeom prst="round2SameRect">
          <a:avLst>
            <a:gd name="adj1" fmla="val 16670"/>
            <a:gd name="adj2" fmla="val 0"/>
          </a:avLst>
        </a:prstGeom>
        <a:solidFill>
          <a:schemeClr val="accent2">
            <a:tint val="50000"/>
            <a:hueOff val="1952364"/>
            <a:satOff val="-6995"/>
            <a:lumOff val="1439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015" tIns="133350" rIns="80010" bIns="133350" numCol="1" spcCol="1270" anchor="t" anchorCtr="0">
          <a:noAutofit/>
        </a:bodyPr>
        <a:lstStyle/>
        <a:p>
          <a:pPr lvl="0" algn="l" defTabSz="933450">
            <a:lnSpc>
              <a:spcPct val="90000"/>
            </a:lnSpc>
            <a:spcBef>
              <a:spcPct val="0"/>
            </a:spcBef>
            <a:spcAft>
              <a:spcPct val="35000"/>
            </a:spcAft>
          </a:pPr>
          <a:r>
            <a:rPr lang="en-US" sz="2100" kern="1200" dirty="0"/>
            <a:t>Machine Learning</a:t>
          </a:r>
        </a:p>
        <a:p>
          <a:pPr marL="171450" lvl="1" indent="-171450" algn="l" defTabSz="711200">
            <a:lnSpc>
              <a:spcPct val="90000"/>
            </a:lnSpc>
            <a:spcBef>
              <a:spcPct val="0"/>
            </a:spcBef>
            <a:spcAft>
              <a:spcPct val="15000"/>
            </a:spcAft>
            <a:buChar char="••"/>
          </a:pPr>
          <a:r>
            <a:rPr lang="en-US" sz="1600" kern="1200" dirty="0"/>
            <a:t>Performed Data cleaning, EDA, Visualization etc.</a:t>
          </a:r>
        </a:p>
        <a:p>
          <a:pPr marL="171450" lvl="1" indent="-171450" algn="l" defTabSz="711200">
            <a:lnSpc>
              <a:spcPct val="90000"/>
            </a:lnSpc>
            <a:spcBef>
              <a:spcPct val="0"/>
            </a:spcBef>
            <a:spcAft>
              <a:spcPct val="15000"/>
            </a:spcAft>
            <a:buChar char="••"/>
          </a:pPr>
          <a:r>
            <a:rPr lang="en-US" sz="1600" kern="1200" dirty="0"/>
            <a:t>Created multiple models and hyper tuned them</a:t>
          </a:r>
        </a:p>
      </dsp:txBody>
      <dsp:txXfrm rot="-5400000">
        <a:off x="2539507" y="904260"/>
        <a:ext cx="1708546" cy="2763936"/>
      </dsp:txXfrm>
    </dsp:sp>
    <dsp:sp modelId="{3C49965F-40A9-44AE-AD4B-5DD41A84CED1}">
      <dsp:nvSpPr>
        <dsp:cNvPr id="0" name=""/>
        <dsp:cNvSpPr/>
      </dsp:nvSpPr>
      <dsp:spPr>
        <a:xfrm>
          <a:off x="1559635" y="0"/>
          <a:ext cx="1877811" cy="1877720"/>
        </a:xfrm>
        <a:prstGeom prst="circularArrow">
          <a:avLst>
            <a:gd name="adj1" fmla="val 12500"/>
            <a:gd name="adj2" fmla="val 1142322"/>
            <a:gd name="adj3" fmla="val 20457678"/>
            <a:gd name="adj4" fmla="val 10800000"/>
            <a:gd name="adj5" fmla="val 125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044BE-FA3C-4D46-BC99-F9210A9298D2}">
      <dsp:nvSpPr>
        <dsp:cNvPr id="0" name=""/>
        <dsp:cNvSpPr/>
      </dsp:nvSpPr>
      <dsp:spPr>
        <a:xfrm rot="10800000">
          <a:off x="1559635" y="2694279"/>
          <a:ext cx="1877811" cy="1877720"/>
        </a:xfrm>
        <a:prstGeom prst="circularArrow">
          <a:avLst>
            <a:gd name="adj1" fmla="val 12500"/>
            <a:gd name="adj2" fmla="val 1142322"/>
            <a:gd name="adj3" fmla="val 20457678"/>
            <a:gd name="adj4" fmla="val 10800000"/>
            <a:gd name="adj5" fmla="val 12500"/>
          </a:avLst>
        </a:prstGeom>
        <a:solidFill>
          <a:schemeClr val="accent2">
            <a:hueOff val="1907790"/>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12598"/>
          <a:ext cx="2065693" cy="106935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lvl="0" algn="l" defTabSz="844550">
            <a:lnSpc>
              <a:spcPct val="90000"/>
            </a:lnSpc>
            <a:spcBef>
              <a:spcPct val="0"/>
            </a:spcBef>
            <a:spcAft>
              <a:spcPct val="35000"/>
            </a:spcAft>
          </a:pPr>
          <a:r>
            <a:rPr lang="en-US" sz="1900" kern="1200" dirty="0"/>
            <a:t>Data Cleaning</a:t>
          </a:r>
        </a:p>
      </dsp:txBody>
      <dsp:txXfrm>
        <a:off x="4543" y="112598"/>
        <a:ext cx="2065693" cy="712902"/>
      </dsp:txXfrm>
    </dsp:sp>
    <dsp:sp modelId="{9D677988-374B-4BBA-B73C-8BE59201B4AA}">
      <dsp:nvSpPr>
        <dsp:cNvPr id="0" name=""/>
        <dsp:cNvSpPr/>
      </dsp:nvSpPr>
      <dsp:spPr>
        <a:xfrm>
          <a:off x="427637" y="825501"/>
          <a:ext cx="2065693" cy="32148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Import the collected data from web scraping</a:t>
          </a:r>
        </a:p>
        <a:p>
          <a:pPr marL="171450" lvl="1" indent="-171450" algn="l" defTabSz="844550">
            <a:lnSpc>
              <a:spcPct val="90000"/>
            </a:lnSpc>
            <a:spcBef>
              <a:spcPct val="0"/>
            </a:spcBef>
            <a:spcAft>
              <a:spcPct val="15000"/>
            </a:spcAft>
            <a:buChar char="••"/>
          </a:pPr>
          <a:r>
            <a:rPr lang="en-US" sz="1900" kern="1200" dirty="0"/>
            <a:t>Clean and format the records as per usage by using various imputation techniques</a:t>
          </a:r>
        </a:p>
      </dsp:txBody>
      <dsp:txXfrm>
        <a:off x="488139" y="886003"/>
        <a:ext cx="1944689" cy="3093796"/>
      </dsp:txXfrm>
    </dsp:sp>
    <dsp:sp modelId="{51EA4E37-9197-43C9-9502-961CC2F00719}">
      <dsp:nvSpPr>
        <dsp:cNvPr id="0" name=""/>
        <dsp:cNvSpPr/>
      </dsp:nvSpPr>
      <dsp:spPr>
        <a:xfrm>
          <a:off x="2383388" y="2119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a:off x="2383388" y="314760"/>
        <a:ext cx="509592" cy="308578"/>
      </dsp:txXfrm>
    </dsp:sp>
    <dsp:sp modelId="{6BB0ABCB-2373-47ED-9774-278F8EE9E9B2}">
      <dsp:nvSpPr>
        <dsp:cNvPr id="0" name=""/>
        <dsp:cNvSpPr/>
      </dsp:nvSpPr>
      <dsp:spPr>
        <a:xfrm>
          <a:off x="3322843" y="112598"/>
          <a:ext cx="2065693" cy="106935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lvl="0" algn="l" defTabSz="844550">
            <a:lnSpc>
              <a:spcPct val="90000"/>
            </a:lnSpc>
            <a:spcBef>
              <a:spcPct val="0"/>
            </a:spcBef>
            <a:spcAft>
              <a:spcPct val="35000"/>
            </a:spcAft>
          </a:pPr>
          <a:r>
            <a:rPr lang="en-US" sz="1900" kern="1200" dirty="0"/>
            <a:t>Exploratory Data Analysis</a:t>
          </a:r>
        </a:p>
      </dsp:txBody>
      <dsp:txXfrm>
        <a:off x="3322843" y="112598"/>
        <a:ext cx="2065693" cy="712902"/>
      </dsp:txXfrm>
    </dsp:sp>
    <dsp:sp modelId="{93C83A52-6E6B-41FD-9424-D118FD751CED}">
      <dsp:nvSpPr>
        <dsp:cNvPr id="0" name=""/>
        <dsp:cNvSpPr/>
      </dsp:nvSpPr>
      <dsp:spPr>
        <a:xfrm>
          <a:off x="3745937" y="825501"/>
          <a:ext cx="2065693" cy="32148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Check through all the dataset information like datatype, missing value, duplicate value etc.</a:t>
          </a:r>
        </a:p>
        <a:p>
          <a:pPr marL="171450" lvl="1" indent="-171450" algn="l" defTabSz="844550">
            <a:lnSpc>
              <a:spcPct val="90000"/>
            </a:lnSpc>
            <a:spcBef>
              <a:spcPct val="0"/>
            </a:spcBef>
            <a:spcAft>
              <a:spcPct val="15000"/>
            </a:spcAft>
            <a:buChar char="••"/>
          </a:pPr>
          <a:r>
            <a:rPr lang="en-US" sz="1900" kern="1200" dirty="0"/>
            <a:t>Analyze each and every data record to ensure we have usable information</a:t>
          </a:r>
        </a:p>
      </dsp:txBody>
      <dsp:txXfrm>
        <a:off x="3806439" y="886003"/>
        <a:ext cx="1944689" cy="3093796"/>
      </dsp:txXfrm>
    </dsp:sp>
    <dsp:sp modelId="{A66EA167-6AD2-4AA4-A421-59E2B4561DDF}">
      <dsp:nvSpPr>
        <dsp:cNvPr id="0" name=""/>
        <dsp:cNvSpPr/>
      </dsp:nvSpPr>
      <dsp:spPr>
        <a:xfrm>
          <a:off x="5701689" y="2119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a:off x="5701689" y="314760"/>
        <a:ext cx="509592" cy="308578"/>
      </dsp:txXfrm>
    </dsp:sp>
    <dsp:sp modelId="{3E371716-205E-4EF6-A7ED-14278F63B034}">
      <dsp:nvSpPr>
        <dsp:cNvPr id="0" name=""/>
        <dsp:cNvSpPr/>
      </dsp:nvSpPr>
      <dsp:spPr>
        <a:xfrm>
          <a:off x="6641144" y="112598"/>
          <a:ext cx="2065693" cy="106935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lvl="0" algn="l" defTabSz="844550">
            <a:lnSpc>
              <a:spcPct val="90000"/>
            </a:lnSpc>
            <a:spcBef>
              <a:spcPct val="0"/>
            </a:spcBef>
            <a:spcAft>
              <a:spcPct val="35000"/>
            </a:spcAft>
          </a:pPr>
          <a:r>
            <a:rPr lang="en-US" sz="1900" kern="1200" dirty="0"/>
            <a:t>Visualization and Data Preprocessing</a:t>
          </a:r>
        </a:p>
      </dsp:txBody>
      <dsp:txXfrm>
        <a:off x="6641144" y="112598"/>
        <a:ext cx="2065693" cy="712902"/>
      </dsp:txXfrm>
    </dsp:sp>
    <dsp:sp modelId="{D91F2413-E4E3-4058-AF8C-E44208B5C14B}">
      <dsp:nvSpPr>
        <dsp:cNvPr id="0" name=""/>
        <dsp:cNvSpPr/>
      </dsp:nvSpPr>
      <dsp:spPr>
        <a:xfrm>
          <a:off x="7064238" y="825501"/>
          <a:ext cx="2065693" cy="32148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Use various visualization methods to check the data distribution identify presence of outliers and skewness</a:t>
          </a:r>
        </a:p>
        <a:p>
          <a:pPr marL="171450" lvl="1" indent="-171450" algn="l" defTabSz="844550">
            <a:lnSpc>
              <a:spcPct val="90000"/>
            </a:lnSpc>
            <a:spcBef>
              <a:spcPct val="0"/>
            </a:spcBef>
            <a:spcAft>
              <a:spcPct val="15000"/>
            </a:spcAft>
            <a:buChar char="••"/>
          </a:pPr>
          <a:r>
            <a:rPr lang="en-US" sz="1900" kern="1200" dirty="0"/>
            <a:t>Perform encoding and scaling methods</a:t>
          </a:r>
        </a:p>
      </dsp:txBody>
      <dsp:txXfrm>
        <a:off x="7124740" y="886003"/>
        <a:ext cx="1944689" cy="30937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52780"/>
          <a:ext cx="2065693" cy="100850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kern="1200" dirty="0"/>
            <a:t>Model Building</a:t>
          </a:r>
        </a:p>
      </dsp:txBody>
      <dsp:txXfrm>
        <a:off x="4543" y="52780"/>
        <a:ext cx="2065693" cy="672338"/>
      </dsp:txXfrm>
    </dsp:sp>
    <dsp:sp modelId="{9D677988-374B-4BBA-B73C-8BE59201B4AA}">
      <dsp:nvSpPr>
        <dsp:cNvPr id="0" name=""/>
        <dsp:cNvSpPr/>
      </dsp:nvSpPr>
      <dsp:spPr>
        <a:xfrm>
          <a:off x="427637" y="725119"/>
          <a:ext cx="2065693" cy="37179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Create appropriate Regression Machine Learning model function</a:t>
          </a:r>
        </a:p>
        <a:p>
          <a:pPr marL="171450" lvl="1" indent="-171450" algn="l" defTabSz="800100">
            <a:lnSpc>
              <a:spcPct val="90000"/>
            </a:lnSpc>
            <a:spcBef>
              <a:spcPct val="0"/>
            </a:spcBef>
            <a:spcAft>
              <a:spcPct val="15000"/>
            </a:spcAft>
            <a:buChar char="••"/>
          </a:pPr>
          <a:r>
            <a:rPr lang="en-US" sz="1800" kern="1200" dirty="0"/>
            <a:t>Need to ensure that whenever the regression function is called it is able to process all the necessary parameters</a:t>
          </a:r>
        </a:p>
      </dsp:txBody>
      <dsp:txXfrm>
        <a:off x="488139" y="785621"/>
        <a:ext cx="1944689" cy="3596896"/>
      </dsp:txXfrm>
    </dsp:sp>
    <dsp:sp modelId="{51EA4E37-9197-43C9-9502-961CC2F00719}">
      <dsp:nvSpPr>
        <dsp:cNvPr id="0" name=""/>
        <dsp:cNvSpPr/>
      </dsp:nvSpPr>
      <dsp:spPr>
        <a:xfrm>
          <a:off x="2383388" y="1318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2383388" y="234660"/>
        <a:ext cx="509592" cy="308578"/>
      </dsp:txXfrm>
    </dsp:sp>
    <dsp:sp modelId="{6BB0ABCB-2373-47ED-9774-278F8EE9E9B2}">
      <dsp:nvSpPr>
        <dsp:cNvPr id="0" name=""/>
        <dsp:cNvSpPr/>
      </dsp:nvSpPr>
      <dsp:spPr>
        <a:xfrm>
          <a:off x="3322843" y="52780"/>
          <a:ext cx="2065693" cy="100850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kern="1200" dirty="0"/>
            <a:t>Model Evaluation</a:t>
          </a:r>
        </a:p>
      </dsp:txBody>
      <dsp:txXfrm>
        <a:off x="3322843" y="52780"/>
        <a:ext cx="2065693" cy="672338"/>
      </dsp:txXfrm>
    </dsp:sp>
    <dsp:sp modelId="{93C83A52-6E6B-41FD-9424-D118FD751CED}">
      <dsp:nvSpPr>
        <dsp:cNvPr id="0" name=""/>
        <dsp:cNvSpPr/>
      </dsp:nvSpPr>
      <dsp:spPr>
        <a:xfrm>
          <a:off x="3745937" y="725119"/>
          <a:ext cx="2065693" cy="37179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Usage of evaluation metrics to check the accuracy of the models over trained and test data inputs</a:t>
          </a:r>
        </a:p>
        <a:p>
          <a:pPr marL="171450" lvl="1" indent="-171450" algn="l" defTabSz="800100">
            <a:lnSpc>
              <a:spcPct val="90000"/>
            </a:lnSpc>
            <a:spcBef>
              <a:spcPct val="0"/>
            </a:spcBef>
            <a:spcAft>
              <a:spcPct val="15000"/>
            </a:spcAft>
            <a:buChar char="••"/>
          </a:pPr>
          <a:r>
            <a:rPr lang="en-US" sz="1800" kern="1200" dirty="0"/>
            <a:t>Ensure the cross validation techniques helps in reducing over fitting and under fitting data</a:t>
          </a:r>
        </a:p>
      </dsp:txBody>
      <dsp:txXfrm>
        <a:off x="3806439" y="785621"/>
        <a:ext cx="1944689" cy="3596896"/>
      </dsp:txXfrm>
    </dsp:sp>
    <dsp:sp modelId="{A66EA167-6AD2-4AA4-A421-59E2B4561DDF}">
      <dsp:nvSpPr>
        <dsp:cNvPr id="0" name=""/>
        <dsp:cNvSpPr/>
      </dsp:nvSpPr>
      <dsp:spPr>
        <a:xfrm>
          <a:off x="5701689" y="1318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5701689" y="234660"/>
        <a:ext cx="509592" cy="308578"/>
      </dsp:txXfrm>
    </dsp:sp>
    <dsp:sp modelId="{3E371716-205E-4EF6-A7ED-14278F63B034}">
      <dsp:nvSpPr>
        <dsp:cNvPr id="0" name=""/>
        <dsp:cNvSpPr/>
      </dsp:nvSpPr>
      <dsp:spPr>
        <a:xfrm>
          <a:off x="6641144" y="52780"/>
          <a:ext cx="2065693" cy="100850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kern="1200" dirty="0"/>
            <a:t>Hyperparameter Tuning Best Model</a:t>
          </a:r>
        </a:p>
      </dsp:txBody>
      <dsp:txXfrm>
        <a:off x="6641144" y="52780"/>
        <a:ext cx="2065693" cy="672338"/>
      </dsp:txXfrm>
    </dsp:sp>
    <dsp:sp modelId="{D91F2413-E4E3-4058-AF8C-E44208B5C14B}">
      <dsp:nvSpPr>
        <dsp:cNvPr id="0" name=""/>
        <dsp:cNvSpPr/>
      </dsp:nvSpPr>
      <dsp:spPr>
        <a:xfrm>
          <a:off x="7064238" y="725119"/>
          <a:ext cx="2065693" cy="37179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Choosing the appropriate Regression Machine Learning model to check various parameter permutation and combinations</a:t>
          </a:r>
        </a:p>
        <a:p>
          <a:pPr marL="171450" lvl="1" indent="-171450" algn="l" defTabSz="800100">
            <a:lnSpc>
              <a:spcPct val="90000"/>
            </a:lnSpc>
            <a:spcBef>
              <a:spcPct val="0"/>
            </a:spcBef>
            <a:spcAft>
              <a:spcPct val="15000"/>
            </a:spcAft>
            <a:buChar char="••"/>
          </a:pPr>
          <a:r>
            <a:rPr lang="en-US" sz="1800" kern="1200" dirty="0"/>
            <a:t>Using Grid Search CV to obtain the best parameters that can be plugged into the selected model</a:t>
          </a:r>
        </a:p>
      </dsp:txBody>
      <dsp:txXfrm>
        <a:off x="7124740" y="785621"/>
        <a:ext cx="1944689" cy="35968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85221"/>
          <a:ext cx="1645920" cy="1645920"/>
        </a:xfrm>
        <a:prstGeom prst="roundRect">
          <a:avLst/>
        </a:prstGeom>
        <a:solidFill>
          <a:schemeClr val="accent2">
            <a:hueOff val="0"/>
            <a:satOff val="0"/>
            <a:lumOff val="0"/>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Shape : </a:t>
          </a:r>
          <a:r>
            <a:rPr lang="en-US" sz="1600" b="0" i="0" kern="1200" dirty="0" smtClean="0">
              <a:latin typeface="Constantia (Body)"/>
            </a:rPr>
            <a:t>5,755 </a:t>
          </a:r>
          <a:r>
            <a:rPr lang="en-US" sz="1600" b="0" i="0" kern="1200" dirty="0">
              <a:latin typeface="Constantia (Body)"/>
            </a:rPr>
            <a:t>rows and </a:t>
          </a:r>
          <a:r>
            <a:rPr lang="en-US" sz="1600" b="0" i="0" kern="1200" dirty="0" smtClean="0">
              <a:latin typeface="Constantia (Body)"/>
            </a:rPr>
            <a:t>10 </a:t>
          </a:r>
          <a:r>
            <a:rPr lang="en-US" sz="1600" b="0" i="0" kern="1200" dirty="0">
              <a:latin typeface="Constantia (Body)"/>
            </a:rPr>
            <a:t>columns</a:t>
          </a:r>
        </a:p>
      </dsp:txBody>
      <dsp:txXfrm>
        <a:off x="576408" y="365568"/>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533407" y="2266942"/>
          <a:ext cx="1645920" cy="1645920"/>
        </a:xfrm>
        <a:prstGeom prst="roundRect">
          <a:avLst/>
        </a:prstGeom>
        <a:solidFill>
          <a:schemeClr val="accent4">
            <a:hueOff val="0"/>
            <a:satOff val="0"/>
            <a:lumOff val="0"/>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smtClean="0">
              <a:latin typeface="Constantia (Body)"/>
            </a:rPr>
            <a:t>NO </a:t>
          </a:r>
          <a:r>
            <a:rPr lang="en-US" sz="1600" b="0" i="0" kern="1200" dirty="0">
              <a:latin typeface="Constantia (Body)"/>
            </a:rPr>
            <a:t>duplicate rows/records were found</a:t>
          </a:r>
          <a:endParaRPr lang="en-US" sz="1600" kern="1200" dirty="0">
            <a:latin typeface="Constantia (Body)"/>
          </a:endParaRPr>
        </a:p>
      </dsp:txBody>
      <dsp:txXfrm>
        <a:off x="613754" y="2347289"/>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2/27/2022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2/27/2022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88825"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61" y="69756"/>
            <a:ext cx="12014700"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6750" y="3200400"/>
            <a:ext cx="8532178"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9D2A58A-F6A3-44B4-8553-CA3EAF252FB7}" type="datetime1">
              <a:rPr lang="en-US" smtClean="0"/>
              <a:t>2/27/2022</a:t>
            </a:fld>
            <a:endParaRPr lang="en-US"/>
          </a:p>
        </p:txBody>
      </p:sp>
      <p:sp>
        <p:nvSpPr>
          <p:cNvPr id="17" name="Footer Placeholder 16"/>
          <p:cNvSpPr>
            <a:spLocks noGrp="1"/>
          </p:cNvSpPr>
          <p:nvPr>
            <p:ph type="ftr" sz="quarter" idx="11"/>
          </p:nvPr>
        </p:nvSpPr>
        <p:spPr/>
        <p:txBody>
          <a:bodyPr/>
          <a:lstStyle/>
          <a:p>
            <a:r>
              <a:rPr lang="en-US" smtClean="0"/>
              <a:t>Add a footer</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1FEFA0A-2F20-4B60-98C6-5FFDA469AA1C}" type="slidenum">
              <a:rPr lang="en-US" smtClean="0"/>
              <a:t>‹#›</a:t>
            </a:fld>
            <a:endParaRPr lang="en-US"/>
          </a:p>
        </p:txBody>
      </p:sp>
      <p:sp>
        <p:nvSpPr>
          <p:cNvPr id="7" name="Rectangle 6"/>
          <p:cNvSpPr/>
          <p:nvPr/>
        </p:nvSpPr>
        <p:spPr>
          <a:xfrm>
            <a:off x="83887" y="1449304"/>
            <a:ext cx="12025584"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887" y="1396720"/>
            <a:ext cx="12025584"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887" y="2976649"/>
            <a:ext cx="12025584"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441" y="1505931"/>
            <a:ext cx="10969943"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8F513F-1C7D-48A3-9E66-761794785CC6}" type="datetime1">
              <a:rPr lang="en-US" smtClean="0"/>
              <a:t>2/27/2022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2"/>
            <a:ext cx="2681542"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8882" y="274641"/>
            <a:ext cx="7414869"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5BC340-5827-402A-ABD7-86B6900F77A8}" type="datetime1">
              <a:rPr lang="en-US" smtClean="0"/>
              <a:t>2/27/2022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D05BD3E-AD23-4233-B7FD-BCC74AA741B1}" type="datetime1">
              <a:rPr lang="en-US" smtClean="0"/>
              <a:t>2/27/2022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
        <p:nvSpPr>
          <p:cNvPr id="8" name="Content Placeholder 7"/>
          <p:cNvSpPr>
            <a:spLocks noGrp="1"/>
          </p:cNvSpPr>
          <p:nvPr>
            <p:ph sz="quarter" idx="1"/>
          </p:nvPr>
        </p:nvSpPr>
        <p:spPr>
          <a:xfrm>
            <a:off x="1218883" y="1447800"/>
            <a:ext cx="10360501"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88825"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61" y="69756"/>
            <a:ext cx="12014700"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2833" y="952501"/>
            <a:ext cx="10360501"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2833" y="2547938"/>
            <a:ext cx="10360501"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2/27/2022</a:t>
            </a:fld>
            <a:endParaRPr lang="en-US"/>
          </a:p>
        </p:txBody>
      </p:sp>
      <p:sp>
        <p:nvSpPr>
          <p:cNvPr id="5" name="Footer Placeholder 4"/>
          <p:cNvSpPr>
            <a:spLocks noGrp="1"/>
          </p:cNvSpPr>
          <p:nvPr>
            <p:ph type="ftr" sz="quarter" idx="11"/>
          </p:nvPr>
        </p:nvSpPr>
        <p:spPr>
          <a:xfrm>
            <a:off x="1066522" y="6172200"/>
            <a:ext cx="5332611" cy="457200"/>
          </a:xfrm>
        </p:spPr>
        <p:txBody>
          <a:bodyPr/>
          <a:lstStyle/>
          <a:p>
            <a:r>
              <a:rPr lang="en-US" smtClean="0"/>
              <a:t>Add a footer</a:t>
            </a:r>
            <a:endParaRPr lang="en-US"/>
          </a:p>
        </p:txBody>
      </p:sp>
      <p:sp>
        <p:nvSpPr>
          <p:cNvPr id="7" name="Rectangle 6"/>
          <p:cNvSpPr/>
          <p:nvPr/>
        </p:nvSpPr>
        <p:spPr>
          <a:xfrm flipV="1">
            <a:off x="92526" y="2376830"/>
            <a:ext cx="1201489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71" y="2341476"/>
            <a:ext cx="1201524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51" y="2468880"/>
            <a:ext cx="1201636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21" y="6208776"/>
            <a:ext cx="609441" cy="457200"/>
          </a:xfrm>
        </p:spPr>
        <p:txBody>
          <a:bodyPr/>
          <a:lstStyle/>
          <a:p>
            <a:fld id="{81FEFA0A-2F20-4B60-98C6-5FFDA469AA1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CAAEA3F-BC83-4494-8BB2-CF9729692A8C}" type="datetime1">
              <a:rPr lang="en-US" smtClean="0"/>
              <a:t>2/27/2022</a:t>
            </a:fld>
            <a:endParaRPr lang="en-US"/>
          </a:p>
        </p:txBody>
      </p:sp>
      <p:sp>
        <p:nvSpPr>
          <p:cNvPr id="6" name="Footer Placeholder 5"/>
          <p:cNvSpPr>
            <a:spLocks noGrp="1"/>
          </p:cNvSpPr>
          <p:nvPr>
            <p:ph type="ftr" sz="quarter" idx="11"/>
          </p:nvPr>
        </p:nvSpPr>
        <p:spPr/>
        <p:txBody>
          <a:bodyPr/>
          <a:lstStyle/>
          <a:p>
            <a:r>
              <a:rPr lang="en-US" smtClean="0"/>
              <a:t>Add a footer</a:t>
            </a:r>
            <a:endParaRPr lang="en-US"/>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
        <p:nvSpPr>
          <p:cNvPr id="9" name="Content Placeholder 8"/>
          <p:cNvSpPr>
            <a:spLocks noGrp="1"/>
          </p:cNvSpPr>
          <p:nvPr>
            <p:ph sz="quarter" idx="1"/>
          </p:nvPr>
        </p:nvSpPr>
        <p:spPr>
          <a:xfrm>
            <a:off x="1218883" y="1447800"/>
            <a:ext cx="4997418"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6887" y="1447800"/>
            <a:ext cx="4997418"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8883" y="273050"/>
            <a:ext cx="10360501"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8882" y="1447800"/>
            <a:ext cx="4977104"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2280" y="1447800"/>
            <a:ext cx="4977104"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48BCFC3-C38C-4973-9593-9C0AA203E374}" type="datetime1">
              <a:rPr lang="en-US" smtClean="0"/>
              <a:t>2/27/2022</a:t>
            </a:fld>
            <a:endParaRPr lang="en-US"/>
          </a:p>
        </p:txBody>
      </p:sp>
      <p:sp>
        <p:nvSpPr>
          <p:cNvPr id="8" name="Footer Placeholder 7"/>
          <p:cNvSpPr>
            <a:spLocks noGrp="1"/>
          </p:cNvSpPr>
          <p:nvPr>
            <p:ph type="ftr" sz="quarter" idx="11"/>
          </p:nvPr>
        </p:nvSpPr>
        <p:spPr/>
        <p:txBody>
          <a:bodyPr/>
          <a:lstStyle/>
          <a:p>
            <a:r>
              <a:rPr lang="en-US" smtClean="0"/>
              <a:t>Add a footer</a:t>
            </a:r>
            <a:endParaRPr lang="en-US"/>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
        <p:nvSpPr>
          <p:cNvPr id="11" name="Content Placeholder 10"/>
          <p:cNvSpPr>
            <a:spLocks noGrp="1"/>
          </p:cNvSpPr>
          <p:nvPr>
            <p:ph sz="half" idx="2"/>
          </p:nvPr>
        </p:nvSpPr>
        <p:spPr>
          <a:xfrm>
            <a:off x="1218882" y="2247900"/>
            <a:ext cx="4977104"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2280" y="2247900"/>
            <a:ext cx="4977104"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B00E9B8-A638-47B9-8EAF-A06FB35BB403}" type="datetime1">
              <a:rPr lang="en-US" smtClean="0"/>
              <a:t>2/27/2022</a:t>
            </a:fld>
            <a:endParaRPr lang="en-US"/>
          </a:p>
        </p:txBody>
      </p:sp>
      <p:sp>
        <p:nvSpPr>
          <p:cNvPr id="4" name="Footer Placeholder 3"/>
          <p:cNvSpPr>
            <a:spLocks noGrp="1"/>
          </p:cNvSpPr>
          <p:nvPr>
            <p:ph type="ftr" sz="quarter" idx="11"/>
          </p:nvPr>
        </p:nvSpPr>
        <p:spPr/>
        <p:txBody>
          <a:bodyPr/>
          <a:lstStyle/>
          <a:p>
            <a:r>
              <a:rPr lang="en-US" smtClean="0"/>
              <a:t>Add a footer</a:t>
            </a:r>
            <a:endParaRPr lang="en-US"/>
          </a:p>
        </p:txBody>
      </p:sp>
      <p:sp>
        <p:nvSpPr>
          <p:cNvPr id="5" name="Slide Number Placeholder 4"/>
          <p:cNvSpPr>
            <a:spLocks noGrp="1"/>
          </p:cNvSpPr>
          <p:nvPr>
            <p:ph type="sldNum" sz="quarter" idx="12"/>
          </p:nvPr>
        </p:nvSpPr>
        <p:spPr/>
        <p:txBody>
          <a:bodyPr/>
          <a:lstStyle/>
          <a:p>
            <a:fld id="{81FEFA0A-2F20-4B60-98C6-5FFDA469AA1C}"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414C0-40BC-46FB-ADE3-F7141007B5FB}" type="datetime1">
              <a:rPr lang="en-US" smtClean="0"/>
              <a:t>2/27/2022</a:t>
            </a:fld>
            <a:endParaRPr lang="en-US"/>
          </a:p>
        </p:txBody>
      </p:sp>
      <p:sp>
        <p:nvSpPr>
          <p:cNvPr id="3" name="Footer Placeholder 2"/>
          <p:cNvSpPr>
            <a:spLocks noGrp="1"/>
          </p:cNvSpPr>
          <p:nvPr>
            <p:ph type="ftr" sz="quarter" idx="11"/>
          </p:nvPr>
        </p:nvSpPr>
        <p:spPr/>
        <p:txBody>
          <a:bodyPr/>
          <a:lstStyle/>
          <a:p>
            <a:r>
              <a:rPr lang="en-US" smtClean="0"/>
              <a:t>Add a footer</a:t>
            </a:r>
            <a:endParaRPr lang="en-US"/>
          </a:p>
        </p:txBody>
      </p:sp>
      <p:sp>
        <p:nvSpPr>
          <p:cNvPr id="4" name="Slide Number Placeholder 3"/>
          <p:cNvSpPr>
            <a:spLocks noGrp="1"/>
          </p:cNvSpPr>
          <p:nvPr>
            <p:ph type="sldNum" sz="quarter" idx="12"/>
          </p:nvPr>
        </p:nvSpPr>
        <p:spPr/>
        <p:txBody>
          <a:bodyPr/>
          <a:lstStyle/>
          <a:p>
            <a:fld id="{81FEFA0A-2F20-4B60-98C6-5FFDA469AA1C}"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88825"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22" y="69755"/>
            <a:ext cx="12014700"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8883" y="273050"/>
            <a:ext cx="10360501"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8882" y="1600200"/>
            <a:ext cx="2539339"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018BC97-2F5E-4770-AEEF-8F2730A3EA80}" type="datetime1">
              <a:rPr lang="en-US" smtClean="0"/>
              <a:t>2/27/2022</a:t>
            </a:fld>
            <a:endParaRPr lang="en-US"/>
          </a:p>
        </p:txBody>
      </p:sp>
      <p:sp>
        <p:nvSpPr>
          <p:cNvPr id="6" name="Footer Placeholder 5"/>
          <p:cNvSpPr>
            <a:spLocks noGrp="1"/>
          </p:cNvSpPr>
          <p:nvPr>
            <p:ph type="ftr" sz="quarter" idx="11"/>
          </p:nvPr>
        </p:nvSpPr>
        <p:spPr/>
        <p:txBody>
          <a:bodyPr/>
          <a:lstStyle/>
          <a:p>
            <a:r>
              <a:rPr lang="en-US" smtClean="0"/>
              <a:t>Add a footer</a:t>
            </a:r>
            <a:endParaRPr lang="en-US"/>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
        <p:nvSpPr>
          <p:cNvPr id="11" name="Content Placeholder 10"/>
          <p:cNvSpPr>
            <a:spLocks noGrp="1"/>
          </p:cNvSpPr>
          <p:nvPr>
            <p:ph sz="quarter" idx="1"/>
          </p:nvPr>
        </p:nvSpPr>
        <p:spPr>
          <a:xfrm>
            <a:off x="3961368" y="1600200"/>
            <a:ext cx="7618016"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3" y="4900550"/>
            <a:ext cx="975106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8883" y="5445825"/>
            <a:ext cx="975106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t>2/27/2022</a:t>
            </a:fld>
            <a:endParaRPr lang="en-US"/>
          </a:p>
        </p:txBody>
      </p:sp>
      <p:sp>
        <p:nvSpPr>
          <p:cNvPr id="6" name="Footer Placeholder 5"/>
          <p:cNvSpPr>
            <a:spLocks noGrp="1"/>
          </p:cNvSpPr>
          <p:nvPr>
            <p:ph type="ftr" sz="quarter" idx="11"/>
          </p:nvPr>
        </p:nvSpPr>
        <p:spPr>
          <a:xfrm>
            <a:off x="1218882" y="6172200"/>
            <a:ext cx="5180251" cy="457200"/>
          </a:xfrm>
        </p:spPr>
        <p:txBody>
          <a:bodyPr/>
          <a:lstStyle/>
          <a:p>
            <a:endParaRPr kumimoji="0" lang="en-US" dirty="0"/>
          </a:p>
        </p:txBody>
      </p:sp>
      <p:sp>
        <p:nvSpPr>
          <p:cNvPr id="7" name="Slide Number Placeholder 6"/>
          <p:cNvSpPr>
            <a:spLocks noGrp="1"/>
          </p:cNvSpPr>
          <p:nvPr>
            <p:ph type="sldNum" sz="quarter" idx="12"/>
          </p:nvPr>
        </p:nvSpPr>
        <p:spPr>
          <a:xfrm>
            <a:off x="195021" y="6208776"/>
            <a:ext cx="609441" cy="457200"/>
          </a:xfrm>
        </p:spPr>
        <p:txBody>
          <a:bodyPr/>
          <a:lstStyle/>
          <a:p>
            <a:fld id="{6F42FDE4-A7DD-41A7-A0A6-9B649FB43336}" type="slidenum">
              <a:rPr kumimoji="0" lang="en-US" smtClean="0"/>
              <a:t>‹#›</a:t>
            </a:fld>
            <a:endParaRPr kumimoji="0" lang="en-US" dirty="0"/>
          </a:p>
        </p:txBody>
      </p:sp>
      <p:sp>
        <p:nvSpPr>
          <p:cNvPr id="11" name="Rectangle 10"/>
          <p:cNvSpPr/>
          <p:nvPr/>
        </p:nvSpPr>
        <p:spPr>
          <a:xfrm flipV="1">
            <a:off x="91052" y="4683555"/>
            <a:ext cx="12005993"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21" y="4650475"/>
            <a:ext cx="1200572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24" y="4773225"/>
            <a:ext cx="12005722"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54" y="66676"/>
            <a:ext cx="11999372"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88825"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22" y="69755"/>
            <a:ext cx="12014700"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8883" y="274638"/>
            <a:ext cx="10360501"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8883" y="1447800"/>
            <a:ext cx="10360501"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7457" y="6191250"/>
            <a:ext cx="3301140" cy="476250"/>
          </a:xfrm>
          <a:prstGeom prst="rect">
            <a:avLst/>
          </a:prstGeom>
        </p:spPr>
        <p:txBody>
          <a:bodyPr anchor="ctr" anchorCtr="0"/>
          <a:lstStyle>
            <a:lvl1pPr algn="r" eaLnBrk="1" latinLnBrk="0" hangingPunct="1">
              <a:defRPr kumimoji="0" sz="1400">
                <a:solidFill>
                  <a:schemeClr val="tx2"/>
                </a:solidFill>
              </a:defRPr>
            </a:lvl1pPr>
          </a:lstStyle>
          <a:p>
            <a:fld id="{41B0D41C-F0D3-49F0-8041-67FC705A40C6}" type="datetime1">
              <a:rPr lang="en-US" smtClean="0"/>
              <a:pPr/>
              <a:t>2/27/2022</a:t>
            </a:fld>
            <a:endParaRPr lang="en-US"/>
          </a:p>
        </p:txBody>
      </p:sp>
      <p:sp>
        <p:nvSpPr>
          <p:cNvPr id="3" name="Footer Placeholder 2"/>
          <p:cNvSpPr>
            <a:spLocks noGrp="1"/>
          </p:cNvSpPr>
          <p:nvPr>
            <p:ph type="ftr" sz="quarter" idx="3"/>
          </p:nvPr>
        </p:nvSpPr>
        <p:spPr>
          <a:xfrm>
            <a:off x="1218883" y="6172200"/>
            <a:ext cx="5281824" cy="457200"/>
          </a:xfrm>
          <a:prstGeom prst="rect">
            <a:avLst/>
          </a:prstGeom>
        </p:spPr>
        <p:txBody>
          <a:bodyPr anchor="ctr" anchorCtr="0"/>
          <a:lstStyle>
            <a:lvl1pPr eaLnBrk="1" latinLnBrk="0" hangingPunct="1">
              <a:defRPr kumimoji="0" sz="1400">
                <a:solidFill>
                  <a:schemeClr val="tx2"/>
                </a:solidFill>
              </a:defRPr>
            </a:lvl1pPr>
          </a:lstStyle>
          <a:p>
            <a:r>
              <a:rPr lang="en-US" smtClean="0"/>
              <a:t>Add a footer</a:t>
            </a:r>
            <a:endParaRPr lang="en-US"/>
          </a:p>
        </p:txBody>
      </p:sp>
      <p:sp>
        <p:nvSpPr>
          <p:cNvPr id="23" name="Slide Number Placeholder 22"/>
          <p:cNvSpPr>
            <a:spLocks noGrp="1"/>
          </p:cNvSpPr>
          <p:nvPr>
            <p:ph type="sldNum" sz="quarter" idx="4"/>
          </p:nvPr>
        </p:nvSpPr>
        <p:spPr>
          <a:xfrm>
            <a:off x="195021" y="6210300"/>
            <a:ext cx="609441"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1FEFA0A-2F20-4B60-98C6-5FFDA469AA1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3814" y="4724400"/>
            <a:ext cx="8458200" cy="1371600"/>
          </a:xfrm>
        </p:spPr>
        <p:txBody>
          <a:bodyPr>
            <a:normAutofit fontScale="85000" lnSpcReduction="20000"/>
          </a:bodyPr>
          <a:lstStyle/>
          <a:p>
            <a:r>
              <a:rPr lang="en-US" b="1" dirty="0"/>
              <a:t>Submitted by:</a:t>
            </a:r>
          </a:p>
          <a:p>
            <a:endParaRPr lang="en-US" b="1" dirty="0"/>
          </a:p>
          <a:p>
            <a:r>
              <a:rPr lang="en-US" b="1" dirty="0" smtClean="0"/>
              <a:t>Rajesh </a:t>
            </a:r>
            <a:r>
              <a:rPr lang="en-US" b="1" dirty="0"/>
              <a:t>K</a:t>
            </a:r>
            <a:r>
              <a:rPr lang="en-US" b="1" dirty="0" smtClean="0"/>
              <a:t>umar </a:t>
            </a:r>
            <a:r>
              <a:rPr lang="en-US" b="1" dirty="0"/>
              <a:t>S</a:t>
            </a:r>
            <a:r>
              <a:rPr lang="en-US" b="1" dirty="0" smtClean="0"/>
              <a:t>ingh</a:t>
            </a:r>
            <a:r>
              <a:rPr lang="en-US" b="1" dirty="0"/>
              <a:t/>
            </a:r>
            <a:br>
              <a:rPr lang="en-US" b="1" dirty="0"/>
            </a:br>
            <a:r>
              <a:rPr lang="en-US" b="1" dirty="0"/>
              <a:t>(Data Science Intern at Flip Robo Technologies)</a:t>
            </a:r>
          </a:p>
        </p:txBody>
      </p:sp>
      <p:sp>
        <p:nvSpPr>
          <p:cNvPr id="2" name="Title 1"/>
          <p:cNvSpPr>
            <a:spLocks noGrp="1"/>
          </p:cNvSpPr>
          <p:nvPr>
            <p:ph type="ctrTitle"/>
          </p:nvPr>
        </p:nvSpPr>
        <p:spPr/>
        <p:txBody>
          <a:bodyPr/>
          <a:lstStyle/>
          <a:p>
            <a:r>
              <a:rPr lang="en-US" b="1" dirty="0"/>
              <a:t>FLIGHT PRICE PREDICTION PROJECT PRESENTATION</a:t>
            </a:r>
          </a:p>
        </p:txBody>
      </p:sp>
    </p:spTree>
    <p:extLst>
      <p:ext uri="{BB962C8B-B14F-4D97-AF65-F5344CB8AC3E}">
        <p14:creationId xmlns:p14="http://schemas.microsoft.com/office/powerpoint/2010/main" val="7522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BACEA0-EF7A-4279-975A-C08087CE20D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xmlns="" id="{CD60BA1D-5DE1-4223-8BD6-DAB24FB166F2}"/>
              </a:ext>
            </a:extLst>
          </p:cNvPr>
          <p:cNvSpPr>
            <a:spLocks noGrp="1"/>
          </p:cNvSpPr>
          <p:nvPr>
            <p:ph sz="quarter" idx="1"/>
          </p:nvPr>
        </p:nvSpPr>
        <p:spPr/>
        <p:txBody>
          <a:bodyPr>
            <a:normAutofit/>
          </a:bodyPr>
          <a:lstStyle/>
          <a:p>
            <a:r>
              <a:rPr lang="en-US" dirty="0"/>
              <a:t>Visualizing with the use of pandas profiling feature.</a:t>
            </a:r>
          </a:p>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Checking for the final dimension of dataset to confirm the input details.</a:t>
            </a:r>
          </a:p>
          <a:p>
            <a:r>
              <a:rPr lang="en-US" dirty="0"/>
              <a:t>Creating train test split and the best random state </a:t>
            </a:r>
            <a:r>
              <a:rPr lang="en-US" dirty="0" smtClean="0"/>
              <a:t>found.</a:t>
            </a:r>
            <a:endParaRPr lang="en-IN" dirty="0"/>
          </a:p>
          <a:p>
            <a:r>
              <a:rPr lang="en-IN" dirty="0"/>
              <a:t>Taking a look at the importance of feature details to analyse further.</a:t>
            </a:r>
            <a:endParaRPr lang="en-US" dirty="0"/>
          </a:p>
        </p:txBody>
      </p:sp>
    </p:spTree>
    <p:extLst>
      <p:ext uri="{BB962C8B-B14F-4D97-AF65-F5344CB8AC3E}">
        <p14:creationId xmlns:p14="http://schemas.microsoft.com/office/powerpoint/2010/main" val="117875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D159D-38AD-4FB6-8C1F-437095DCBCC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xmlns="" id="{8BEEA151-8B23-44D0-87DF-DC97F7E509AF}"/>
              </a:ext>
            </a:extLst>
          </p:cNvPr>
          <p:cNvSpPr>
            <a:spLocks noGrp="1"/>
          </p:cNvSpPr>
          <p:nvPr>
            <p:ph sz="quarter" idx="1"/>
          </p:nvPr>
        </p:nvSpPr>
        <p:spPr/>
        <p:txBody>
          <a:bodyPr>
            <a:normAutofit fontScale="92500" lnSpcReduction="10000"/>
          </a:bodyPr>
          <a:lstStyle/>
          <a:p>
            <a:pPr>
              <a:buFont typeface="Wingdings" panose="05000000000000000000" pitchFamily="2" charset="2"/>
              <a:buChar char="Ø"/>
            </a:pPr>
            <a:r>
              <a:rPr lang="en-IN" dirty="0"/>
              <a:t> Hardware technology being </a:t>
            </a:r>
            <a:r>
              <a:rPr lang="en-IN" dirty="0" smtClean="0"/>
              <a:t>used.</a:t>
            </a:r>
            <a:r>
              <a:rPr lang="en-IN" sz="2800" dirty="0" smtClean="0">
                <a:solidFill>
                  <a:schemeClr val="bg1"/>
                </a:solidFill>
              </a:rPr>
              <a:t>Hardware </a:t>
            </a:r>
            <a:r>
              <a:rPr lang="en-IN" sz="2800" dirty="0">
                <a:solidFill>
                  <a:schemeClr val="bg1"/>
                </a:solidFill>
              </a:rPr>
              <a:t>Used:</a:t>
            </a:r>
          </a:p>
          <a:p>
            <a:endParaRPr lang="en-IN" sz="2800" dirty="0">
              <a:solidFill>
                <a:schemeClr val="bg1"/>
              </a:solidFill>
            </a:endParaRPr>
          </a:p>
          <a:p>
            <a:pPr marL="914400" lvl="1" indent="-457200">
              <a:buFont typeface="Wingdings" panose="05000000000000000000" pitchFamily="2" charset="2"/>
              <a:buChar char="ü"/>
            </a:pPr>
            <a:r>
              <a:rPr lang="en-IN" sz="2200" b="1" dirty="0"/>
              <a:t>RAM: 4 GB</a:t>
            </a:r>
          </a:p>
          <a:p>
            <a:pPr marL="914400" lvl="1" indent="-457200">
              <a:buFont typeface="Wingdings" panose="05000000000000000000" pitchFamily="2" charset="2"/>
              <a:buChar char="ü"/>
            </a:pPr>
            <a:r>
              <a:rPr lang="en-IN" sz="2200" b="1" dirty="0"/>
              <a:t>CPU:  INTEL Core i3, 1.99GHz. </a:t>
            </a:r>
          </a:p>
          <a:p>
            <a:pPr marL="914400" lvl="1" indent="-457200">
              <a:buFont typeface="Wingdings" panose="05000000000000000000" pitchFamily="2" charset="2"/>
              <a:buChar char="ü"/>
            </a:pPr>
            <a:r>
              <a:rPr lang="en-IN" sz="2200" b="1" dirty="0"/>
              <a:t>GPU: NVIDIA GETFORCE </a:t>
            </a:r>
            <a:r>
              <a:rPr lang="en-IN" sz="2200" b="1" dirty="0" smtClean="0"/>
              <a:t>RAM</a:t>
            </a:r>
            <a:r>
              <a:rPr lang="en-IN" sz="2200" b="1" dirty="0"/>
              <a:t>: 4 GB</a:t>
            </a:r>
          </a:p>
          <a:p>
            <a:pPr marL="502920" indent="-457200">
              <a:buFont typeface="Wingdings" pitchFamily="2" charset="2"/>
              <a:buChar char="Ø"/>
            </a:pPr>
            <a:r>
              <a:rPr lang="en-IN" dirty="0" smtClean="0"/>
              <a:t>Software </a:t>
            </a:r>
            <a:r>
              <a:rPr lang="en-IN" dirty="0"/>
              <a:t>technology being used.</a:t>
            </a:r>
          </a:p>
          <a:p>
            <a:pPr marL="45720" indent="0">
              <a:buNone/>
            </a:pPr>
            <a:r>
              <a:rPr lang="en-IN" dirty="0"/>
              <a:t>Programming language 		</a:t>
            </a:r>
            <a:r>
              <a:rPr lang="en-IN" dirty="0" smtClean="0"/>
              <a:t>              : </a:t>
            </a:r>
            <a:r>
              <a:rPr lang="en-IN" dirty="0"/>
              <a:t>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a:t>
            </a:r>
            <a:r>
              <a:rPr lang="en-IN" dirty="0" smtClean="0"/>
              <a:t>pandas-profiling</a:t>
            </a:r>
            <a:r>
              <a:rPr lang="en-IN" dirty="0"/>
              <a:t>.</a:t>
            </a:r>
          </a:p>
        </p:txBody>
      </p:sp>
    </p:spTree>
    <p:extLst>
      <p:ext uri="{BB962C8B-B14F-4D97-AF65-F5344CB8AC3E}">
        <p14:creationId xmlns:p14="http://schemas.microsoft.com/office/powerpoint/2010/main" val="212115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75EAF2-F1DE-45B8-B69F-D7CFDF73D5AA}"/>
              </a:ext>
            </a:extLst>
          </p:cNvPr>
          <p:cNvSpPr>
            <a:spLocks noGrp="1"/>
          </p:cNvSpPr>
          <p:nvPr>
            <p:ph type="title"/>
          </p:nvPr>
        </p:nvSpPr>
        <p:spPr/>
        <p:txBody>
          <a:bodyPr>
            <a:normAutofit fontScale="90000"/>
          </a:body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xmlns="" id="{CACD9C1F-29D1-4C55-94C7-69CC7D90599D}"/>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xmlns="" id="{4AA63E50-9801-49BF-9D5A-FF442A6C9B14}"/>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xmlns="" id="{BBA9E414-9F14-419E-84FB-24E386B6D53E}"/>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xmlns="" id="{0D1AAEAC-6693-4F94-ADEF-F987760DA056}"/>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xmlns="" id="{9BF4EBC0-4B60-4059-8342-4C7B108C562F}"/>
              </a:ext>
            </a:extLst>
          </p:cNvPr>
          <p:cNvSpPr txBox="1"/>
          <p:nvPr/>
        </p:nvSpPr>
        <p:spPr>
          <a:xfrm>
            <a:off x="7214424" y="4408510"/>
            <a:ext cx="1981962" cy="369332"/>
          </a:xfrm>
          <a:prstGeom prst="rect">
            <a:avLst/>
          </a:prstGeom>
          <a:noFill/>
        </p:spPr>
        <p:txBody>
          <a:bodyPr wrap="square">
            <a:spAutoFit/>
          </a:bodyPr>
          <a:lstStyle/>
          <a:p>
            <a:r>
              <a:rPr lang="en-US" u="sng" dirty="0"/>
              <a:t>05. Conclusion</a:t>
            </a:r>
          </a:p>
        </p:txBody>
      </p:sp>
      <p:sp>
        <p:nvSpPr>
          <p:cNvPr id="8" name="TextBox 7">
            <a:extLst>
              <a:ext uri="{FF2B5EF4-FFF2-40B4-BE49-F238E27FC236}">
                <a16:creationId xmlns:a16="http://schemas.microsoft.com/office/drawing/2014/main" xmlns="" id="{1A71DE5B-39A2-448D-8E46-9BCF4B3C12FD}"/>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xmlns="" id="{C50E6C14-D18E-463E-8F42-9E729A8CC00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xmlns="" id="{C61FBADD-4697-4307-95C3-D0815AD9C811}"/>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xmlns="" id="{BD44AAED-6F70-47A1-9AE9-6F3279B81303}"/>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xmlns="" id="{B8C30E7B-C9A3-43A7-91B4-A04E3DBBAFD1}"/>
              </a:ext>
            </a:extLst>
          </p:cNvPr>
          <p:cNvSpPr txBox="1"/>
          <p:nvPr/>
        </p:nvSpPr>
        <p:spPr>
          <a:xfrm>
            <a:off x="7214424" y="483894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98678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3A2CB7-5295-4FC1-AB84-AE5D1413068F}"/>
              </a:ext>
            </a:extLst>
          </p:cNvPr>
          <p:cNvSpPr>
            <a:spLocks noGrp="1"/>
          </p:cNvSpPr>
          <p:nvPr>
            <p:ph type="title"/>
          </p:nvPr>
        </p:nvSpPr>
        <p:spPr/>
        <p:txBody>
          <a:bodyPr/>
          <a:lstStyle/>
          <a:p>
            <a:r>
              <a:rPr lang="en-IN" dirty="0"/>
              <a:t>EXPLORATORY DATA ANALYSIS (EDA)</a:t>
            </a:r>
          </a:p>
        </p:txBody>
      </p:sp>
      <p:graphicFrame>
        <p:nvGraphicFramePr>
          <p:cNvPr id="6" name="Content Placeholder 2">
            <a:extLst>
              <a:ext uri="{FF2B5EF4-FFF2-40B4-BE49-F238E27FC236}">
                <a16:creationId xmlns:a16="http://schemas.microsoft.com/office/drawing/2014/main" xmlns="" id="{761A8F22-E107-4AB7-A2E4-C57A21778B92}"/>
              </a:ext>
            </a:extLst>
          </p:cNvPr>
          <p:cNvGraphicFramePr>
            <a:graphicFrameLocks/>
          </p:cNvGraphicFramePr>
          <p:nvPr>
            <p:extLst>
              <p:ext uri="{D42A27DB-BD31-4B8C-83A1-F6EECF244321}">
                <p14:modId xmlns:p14="http://schemas.microsoft.com/office/powerpoint/2010/main" val="3687601432"/>
              </p:ext>
            </p:extLst>
          </p:nvPr>
        </p:nvGraphicFramePr>
        <p:xfrm>
          <a:off x="7542212" y="215265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xmlns="" id="{5F91892E-4286-4DA7-8C9E-5B5D98594222}"/>
              </a:ext>
            </a:extLst>
          </p:cNvPr>
          <p:cNvSpPr txBox="1">
            <a:spLocks/>
          </p:cNvSpPr>
          <p:nvPr/>
        </p:nvSpPr>
        <p:spPr>
          <a:xfrm>
            <a:off x="836612" y="2133600"/>
            <a:ext cx="5573564" cy="4152901"/>
          </a:xfrm>
          <a:prstGeom prst="rect">
            <a:avLst/>
          </a:prstGeom>
        </p:spPr>
        <p:txBody>
          <a:bodyPr>
            <a:normAutofit fontScale="92500" lnSpcReduction="20000"/>
          </a:bodyPr>
          <a:lst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a:t>
            </a:r>
            <a:r>
              <a:rPr lang="en-US" dirty="0" smtClean="0"/>
              <a:t>5,755 </a:t>
            </a:r>
            <a:r>
              <a:rPr lang="en-US" dirty="0"/>
              <a:t>rows and </a:t>
            </a:r>
            <a:r>
              <a:rPr lang="en-US" dirty="0" smtClean="0"/>
              <a:t>10 </a:t>
            </a:r>
            <a:r>
              <a:rPr lang="en-US" dirty="0"/>
              <a:t>different columns.</a:t>
            </a:r>
          </a:p>
          <a:p>
            <a:r>
              <a:rPr lang="en-US" dirty="0"/>
              <a:t>We don’t have any null values or missing values present in our dataset from the web scraping.</a:t>
            </a:r>
          </a:p>
          <a:p>
            <a:pPr lvl="0"/>
            <a:r>
              <a:rPr lang="en-US" dirty="0" smtClean="0"/>
              <a:t>No </a:t>
            </a:r>
            <a:r>
              <a:rPr lang="en-US" dirty="0"/>
              <a:t>duplicate rows/records were </a:t>
            </a:r>
            <a:r>
              <a:rPr lang="en-US" dirty="0" smtClean="0"/>
              <a:t>found</a:t>
            </a:r>
            <a:endParaRPr lang="en-US" dirty="0"/>
          </a:p>
          <a:p>
            <a:r>
              <a:rPr lang="en-US" dirty="0"/>
              <a:t>By checking the data types I came to know that our data set consists of columns having only object datatype even those there were numeric information present.</a:t>
            </a:r>
          </a:p>
          <a:p>
            <a:pPr marL="0" indent="0">
              <a:buNone/>
            </a:pPr>
            <a:endParaRPr lang="en-IN" dirty="0"/>
          </a:p>
        </p:txBody>
      </p:sp>
    </p:spTree>
    <p:extLst>
      <p:ext uri="{BB962C8B-B14F-4D97-AF65-F5344CB8AC3E}">
        <p14:creationId xmlns:p14="http://schemas.microsoft.com/office/powerpoint/2010/main" val="3325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t>Data </a:t>
            </a:r>
            <a:r>
              <a:rPr lang="en-US" sz="3600" b="1" u="sng" dirty="0" err="1" smtClean="0"/>
              <a:t>Visualisation</a:t>
            </a:r>
            <a:r>
              <a:rPr lang="en-US" sz="3600" b="1" u="sng" dirty="0" smtClean="0"/>
              <a:t> through pandas profiling</a:t>
            </a:r>
            <a:endParaRPr lang="en-US" sz="3600" b="1" u="sng" dirty="0"/>
          </a:p>
        </p:txBody>
      </p:sp>
      <p:pic>
        <p:nvPicPr>
          <p:cNvPr id="3" name="Picture Placeholder 5">
            <a:extLst>
              <a:ext uri="{FF2B5EF4-FFF2-40B4-BE49-F238E27FC236}">
                <a16:creationId xmlns:a16="http://schemas.microsoft.com/office/drawing/2014/main" xmlns="" id="{F4D5AE34-D522-4415-B985-A598096840DE}"/>
              </a:ext>
            </a:extLst>
          </p:cNvPr>
          <p:cNvPicPr>
            <a:picLocks noChangeAspect="1"/>
          </p:cNvPicPr>
          <p:nvPr/>
        </p:nvPicPr>
        <p:blipFill rotWithShape="1">
          <a:blip r:embed="rId2">
            <a:extLst>
              <a:ext uri="{28A0092B-C50C-407E-A947-70E740481C1C}">
                <a14:useLocalDpi xmlns:a14="http://schemas.microsoft.com/office/drawing/2010/main" val="0"/>
              </a:ext>
            </a:extLst>
          </a:blip>
          <a:srcRect t="-312" b="-312"/>
          <a:stretch/>
        </p:blipFill>
        <p:spPr>
          <a:xfrm>
            <a:off x="989012" y="1905000"/>
            <a:ext cx="9601200" cy="4495800"/>
          </a:xfrm>
          <a:prstGeom prst="round2SameRect">
            <a:avLst>
              <a:gd name="adj1" fmla="val 7101"/>
              <a:gd name="adj2" fmla="val 0"/>
            </a:avLst>
          </a:prstGeom>
        </p:spPr>
      </p:pic>
    </p:spTree>
    <p:extLst>
      <p:ext uri="{BB962C8B-B14F-4D97-AF65-F5344CB8AC3E}">
        <p14:creationId xmlns:p14="http://schemas.microsoft.com/office/powerpoint/2010/main" val="164696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A14062-B31A-4ED9-93CD-673D437EA882}"/>
              </a:ext>
            </a:extLst>
          </p:cNvPr>
          <p:cNvSpPr>
            <a:spLocks noGrp="1"/>
          </p:cNvSpPr>
          <p:nvPr>
            <p:ph type="title"/>
          </p:nvPr>
        </p:nvSpPr>
        <p:spPr/>
        <p:txBody>
          <a:bodyPr/>
          <a:lstStyle/>
          <a:p>
            <a:r>
              <a:rPr lang="en-US" dirty="0"/>
              <a:t>COUNT PLOTS</a:t>
            </a:r>
            <a:endParaRPr lang="en-IN"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3599" y="1794368"/>
            <a:ext cx="7681626" cy="3269263"/>
          </a:xfrm>
          <a:prstGeom prst="rect">
            <a:avLst/>
          </a:prstGeom>
        </p:spPr>
      </p:pic>
      <p:sp>
        <p:nvSpPr>
          <p:cNvPr id="4" name="Content Placeholder 3"/>
          <p:cNvSpPr>
            <a:spLocks noGrp="1"/>
          </p:cNvSpPr>
          <p:nvPr>
            <p:ph sz="quarter" idx="1"/>
          </p:nvPr>
        </p:nvSpPr>
        <p:spPr/>
        <p:txBody>
          <a:bodyPr/>
          <a:lstStyle/>
          <a:p>
            <a:r>
              <a:rPr lang="en-US" dirty="0" smtClean="0"/>
              <a:t>.</a:t>
            </a:r>
            <a:endParaRPr lang="en-US" dirty="0"/>
          </a:p>
        </p:txBody>
      </p:sp>
      <p:sp>
        <p:nvSpPr>
          <p:cNvPr id="5" name="Content Placeholder 4"/>
          <p:cNvSpPr>
            <a:spLocks noGrp="1"/>
          </p:cNvSpPr>
          <p:nvPr>
            <p:ph sz="quarter" idx="2"/>
          </p:nvPr>
        </p:nvSpPr>
        <p:spPr/>
        <p:txBody>
          <a:bodyPr/>
          <a:lstStyle/>
          <a:p>
            <a:r>
              <a:rPr lang="en-US" dirty="0" smtClean="0"/>
              <a:t>.</a:t>
            </a:r>
            <a:endParaRPr lang="en-US" dirty="0"/>
          </a:p>
        </p:txBody>
      </p:sp>
    </p:spTree>
    <p:extLst>
      <p:ext uri="{BB962C8B-B14F-4D97-AF65-F5344CB8AC3E}">
        <p14:creationId xmlns:p14="http://schemas.microsoft.com/office/powerpoint/2010/main" val="91836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36D153-0384-4091-92C7-E08059035A89}"/>
              </a:ext>
            </a:extLst>
          </p:cNvPr>
          <p:cNvSpPr>
            <a:spLocks noGrp="1"/>
          </p:cNvSpPr>
          <p:nvPr>
            <p:ph type="title"/>
          </p:nvPr>
        </p:nvSpPr>
        <p:spPr/>
        <p:txBody>
          <a:bodyPr>
            <a:normAutofit/>
          </a:bodyPr>
          <a:lstStyle/>
          <a:p>
            <a:r>
              <a:rPr lang="en-US" u="sng" dirty="0" smtClean="0"/>
              <a:t>Count plot</a:t>
            </a:r>
            <a:endParaRPr lang="en-IN" u="sng" dirty="0"/>
          </a:p>
        </p:txBody>
      </p:sp>
      <p:pic>
        <p:nvPicPr>
          <p:cNvPr id="5" name="Content Placeholder 4" descr="Screen Clipping"/>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2812" y="1524000"/>
            <a:ext cx="8229600" cy="2362200"/>
          </a:xfrm>
        </p:spPr>
      </p:pic>
      <p:pic>
        <p:nvPicPr>
          <p:cNvPr id="7" name="Content Placeholder 6" descr="Screen Clipping"/>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1217612" y="4267200"/>
            <a:ext cx="8153400" cy="2438400"/>
          </a:xfrm>
        </p:spPr>
      </p:pic>
    </p:spTree>
    <p:extLst>
      <p:ext uri="{BB962C8B-B14F-4D97-AF65-F5344CB8AC3E}">
        <p14:creationId xmlns:p14="http://schemas.microsoft.com/office/powerpoint/2010/main" val="16533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8E42C6-9365-4551-804C-A9171686B337}"/>
              </a:ext>
            </a:extLst>
          </p:cNvPr>
          <p:cNvSpPr>
            <a:spLocks noGrp="1"/>
          </p:cNvSpPr>
          <p:nvPr>
            <p:ph type="title"/>
          </p:nvPr>
        </p:nvSpPr>
        <p:spPr/>
        <p:txBody>
          <a:bodyPr/>
          <a:lstStyle/>
          <a:p>
            <a:r>
              <a:rPr lang="en-US" dirty="0"/>
              <a:t>BAR PLOTS AND SCATTER PLOTS</a:t>
            </a:r>
            <a:endParaRPr lang="en-IN" dirty="0"/>
          </a:p>
        </p:txBody>
      </p:sp>
      <p:pic>
        <p:nvPicPr>
          <p:cNvPr id="4" name="Content Placeholder 3" descr="Screen Clipping"/>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3212" y="2133600"/>
            <a:ext cx="5913438" cy="3428999"/>
          </a:xfrm>
        </p:spPr>
      </p:pic>
      <p:pic>
        <p:nvPicPr>
          <p:cNvPr id="7" name="Content Placeholder 6" descr="Screen Clipping"/>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7044142" y="1447800"/>
            <a:ext cx="4063192" cy="4572000"/>
          </a:xfrm>
        </p:spPr>
      </p:pic>
    </p:spTree>
    <p:extLst>
      <p:ext uri="{BB962C8B-B14F-4D97-AF65-F5344CB8AC3E}">
        <p14:creationId xmlns:p14="http://schemas.microsoft.com/office/powerpoint/2010/main" val="186733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8A5216-74DD-4612-9290-351A0525C216}"/>
              </a:ext>
            </a:extLst>
          </p:cNvPr>
          <p:cNvSpPr>
            <a:spLocks noGrp="1"/>
          </p:cNvSpPr>
          <p:nvPr>
            <p:ph type="title"/>
          </p:nvPr>
        </p:nvSpPr>
        <p:spPr/>
        <p:txBody>
          <a:bodyPr/>
          <a:lstStyle/>
          <a:p>
            <a:r>
              <a:rPr lang="en-US" dirty="0"/>
              <a:t>HISTOGRAM AND HEATMAP</a:t>
            </a:r>
            <a:endParaRPr lang="en-IN" dirty="0"/>
          </a:p>
        </p:txBody>
      </p:sp>
      <p:pic>
        <p:nvPicPr>
          <p:cNvPr id="4" name="Content Placeholder 3" descr="Screen Clipping"/>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6577013" y="1806838"/>
            <a:ext cx="4997450" cy="3853924"/>
          </a:xfrm>
        </p:spPr>
      </p:pic>
      <p:pic>
        <p:nvPicPr>
          <p:cNvPr id="7" name="Content Placeholder 6" descr="Screen Clipping"/>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219200" y="2138018"/>
            <a:ext cx="4997450" cy="3191564"/>
          </a:xfrm>
        </p:spPr>
      </p:pic>
    </p:spTree>
    <p:extLst>
      <p:ext uri="{BB962C8B-B14F-4D97-AF65-F5344CB8AC3E}">
        <p14:creationId xmlns:p14="http://schemas.microsoft.com/office/powerpoint/2010/main" val="380567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D20B01-0240-4392-A075-FADF4E21A035}"/>
              </a:ext>
            </a:extLst>
          </p:cNvPr>
          <p:cNvSpPr>
            <a:spLocks noGrp="1"/>
          </p:cNvSpPr>
          <p:nvPr>
            <p:ph type="title"/>
          </p:nvPr>
        </p:nvSpPr>
        <p:spPr/>
        <p:txBody>
          <a:bodyPr/>
          <a:lstStyle/>
          <a:p>
            <a:r>
              <a:rPr lang="en-US" dirty="0"/>
              <a:t>OUTLIERS AND SKEWNESS</a:t>
            </a:r>
            <a:endParaRPr lang="en-IN" dirty="0"/>
          </a:p>
        </p:txBody>
      </p:sp>
      <p:pic>
        <p:nvPicPr>
          <p:cNvPr id="4" name="Content Placeholder 3" descr="Screen Clipping"/>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6577013" y="2715243"/>
            <a:ext cx="4997450" cy="2466357"/>
          </a:xfrm>
        </p:spPr>
      </p:pic>
      <p:pic>
        <p:nvPicPr>
          <p:cNvPr id="7" name="Content Placeholder 6" descr="Screen Clipping"/>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219200" y="2667000"/>
            <a:ext cx="4997450" cy="2590799"/>
          </a:xfrm>
        </p:spPr>
      </p:pic>
    </p:spTree>
    <p:extLst>
      <p:ext uri="{BB962C8B-B14F-4D97-AF65-F5344CB8AC3E}">
        <p14:creationId xmlns:p14="http://schemas.microsoft.com/office/powerpoint/2010/main" val="21740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277A25-3DB9-4765-8C8D-FD676D2ED5A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43026806-C170-4AD8-B187-5BB2CB95D11A}"/>
              </a:ext>
            </a:extLst>
          </p:cNvPr>
          <p:cNvSpPr>
            <a:spLocks noGrp="1"/>
          </p:cNvSpPr>
          <p:nvPr>
            <p:ph sz="quarter" idx="1"/>
          </p:nvPr>
        </p:nvSpPr>
        <p:spPr/>
        <p:txBody>
          <a:bodyPr>
            <a:normAutofit/>
          </a:bodyPr>
          <a:lstStyle/>
          <a:p>
            <a:pPr marL="0" indent="0">
              <a:buNone/>
            </a:pPr>
            <a:r>
              <a:rPr lang="en-US" dirty="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dirty="0"/>
              <a:t>1. Time of purchase patterns (making sure last-minute purchases are expensive)</a:t>
            </a:r>
          </a:p>
          <a:p>
            <a:pPr marL="0" indent="0">
              <a:buNone/>
            </a:pPr>
            <a:r>
              <a:rPr lang="en-US" dirty="0"/>
              <a:t>2. Keeping the flight as full as they want it (raising prices on a flight which is filling up in order to reduce sales and hold back inventory for those expensive last-minute expensive purchases)</a:t>
            </a:r>
          </a:p>
        </p:txBody>
      </p:sp>
    </p:spTree>
    <p:extLst>
      <p:ext uri="{BB962C8B-B14F-4D97-AF65-F5344CB8AC3E}">
        <p14:creationId xmlns:p14="http://schemas.microsoft.com/office/powerpoint/2010/main" val="234130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A97B58-48F6-48D6-A61D-C5686A362547}"/>
              </a:ext>
            </a:extLst>
          </p:cNvPr>
          <p:cNvSpPr>
            <a:spLocks noGrp="1"/>
          </p:cNvSpPr>
          <p:nvPr>
            <p:ph type="title"/>
          </p:nvPr>
        </p:nvSpPr>
        <p:spPr/>
        <p:txBody>
          <a:bodyPr/>
          <a:lstStyle/>
          <a:p>
            <a:r>
              <a:rPr lang="en-IN" dirty="0"/>
              <a:t>MODEL TRAINING PHASES</a:t>
            </a:r>
          </a:p>
        </p:txBody>
      </p:sp>
      <p:pic>
        <p:nvPicPr>
          <p:cNvPr id="3" name="Content Placeholder 7">
            <a:extLst>
              <a:ext uri="{FF2B5EF4-FFF2-40B4-BE49-F238E27FC236}">
                <a16:creationId xmlns:a16="http://schemas.microsoft.com/office/drawing/2014/main" xmlns="" id="{B6069BC9-1FD0-45DC-B3E8-74297DA01B8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1293813" y="1752600"/>
            <a:ext cx="9068628" cy="4902486"/>
          </a:xfrm>
          <a:prstGeom prst="rect">
            <a:avLst/>
          </a:prstGeom>
        </p:spPr>
      </p:pic>
    </p:spTree>
    <p:extLst>
      <p:ext uri="{BB962C8B-B14F-4D97-AF65-F5344CB8AC3E}">
        <p14:creationId xmlns:p14="http://schemas.microsoft.com/office/powerpoint/2010/main" val="96573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C462B9-DEDD-4121-824A-62111FCF3D9C}"/>
              </a:ext>
            </a:extLst>
          </p:cNvPr>
          <p:cNvSpPr>
            <a:spLocks noGrp="1"/>
          </p:cNvSpPr>
          <p:nvPr>
            <p:ph type="title"/>
          </p:nvPr>
        </p:nvSpPr>
        <p:spPr/>
        <p:txBody>
          <a:bodyPr anchor="t">
            <a:noAutofit/>
          </a:bodyPr>
          <a:lstStyle/>
          <a:p>
            <a:r>
              <a:rPr lang="en-US" sz="2800" u="sng" dirty="0" smtClean="0"/>
              <a:t>REGRESSION MODEL </a:t>
            </a:r>
            <a:r>
              <a:rPr lang="en-US" sz="2800" u="sng" dirty="0"/>
              <a:t>FUNCTION WITH EVALUATION </a:t>
            </a:r>
            <a:r>
              <a:rPr lang="en-US" sz="2800" u="sng" dirty="0" smtClean="0"/>
              <a:t>METRICS</a:t>
            </a:r>
            <a:endParaRPr lang="en-IN" sz="2800" u="sng"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824" y="1143000"/>
            <a:ext cx="8268417" cy="5090634"/>
          </a:xfrm>
          <a:prstGeom prst="rect">
            <a:avLst/>
          </a:prstGeom>
        </p:spPr>
      </p:pic>
    </p:spTree>
    <p:extLst>
      <p:ext uri="{BB962C8B-B14F-4D97-AF65-F5344CB8AC3E}">
        <p14:creationId xmlns:p14="http://schemas.microsoft.com/office/powerpoint/2010/main" val="92981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D2CF77-3BDF-4301-A54E-6E1BB22CF88A}"/>
              </a:ext>
            </a:extLst>
          </p:cNvPr>
          <p:cNvSpPr>
            <a:spLocks noGrp="1"/>
          </p:cNvSpPr>
          <p:nvPr>
            <p:ph type="title"/>
          </p:nvPr>
        </p:nvSpPr>
        <p:spPr/>
        <p:txBody>
          <a:bodyPr/>
          <a:lstStyle/>
          <a:p>
            <a:r>
              <a:rPr lang="en-US" dirty="0"/>
              <a:t>RESULT OF MULTIPLE REGRESSION MODELS</a:t>
            </a:r>
            <a:endParaRPr lang="en-IN"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531" y="2449745"/>
            <a:ext cx="7879763" cy="1958510"/>
          </a:xfrm>
          <a:prstGeom prst="rect">
            <a:avLst/>
          </a:prstGeom>
        </p:spPr>
      </p:pic>
    </p:spTree>
    <p:extLst>
      <p:ext uri="{BB962C8B-B14F-4D97-AF65-F5344CB8AC3E}">
        <p14:creationId xmlns:p14="http://schemas.microsoft.com/office/powerpoint/2010/main" val="228775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F11A77-42C5-410D-90D8-EABE9BF967E5}"/>
              </a:ext>
            </a:extLst>
          </p:cNvPr>
          <p:cNvSpPr>
            <a:spLocks noGrp="1"/>
          </p:cNvSpPr>
          <p:nvPr>
            <p:ph type="title"/>
          </p:nvPr>
        </p:nvSpPr>
        <p:spPr/>
        <p:txBody>
          <a:bodyPr/>
          <a:lstStyle/>
          <a:p>
            <a:r>
              <a:rPr lang="en-US" dirty="0"/>
              <a:t>EVALUATION AND HYPER PARAMETER TUNING</a:t>
            </a:r>
            <a:endParaRPr lang="en-IN" dirty="0"/>
          </a:p>
        </p:txBody>
      </p:sp>
      <p:pic>
        <p:nvPicPr>
          <p:cNvPr id="4" name="Content Placeholder 3" descr="Screen Clipping"/>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98612" y="1493326"/>
            <a:ext cx="9525000" cy="4755074"/>
          </a:xfrm>
        </p:spPr>
      </p:pic>
    </p:spTree>
    <p:extLst>
      <p:ext uri="{BB962C8B-B14F-4D97-AF65-F5344CB8AC3E}">
        <p14:creationId xmlns:p14="http://schemas.microsoft.com/office/powerpoint/2010/main" val="19482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7CAF84-357D-40D4-A693-FCA94E427C59}"/>
              </a:ext>
            </a:extLst>
          </p:cNvPr>
          <p:cNvSpPr>
            <a:spLocks noGrp="1"/>
          </p:cNvSpPr>
          <p:nvPr>
            <p:ph type="title"/>
          </p:nvPr>
        </p:nvSpPr>
        <p:spPr/>
        <p:txBody>
          <a:bodyPr>
            <a:normAutofit fontScale="90000"/>
          </a:bodyPr>
          <a:lstStyle/>
          <a:p>
            <a:r>
              <a:rPr lang="en-US" u="sng" dirty="0"/>
              <a:t>KEY FINDINGS AND CONCLUSIONS OF THE STUDY</a:t>
            </a:r>
            <a:endParaRPr lang="en-IN" u="sng" dirty="0"/>
          </a:p>
        </p:txBody>
      </p:sp>
      <p:sp>
        <p:nvSpPr>
          <p:cNvPr id="3" name="Content Placeholder 2">
            <a:extLst>
              <a:ext uri="{FF2B5EF4-FFF2-40B4-BE49-F238E27FC236}">
                <a16:creationId xmlns:a16="http://schemas.microsoft.com/office/drawing/2014/main" xmlns="" id="{CA15083F-FD8A-4B31-85F5-7019FF63CD11}"/>
              </a:ext>
            </a:extLst>
          </p:cNvPr>
          <p:cNvSpPr>
            <a:spLocks noGrp="1"/>
          </p:cNvSpPr>
          <p:nvPr>
            <p:ph sz="quarter" idx="1"/>
          </p:nvPr>
        </p:nvSpPr>
        <p:spPr/>
        <p:txBody>
          <a:bodyPr>
            <a:normAutofit lnSpcReduction="10000"/>
          </a:bodyPr>
          <a:lstStyle/>
          <a:p>
            <a:pPr marL="0" indent="0">
              <a:buNone/>
            </a:pPr>
            <a:r>
              <a:rPr lang="en-US" dirty="0"/>
              <a:t>In this project we have scraped the flight data from airline webpages. Features like flight duration, number of stops during the journey and the availability of meals are playing major role in predicting the prices of the flights.</a:t>
            </a:r>
          </a:p>
          <a:p>
            <a:pPr marL="0" indent="0">
              <a:buNone/>
            </a:pPr>
            <a:r>
              <a:rPr lang="en-US" dirty="0"/>
              <a:t>It could also help customers to predict future flight prices and plan the journey accordingly because it is difficult for airlines to maintain prices since it changes dynamically due to different conditions. Hence by using Machine Learning techniques we can solve this problem. </a:t>
            </a:r>
          </a:p>
          <a:p>
            <a:pPr marL="0" indent="0">
              <a:buNone/>
            </a:pPr>
            <a:r>
              <a:rPr lang="en-US" dirty="0"/>
              <a:t>The above research will help our client to study the latest flight price market and with the help of the model built he can easily predict the price ranges of the flight, and also will helps him to understand Based on what factors the fight price is decided.</a:t>
            </a:r>
          </a:p>
          <a:p>
            <a:pPr marL="0" indent="0">
              <a:buNone/>
            </a:pPr>
            <a:endParaRPr lang="en-IN" dirty="0"/>
          </a:p>
        </p:txBody>
      </p:sp>
    </p:spTree>
    <p:extLst>
      <p:ext uri="{BB962C8B-B14F-4D97-AF65-F5344CB8AC3E}">
        <p14:creationId xmlns:p14="http://schemas.microsoft.com/office/powerpoint/2010/main" val="193157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66C1E-9B09-40C1-A1CB-6F02BAF1C3FE}"/>
              </a:ext>
            </a:extLst>
          </p:cNvPr>
          <p:cNvSpPr>
            <a:spLocks noGrp="1"/>
          </p:cNvSpPr>
          <p:nvPr>
            <p:ph type="title"/>
          </p:nvPr>
        </p:nvSpPr>
        <p:spPr>
          <a:xfrm>
            <a:off x="455612" y="228600"/>
            <a:ext cx="11430000" cy="1143000"/>
          </a:xfrm>
        </p:spPr>
        <p:txBody>
          <a:bodyPr anchor="ctr">
            <a:normAutofit/>
          </a:bodyPr>
          <a:lstStyle/>
          <a:p>
            <a:r>
              <a:rPr lang="en-US" sz="2800" b="1" u="sng" dirty="0"/>
              <a:t>LEARNING OUTCOMES OF THE STUDY IN RESPECT OF DATA SCIENCE</a:t>
            </a:r>
            <a:endParaRPr lang="en-IN" sz="2800" b="1" u="sng" dirty="0"/>
          </a:p>
        </p:txBody>
      </p:sp>
      <p:sp>
        <p:nvSpPr>
          <p:cNvPr id="3" name="Content Placeholder 2">
            <a:extLst>
              <a:ext uri="{FF2B5EF4-FFF2-40B4-BE49-F238E27FC236}">
                <a16:creationId xmlns:a16="http://schemas.microsoft.com/office/drawing/2014/main" xmlns="" id="{D99398AD-80AA-439A-804C-6E3402DA340C}"/>
              </a:ext>
            </a:extLst>
          </p:cNvPr>
          <p:cNvSpPr>
            <a:spLocks noGrp="1"/>
          </p:cNvSpPr>
          <p:nvPr>
            <p:ph sz="quarter" idx="1"/>
          </p:nvPr>
        </p:nvSpPr>
        <p:spPr/>
        <p:txBody>
          <a:bodyPr>
            <a:normAutofit/>
          </a:bodyPr>
          <a:lstStyle/>
          <a:p>
            <a:pPr marL="0" indent="0">
              <a:buNone/>
            </a:pPr>
            <a:r>
              <a:rPr lang="en-US" dirty="0"/>
              <a:t>Visualization part helped me to understand the data as it provides graphical representation of huge data. </a:t>
            </a:r>
          </a:p>
          <a:p>
            <a:pPr marL="0" indent="0">
              <a:buNone/>
            </a:pPr>
            <a:r>
              <a:rPr lang="en-US" dirty="0"/>
              <a:t>It assisted me to understand the feature importance, outliers or skewness detection and to compare the independent-dependent features. </a:t>
            </a:r>
          </a:p>
          <a:p>
            <a:pPr marL="0" indent="0">
              <a:buNone/>
            </a:pPr>
            <a:r>
              <a:rPr lang="en-US" dirty="0"/>
              <a:t>Data cleaning is the most important part of model building and therefore before model building, I made sure the data is cleaned. </a:t>
            </a:r>
          </a:p>
          <a:p>
            <a:pPr marL="0" indent="0">
              <a:buNone/>
            </a:pPr>
            <a:r>
              <a:rPr lang="en-US" dirty="0"/>
              <a:t>I have generated multiple regression machine learning models to get the best model wherein I found Extra Trees Regressor Model being the best based on the metrics I have used.</a:t>
            </a:r>
          </a:p>
          <a:p>
            <a:pPr marL="0" indent="0">
              <a:buNone/>
            </a:pPr>
            <a:r>
              <a:rPr lang="en-US" dirty="0"/>
              <a:t>Ensured that I at least get a decent prediction confidence percentage.</a:t>
            </a:r>
            <a:endParaRPr lang="en-IN" dirty="0"/>
          </a:p>
        </p:txBody>
      </p:sp>
    </p:spTree>
    <p:extLst>
      <p:ext uri="{BB962C8B-B14F-4D97-AF65-F5344CB8AC3E}">
        <p14:creationId xmlns:p14="http://schemas.microsoft.com/office/powerpoint/2010/main" val="222652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BADA7F-3CE7-4CC1-B939-96442F03BA5A}"/>
              </a:ext>
            </a:extLst>
          </p:cNvPr>
          <p:cNvSpPr>
            <a:spLocks noGrp="1"/>
          </p:cNvSpPr>
          <p:nvPr>
            <p:ph type="title"/>
          </p:nvPr>
        </p:nvSpPr>
        <p:spPr>
          <a:xfrm>
            <a:off x="379412" y="228600"/>
            <a:ext cx="11277600" cy="1143000"/>
          </a:xfrm>
        </p:spPr>
        <p:txBody>
          <a:bodyPr anchor="ctr">
            <a:normAutofit/>
          </a:bodyPr>
          <a:lstStyle/>
          <a:p>
            <a:r>
              <a:rPr lang="en-US" sz="3200" u="sng" dirty="0"/>
              <a:t>LIMITATIONS OF THIS WORK AND SCOPE FOR FUTURE WORK</a:t>
            </a:r>
            <a:endParaRPr lang="en-IN" sz="3200" u="sng" dirty="0"/>
          </a:p>
        </p:txBody>
      </p:sp>
      <p:sp>
        <p:nvSpPr>
          <p:cNvPr id="3" name="Content Placeholder 2">
            <a:extLst>
              <a:ext uri="{FF2B5EF4-FFF2-40B4-BE49-F238E27FC236}">
                <a16:creationId xmlns:a16="http://schemas.microsoft.com/office/drawing/2014/main" xmlns="" id="{4C0AAF0D-5CA5-469C-9EED-FD9B0059FD9A}"/>
              </a:ext>
            </a:extLst>
          </p:cNvPr>
          <p:cNvSpPr>
            <a:spLocks noGrp="1"/>
          </p:cNvSpPr>
          <p:nvPr>
            <p:ph sz="quarter" idx="1"/>
          </p:nvPr>
        </p:nvSpPr>
        <p:spPr/>
        <p:txBody>
          <a:bodyPr/>
          <a:lstStyle/>
          <a:p>
            <a:pPr marL="0" indent="0">
              <a:buNone/>
            </a:pPr>
            <a:r>
              <a:rPr lang="en-US" dirty="0"/>
              <a:t>Some algorithms are facing over-fitting problem which may be because of a smaller number of features in our dataset.</a:t>
            </a:r>
          </a:p>
          <a:p>
            <a:pPr marL="0" indent="0">
              <a:buNone/>
            </a:pPr>
            <a:r>
              <a:rPr lang="en-US" dirty="0"/>
              <a:t>Limitation of the study is that in the volatile changing market we have taken the data, to be more precise we have taken the data at the time of pandemic and recent data, so when the pandemic ends the market correction might happen slowly. </a:t>
            </a:r>
          </a:p>
          <a:p>
            <a:pPr marL="0" indent="0">
              <a:buNone/>
            </a:pPr>
            <a:r>
              <a:rPr lang="en-US" dirty="0"/>
              <a:t>Therefore based on that again the deciding factors of it may change and we have shortlisted and taken these data from the important cities across India. </a:t>
            </a:r>
          </a:p>
          <a:p>
            <a:pPr marL="0" indent="0">
              <a:buNone/>
            </a:pPr>
            <a:r>
              <a:rPr lang="en-US" dirty="0"/>
              <a:t>If the customer is from the different country our model might fail to predict the accuracy prize of that flight.</a:t>
            </a:r>
            <a:endParaRPr lang="en-IN" dirty="0"/>
          </a:p>
        </p:txBody>
      </p:sp>
    </p:spTree>
    <p:extLst>
      <p:ext uri="{BB962C8B-B14F-4D97-AF65-F5344CB8AC3E}">
        <p14:creationId xmlns:p14="http://schemas.microsoft.com/office/powerpoint/2010/main" val="217004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793FC76-3F95-4BA9-8147-DD1C8AC4E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1" y="952500"/>
            <a:ext cx="10820401" cy="4953000"/>
          </a:xfrm>
          <a:prstGeom prst="rect">
            <a:avLst/>
          </a:prstGeom>
        </p:spPr>
      </p:pic>
    </p:spTree>
    <p:extLst>
      <p:ext uri="{BB962C8B-B14F-4D97-AF65-F5344CB8AC3E}">
        <p14:creationId xmlns:p14="http://schemas.microsoft.com/office/powerpoint/2010/main" val="46557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31A436-86D3-4BDB-AF7F-1A05F38343D2}"/>
              </a:ext>
            </a:extLst>
          </p:cNvPr>
          <p:cNvSpPr>
            <a:spLocks noGrp="1"/>
          </p:cNvSpPr>
          <p:nvPr>
            <p:ph type="title"/>
          </p:nvPr>
        </p:nvSpPr>
        <p:spPr/>
        <p:txBody>
          <a:bodyPr/>
          <a:lstStyle/>
          <a:p>
            <a:r>
              <a:rPr lang="en-US" dirty="0"/>
              <a:t>PHASES OF THE PROJECT</a:t>
            </a:r>
            <a:endParaRPr lang="en-IN" dirty="0"/>
          </a:p>
        </p:txBody>
      </p:sp>
      <p:sp>
        <p:nvSpPr>
          <p:cNvPr id="3" name="Content Placeholder 2">
            <a:extLst>
              <a:ext uri="{FF2B5EF4-FFF2-40B4-BE49-F238E27FC236}">
                <a16:creationId xmlns:a16="http://schemas.microsoft.com/office/drawing/2014/main" xmlns="" id="{9BE758BE-9829-4DDE-B096-95F62CF70224}"/>
              </a:ext>
            </a:extLst>
          </p:cNvPr>
          <p:cNvSpPr>
            <a:spLocks noGrp="1"/>
          </p:cNvSpPr>
          <p:nvPr>
            <p:ph sz="quarter" idx="1"/>
          </p:nvPr>
        </p:nvSpPr>
        <p:spPr/>
        <p:txBody>
          <a:bodyPr>
            <a:normAutofit/>
          </a:bodyPr>
          <a:lstStyle/>
          <a:p>
            <a:pPr marL="0" indent="0">
              <a:buNone/>
            </a:pPr>
            <a:r>
              <a:rPr lang="en-US" dirty="0"/>
              <a:t>This project is done in three parts:</a:t>
            </a:r>
          </a:p>
          <a:p>
            <a:pPr marL="0" indent="0">
              <a:buNone/>
            </a:pPr>
            <a:r>
              <a:rPr lang="en-US" dirty="0"/>
              <a:t>	- Data Collection</a:t>
            </a:r>
          </a:p>
          <a:p>
            <a:pPr marL="0" indent="0">
              <a:buNone/>
            </a:pPr>
            <a:r>
              <a:rPr lang="en-US" dirty="0"/>
              <a:t>	- Data Analysis</a:t>
            </a:r>
          </a:p>
          <a:p>
            <a:pPr marL="0" indent="0">
              <a:buNone/>
            </a:pPr>
            <a:r>
              <a:rPr lang="en-US" dirty="0"/>
              <a:t>	- Model Building</a:t>
            </a:r>
          </a:p>
          <a:p>
            <a:pPr marL="0" indent="0">
              <a:buNone/>
            </a:pPr>
            <a:r>
              <a:rPr lang="en-US" dirty="0"/>
              <a:t>I created two different Jupyter Notebook files to performed the required actions.</a:t>
            </a:r>
          </a:p>
          <a:p>
            <a:pPr marL="0" indent="0">
              <a:buNone/>
            </a:pPr>
            <a:r>
              <a:rPr lang="en-US" dirty="0"/>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p:txBody>
      </p:sp>
    </p:spTree>
    <p:extLst>
      <p:ext uri="{BB962C8B-B14F-4D97-AF65-F5344CB8AC3E}">
        <p14:creationId xmlns:p14="http://schemas.microsoft.com/office/powerpoint/2010/main" val="120792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JUPYTER NOTEBOOK USAGE</a:t>
            </a:r>
          </a:p>
        </p:txBody>
      </p:sp>
      <p:sp>
        <p:nvSpPr>
          <p:cNvPr id="10" name="Content Placeholder 9"/>
          <p:cNvSpPr>
            <a:spLocks noGrp="1"/>
          </p:cNvSpPr>
          <p:nvPr>
            <p:ph sz="quarter" idx="1"/>
          </p:nvPr>
        </p:nvSpPr>
        <p:spPr/>
        <p:txBody>
          <a:bodyPr>
            <a:normAutofit lnSpcReduction="10000"/>
          </a:bodyPr>
          <a:lstStyle/>
          <a:p>
            <a:r>
              <a:rPr lang="en-US" dirty="0"/>
              <a:t>Used the Python programming in Jupyter Notebook for 2 separate files</a:t>
            </a:r>
          </a:p>
          <a:p>
            <a:r>
              <a:rPr lang="en-US" dirty="0"/>
              <a:t>In the first notebook I wrote down the code to extract data for Flight prices and details from various web pages and stored them in a comma separated value file</a:t>
            </a:r>
          </a:p>
          <a:p>
            <a:r>
              <a:rPr lang="en-US" dirty="0"/>
              <a:t>Then the second notebook was created to make a Flight Price Prediction project and analyze various ways to get better predicted results</a:t>
            </a:r>
          </a:p>
        </p:txBody>
      </p:sp>
      <p:graphicFrame>
        <p:nvGraphicFramePr>
          <p:cNvPr id="9" name="Content Placeholder 8" descr="Reverse list diagram showing transition between Group A and Group B with tasks under each group"/>
          <p:cNvGraphicFramePr>
            <a:graphicFrameLocks noGrp="1"/>
          </p:cNvGraphicFramePr>
          <p:nvPr>
            <p:ph sz="quarter" idx="2"/>
            <p:extLst>
              <p:ext uri="{D42A27DB-BD31-4B8C-83A1-F6EECF244321}">
                <p14:modId xmlns:p14="http://schemas.microsoft.com/office/powerpoint/2010/main" val="2826640564"/>
              </p:ext>
            </p:extLst>
          </p:nvPr>
        </p:nvGraphicFramePr>
        <p:xfrm>
          <a:off x="6577013" y="1447800"/>
          <a:ext cx="49974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205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E49371-704B-4E1F-9C01-B1905EAA5FB8}"/>
              </a:ext>
            </a:extLst>
          </p:cNvPr>
          <p:cNvSpPr>
            <a:spLocks noGrp="1"/>
          </p:cNvSpPr>
          <p:nvPr>
            <p:ph type="title"/>
          </p:nvPr>
        </p:nvSpPr>
        <p:spPr/>
        <p:txBody>
          <a:bodyPr/>
          <a:lstStyle/>
          <a:p>
            <a:r>
              <a:rPr lang="en-US" dirty="0"/>
              <a:t>MODEL BUILDING STEPS</a:t>
            </a:r>
            <a:endParaRPr lang="en-IN" dirty="0"/>
          </a:p>
        </p:txBody>
      </p:sp>
      <p:sp>
        <p:nvSpPr>
          <p:cNvPr id="3" name="Content Placeholder 2">
            <a:extLst>
              <a:ext uri="{FF2B5EF4-FFF2-40B4-BE49-F238E27FC236}">
                <a16:creationId xmlns:a16="http://schemas.microsoft.com/office/drawing/2014/main" xmlns="" id="{5DBE234A-1B2F-482B-A205-6DAAEA9509A7}"/>
              </a:ext>
            </a:extLst>
          </p:cNvPr>
          <p:cNvSpPr>
            <a:spLocks noGrp="1"/>
          </p:cNvSpPr>
          <p:nvPr>
            <p:ph sz="quarter" idx="1"/>
          </p:nvPr>
        </p:nvSpPr>
        <p:spPr>
          <a:xfrm>
            <a:off x="758824" y="1752600"/>
            <a:ext cx="9601200" cy="4495800"/>
          </a:xfrm>
        </p:spPr>
        <p:txBody>
          <a:bodyPr/>
          <a:lstStyle/>
          <a:p>
            <a:pPr marL="0" indent="0">
              <a:buNone/>
            </a:pPr>
            <a:endParaRPr lang="en-US" dirty="0"/>
          </a:p>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p:txBody>
      </p:sp>
      <p:pic>
        <p:nvPicPr>
          <p:cNvPr id="5" name="Picture 4">
            <a:extLst>
              <a:ext uri="{FF2B5EF4-FFF2-40B4-BE49-F238E27FC236}">
                <a16:creationId xmlns:a16="http://schemas.microsoft.com/office/drawing/2014/main" xmlns="" id="{98813E2D-AE06-434F-B80B-B07CCF84BAEE}"/>
              </a:ext>
            </a:extLst>
          </p:cNvPr>
          <p:cNvPicPr>
            <a:picLocks noChangeAspect="1"/>
          </p:cNvPicPr>
          <p:nvPr/>
        </p:nvPicPr>
        <p:blipFill rotWithShape="1">
          <a:blip r:embed="rId2">
            <a:extLst>
              <a:ext uri="{28A0092B-C50C-407E-A947-70E740481C1C}">
                <a14:useLocalDpi xmlns:a14="http://schemas.microsoft.com/office/drawing/2010/main" val="0"/>
              </a:ext>
            </a:extLst>
          </a:blip>
          <a:srcRect l="27494" r="30620"/>
          <a:stretch/>
        </p:blipFill>
        <p:spPr>
          <a:xfrm>
            <a:off x="5942012" y="1752600"/>
            <a:ext cx="5487989" cy="4495800"/>
          </a:xfrm>
          <a:prstGeom prst="rect">
            <a:avLst/>
          </a:prstGeom>
        </p:spPr>
      </p:pic>
    </p:spTree>
    <p:extLst>
      <p:ext uri="{BB962C8B-B14F-4D97-AF65-F5344CB8AC3E}">
        <p14:creationId xmlns:p14="http://schemas.microsoft.com/office/powerpoint/2010/main" val="390245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C9A168-03C5-4720-8CB1-329885830478}"/>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xmlns="" id="{230494B6-D867-4B2F-8CCA-8E2286C3C3A5}"/>
              </a:ext>
            </a:extLst>
          </p:cNvPr>
          <p:cNvGraphicFramePr>
            <a:graphicFrameLocks/>
          </p:cNvGraphicFramePr>
          <p:nvPr>
            <p:extLst>
              <p:ext uri="{D42A27DB-BD31-4B8C-83A1-F6EECF244321}">
                <p14:modId xmlns:p14="http://schemas.microsoft.com/office/powerpoint/2010/main" val="1344882872"/>
              </p:ext>
            </p:extLst>
          </p:nvPr>
        </p:nvGraphicFramePr>
        <p:xfrm>
          <a:off x="1293813" y="22098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753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11C1E4-74FB-4EB7-A2B5-456630431FE4}"/>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xmlns="" id="{1680943C-F474-4B32-BAC6-944F8C2E21B6}"/>
              </a:ext>
            </a:extLst>
          </p:cNvPr>
          <p:cNvGraphicFramePr>
            <a:graphicFrameLocks/>
          </p:cNvGraphicFramePr>
          <p:nvPr>
            <p:extLst>
              <p:ext uri="{D42A27DB-BD31-4B8C-83A1-F6EECF244321}">
                <p14:modId xmlns:p14="http://schemas.microsoft.com/office/powerpoint/2010/main" val="1178030573"/>
              </p:ext>
            </p:extLst>
          </p:nvPr>
        </p:nvGraphicFramePr>
        <p:xfrm>
          <a:off x="1293813" y="1981200"/>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84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4F8AEA-4AA3-4626-A0DE-68D7B4E4DC6D}"/>
              </a:ext>
            </a:extLst>
          </p:cNvPr>
          <p:cNvSpPr>
            <a:spLocks noGrp="1"/>
          </p:cNvSpPr>
          <p:nvPr>
            <p:ph type="title"/>
          </p:nvPr>
        </p:nvSpPr>
        <p:spPr/>
        <p:txBody>
          <a:bodyPr/>
          <a:lstStyle/>
          <a:p>
            <a:r>
              <a:rPr lang="en-US" dirty="0"/>
              <a:t>WEB SCRAPING WEBPAGES FOR FLIGHTS</a:t>
            </a:r>
            <a:endParaRPr lang="en-IN"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612" y="1676400"/>
            <a:ext cx="9447213" cy="4811385"/>
          </a:xfrm>
          <a:prstGeom prst="rect">
            <a:avLst/>
          </a:prstGeom>
        </p:spPr>
      </p:pic>
    </p:spTree>
    <p:extLst>
      <p:ext uri="{BB962C8B-B14F-4D97-AF65-F5344CB8AC3E}">
        <p14:creationId xmlns:p14="http://schemas.microsoft.com/office/powerpoint/2010/main" val="371286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E92EE6-951B-49FB-8019-A2CB5C763AC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xmlns="" id="{14DD9281-62A9-4F52-A702-9F4030A794C6}"/>
              </a:ext>
            </a:extLst>
          </p:cNvPr>
          <p:cNvSpPr>
            <a:spLocks noGrp="1"/>
          </p:cNvSpPr>
          <p:nvPr>
            <p:ph sz="quarter" idx="1"/>
          </p:nvPr>
        </p:nvSpPr>
        <p:spPr/>
        <p:txBody>
          <a:bodyPr>
            <a:normAutofit/>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renaming the values.</a:t>
            </a:r>
          </a:p>
          <a:p>
            <a:r>
              <a:rPr lang="en-US" dirty="0"/>
              <a:t>Checking the summary of the dataset.</a:t>
            </a:r>
          </a:p>
          <a:p>
            <a:r>
              <a:rPr lang="en-US" dirty="0"/>
              <a:t>Checking unique values.</a:t>
            </a:r>
          </a:p>
          <a:p>
            <a:r>
              <a:rPr lang="en-US" dirty="0"/>
              <a:t>Checking all the categorical columns in the dataset.</a:t>
            </a:r>
          </a:p>
          <a:p>
            <a:r>
              <a:rPr lang="en-US" dirty="0"/>
              <a:t>Ensuring that the values are good to use and discarding junk data.</a:t>
            </a:r>
          </a:p>
        </p:txBody>
      </p:sp>
    </p:spTree>
    <p:extLst>
      <p:ext uri="{BB962C8B-B14F-4D97-AF65-F5344CB8AC3E}">
        <p14:creationId xmlns:p14="http://schemas.microsoft.com/office/powerpoint/2010/main" val="342964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B11D6E40-F509-498A-BF02-00C895783B4A}">
  <ds:schemaRefs>
    <ds:schemaRef ds:uri="http://schemas.microsoft.com/sharepoint/v3/contenttype/forms"/>
  </ds:schemaRefs>
</ds:datastoreItem>
</file>

<file path=customXml/itemProps2.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2427FAC-CD3A-494C-985C-09E26C5EA507}">
  <ds:schemaRefs>
    <ds:schemaRef ds:uri="http://purl.org/dc/elements/1.1/"/>
    <ds:schemaRef ds:uri="http://schemas.microsoft.com/office/2006/metadata/properties"/>
    <ds:schemaRef ds:uri="http://purl.org/dc/terms/"/>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Equity</Template>
  <TotalTime>187</TotalTime>
  <Words>1250</Words>
  <Application>Microsoft Office PowerPoint</Application>
  <PresentationFormat>Custom</PresentationFormat>
  <Paragraphs>132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Equity</vt:lpstr>
      <vt:lpstr>FLIGHT PRICE PREDICTION PROJECT PRESENTATION</vt:lpstr>
      <vt:lpstr>PROBLEM STATEMENT</vt:lpstr>
      <vt:lpstr>PHASES OF THE PROJECT</vt:lpstr>
      <vt:lpstr>JUPYTER NOTEBOOK USAGE</vt:lpstr>
      <vt:lpstr>MODEL BUILDING STEPS</vt:lpstr>
      <vt:lpstr>DATA SCIENCE LIFE CYCLE</vt:lpstr>
      <vt:lpstr>DATA SCIENCE LIFE CYCLE</vt:lpstr>
      <vt:lpstr>WEB SCRAPING WEBPAGES FOR FLIGHTS</vt:lpstr>
      <vt:lpstr>DATA PREPROCESSING</vt:lpstr>
      <vt:lpstr>DATA PREPROCESSING</vt:lpstr>
      <vt:lpstr>TECHNOLOGY USED</vt:lpstr>
      <vt:lpstr>EXPLORATORY DATA ANALYSIS (EDA) AND VISUALIZATION</vt:lpstr>
      <vt:lpstr>EXPLORATORY DATA ANALYSIS (EDA)</vt:lpstr>
      <vt:lpstr>Data Visualisation through pandas profiling</vt:lpstr>
      <vt:lpstr>COUNT PLOTS</vt:lpstr>
      <vt:lpstr>Count plot</vt:lpstr>
      <vt:lpstr>BAR PLOTS AND SCATTER PLOTS</vt:lpstr>
      <vt:lpstr>HISTOGRAM AND HEATMAP</vt:lpstr>
      <vt:lpstr>OUTLIERS AND SKEWNESS</vt:lpstr>
      <vt:lpstr>MODEL TRAINING PHASES</vt:lpstr>
      <vt:lpstr>REGRESSION MODEL FUNCTION WITH EVALUATION METRICS</vt:lpstr>
      <vt:lpstr>RESULT OF MULTIPLE REGRESSION MODELS</vt:lpstr>
      <vt:lpstr>EVALUATION AND HYPER PARAMETER TUNING</vt:lpstr>
      <vt:lpstr>KEY FINDINGS AND CONCLUSIONS OF THE STUDY</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Lenovo</cp:lastModifiedBy>
  <cp:revision>25</cp:revision>
  <dcterms:created xsi:type="dcterms:W3CDTF">2021-11-29T18:55:00Z</dcterms:created>
  <dcterms:modified xsi:type="dcterms:W3CDTF">2022-02-27T17:57:05Z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