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Lst>
  <p:notesMasterIdLst>
    <p:notesMasterId r:id="rId30"/>
  </p:notesMasterIdLst>
  <p:handoutMasterIdLst>
    <p:handoutMasterId r:id="rId31"/>
  </p:handoutMasterIdLst>
  <p:sldIdLst>
    <p:sldId id="256" r:id="rId5"/>
    <p:sldId id="257" r:id="rId6"/>
    <p:sldId id="258" r:id="rId7"/>
    <p:sldId id="259" r:id="rId8"/>
    <p:sldId id="260" r:id="rId9"/>
    <p:sldId id="261" r:id="rId10"/>
    <p:sldId id="262" r:id="rId11"/>
    <p:sldId id="263" r:id="rId12"/>
    <p:sldId id="264" r:id="rId13"/>
    <p:sldId id="265" r:id="rId14"/>
    <p:sldId id="281" r:id="rId15"/>
    <p:sldId id="266" r:id="rId16"/>
    <p:sldId id="267" r:id="rId17"/>
    <p:sldId id="268" r:id="rId18"/>
    <p:sldId id="269" r:id="rId19"/>
    <p:sldId id="270" r:id="rId20"/>
    <p:sldId id="271" r:id="rId21"/>
    <p:sldId id="272" r:id="rId22"/>
    <p:sldId id="273" r:id="rId23"/>
    <p:sldId id="274" r:id="rId24"/>
    <p:sldId id="278" r:id="rId25"/>
    <p:sldId id="275" r:id="rId26"/>
    <p:sldId id="276" r:id="rId27"/>
    <p:sldId id="277" r:id="rId28"/>
    <p:sldId id="279" r:id="rId29"/>
  </p:sldIdLst>
  <p:sldSz cx="12192000" cy="6858000"/>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2857E4-1F78-44C7-88E9-BE4ABEEB41C3}">
          <p14:sldIdLst>
            <p14:sldId id="256"/>
            <p14:sldId id="257"/>
            <p14:sldId id="258"/>
            <p14:sldId id="259"/>
            <p14:sldId id="260"/>
            <p14:sldId id="261"/>
            <p14:sldId id="262"/>
            <p14:sldId id="263"/>
            <p14:sldId id="264"/>
            <p14:sldId id="265"/>
            <p14:sldId id="281"/>
            <p14:sldId id="266"/>
            <p14:sldId id="267"/>
            <p14:sldId id="268"/>
            <p14:sldId id="269"/>
            <p14:sldId id="270"/>
            <p14:sldId id="271"/>
            <p14:sldId id="272"/>
            <p14:sldId id="273"/>
            <p14:sldId id="274"/>
            <p14:sldId id="278"/>
            <p14:sldId id="275"/>
            <p14:sldId id="276"/>
            <p14:sldId id="277"/>
            <p14:sldId id="279"/>
          </p14:sldIdLst>
        </p14:section>
      </p14:sectionLst>
    </p:ex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56" y="-77"/>
      </p:cViewPr>
      <p:guideLst>
        <p:guide orient="horz" pos="2160"/>
        <p:guide pos="3840"/>
      </p:guideLst>
    </p:cSldViewPr>
  </p:slideViewPr>
  <p:notesTextViewPr>
    <p:cViewPr>
      <p:scale>
        <a:sx n="1" d="1"/>
        <a:sy n="1" d="1"/>
      </p:scale>
      <p:origin x="0" y="0"/>
    </p:cViewPr>
  </p:notesText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BCDA95B-9CB0-45E6-BF15-DCECD1586E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B3D1AAC3-5FD2-4BCA-A032-9D0AD477D4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FC065A-7560-4A34-B13F-66C935FE214F}" type="datetimeFigureOut">
              <a:rPr lang="en-US" smtClean="0"/>
              <a:t>2/13/2022</a:t>
            </a:fld>
            <a:endParaRPr lang="en-US" dirty="0"/>
          </a:p>
        </p:txBody>
      </p:sp>
      <p:sp>
        <p:nvSpPr>
          <p:cNvPr id="4" name="Footer Placeholder 3">
            <a:extLst>
              <a:ext uri="{FF2B5EF4-FFF2-40B4-BE49-F238E27FC236}">
                <a16:creationId xmlns:a16="http://schemas.microsoft.com/office/drawing/2014/main" xmlns="" id="{F179C6B9-C23F-4C20-8273-3800468196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D0F03235-B715-4620-A90E-8478CC3D9C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5FF060-D408-4A0C-A60B-108AF4CDFCE8}" type="slidenum">
              <a:rPr lang="en-US" smtClean="0"/>
              <a:t>‹#›</a:t>
            </a:fld>
            <a:endParaRPr lang="en-US" dirty="0"/>
          </a:p>
        </p:txBody>
      </p:sp>
    </p:spTree>
    <p:extLst>
      <p:ext uri="{BB962C8B-B14F-4D97-AF65-F5344CB8AC3E}">
        <p14:creationId xmlns:p14="http://schemas.microsoft.com/office/powerpoint/2010/main" val="21935750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7432-2AB1-43E6-A203-71430DE2112E}" type="datetimeFigureOut">
              <a:rPr lang="en-US" smtClean="0"/>
              <a:t>2/13/2022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05A5F3-E7C8-41AA-BEFD-88F8FA17335C}" type="slidenum">
              <a:rPr lang="en-US" smtClean="0"/>
              <a:t>‹#›</a:t>
            </a:fld>
            <a:endParaRPr lang="en-US" dirty="0"/>
          </a:p>
        </p:txBody>
      </p:sp>
    </p:spTree>
    <p:extLst>
      <p:ext uri="{BB962C8B-B14F-4D97-AF65-F5344CB8AC3E}">
        <p14:creationId xmlns:p14="http://schemas.microsoft.com/office/powerpoint/2010/main" val="915579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39D54EE-0D73-4FDC-8312-4E21BB23DB24}" type="datetimeFigureOut">
              <a:rPr lang="en-US" smtClean="0"/>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0EBF0A-94C9-4A9B-BA1E-C21ADEFDACD6}" type="slidenum">
              <a:rPr lang="en-US" smtClean="0"/>
              <a:t>‹#›</a:t>
            </a:fld>
            <a:endParaRPr lang="en-US" dirty="0"/>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9D54EE-0D73-4FDC-8312-4E21BB23DB24}" type="datetimeFigureOut">
              <a:rPr lang="en-US" smtClean="0"/>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0EBF0A-94C9-4A9B-BA1E-C21ADEFDACD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39D54EE-0D73-4FDC-8312-4E21BB23DB24}" type="datetimeFigureOut">
              <a:rPr lang="en-US" smtClean="0"/>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0EBF0A-94C9-4A9B-BA1E-C21ADEFDACD6}"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37C5E6F3-B619-46C8-AE1B-594461A19AD8}"/>
              </a:ext>
            </a:extLst>
          </p:cNvPr>
          <p:cNvGrpSpPr/>
          <p:nvPr userDrawn="1"/>
        </p:nvGrpSpPr>
        <p:grpSpPr>
          <a:xfrm rot="16200000" flipH="1">
            <a:off x="-2712790" y="2451892"/>
            <a:ext cx="6216650" cy="1935163"/>
            <a:chOff x="2982913" y="-574675"/>
            <a:chExt cx="6216650" cy="1935163"/>
          </a:xfrm>
        </p:grpSpPr>
        <p:sp>
          <p:nvSpPr>
            <p:cNvPr id="14" name="Полилиния: фигура 12">
              <a:extLst>
                <a:ext uri="{FF2B5EF4-FFF2-40B4-BE49-F238E27FC236}">
                  <a16:creationId xmlns:a16="http://schemas.microsoft.com/office/drawing/2014/main" xmlns="" id="{B5C77FF8-475F-4E4A-A011-7231E68F1E93}"/>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5" name="Полилиния: фигура 17">
              <a:extLst>
                <a:ext uri="{FF2B5EF4-FFF2-40B4-BE49-F238E27FC236}">
                  <a16:creationId xmlns:a16="http://schemas.microsoft.com/office/drawing/2014/main" xmlns="" id="{9FC3FC62-8BD9-4EAA-8A2F-2A17A960114C}"/>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6" name="Полилиния: фигура 15">
              <a:extLst>
                <a:ext uri="{FF2B5EF4-FFF2-40B4-BE49-F238E27FC236}">
                  <a16:creationId xmlns:a16="http://schemas.microsoft.com/office/drawing/2014/main" xmlns="" id="{9E3EBD67-563D-4494-BE38-1DEB36803863}"/>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7" name="Полилиния: фигура 10">
              <a:extLst>
                <a:ext uri="{FF2B5EF4-FFF2-40B4-BE49-F238E27FC236}">
                  <a16:creationId xmlns:a16="http://schemas.microsoft.com/office/drawing/2014/main" xmlns="" id="{9BECCB38-14EC-4A7A-B7E4-DD3E7000A171}"/>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8" name="Полилиния: фигура 13">
              <a:extLst>
                <a:ext uri="{FF2B5EF4-FFF2-40B4-BE49-F238E27FC236}">
                  <a16:creationId xmlns:a16="http://schemas.microsoft.com/office/drawing/2014/main" xmlns="" id="{FA86295C-C0CB-4273-95C7-3369C09C7E70}"/>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grpSp>
      <p:sp>
        <p:nvSpPr>
          <p:cNvPr id="8" name="Прямоугольник 50">
            <a:extLst>
              <a:ext uri="{FF2B5EF4-FFF2-40B4-BE49-F238E27FC236}">
                <a16:creationId xmlns:a16="http://schemas.microsoft.com/office/drawing/2014/main" xmlns="" id="{37341355-6548-4CD4-A48D-BB12405E01AB}"/>
              </a:ext>
            </a:extLst>
          </p:cNvPr>
          <p:cNvSpPr/>
          <p:nvPr userDrawn="1"/>
        </p:nvSpPr>
        <p:spPr>
          <a:xfrm>
            <a:off x="6163056" y="-9542"/>
            <a:ext cx="6028944" cy="68675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 name="Title 1">
            <a:extLst>
              <a:ext uri="{FF2B5EF4-FFF2-40B4-BE49-F238E27FC236}">
                <a16:creationId xmlns:a16="http://schemas.microsoft.com/office/drawing/2014/main" xmlns="" id="{F958A5C9-3404-4900-9DD0-2F90F4758405}"/>
              </a:ext>
            </a:extLst>
          </p:cNvPr>
          <p:cNvSpPr>
            <a:spLocks noGrp="1"/>
          </p:cNvSpPr>
          <p:nvPr>
            <p:ph type="ctrTitle" hasCustomPrompt="1"/>
          </p:nvPr>
        </p:nvSpPr>
        <p:spPr>
          <a:xfrm>
            <a:off x="6615073" y="418009"/>
            <a:ext cx="5124910" cy="2387600"/>
          </a:xfrm>
        </p:spPr>
        <p:txBody>
          <a:bodyPr anchor="t">
            <a:normAutofit/>
          </a:bodyPr>
          <a:lstStyle>
            <a:lvl1pPr algn="ctr">
              <a:defRPr lang="en-US" sz="2400" kern="1200" dirty="0">
                <a:solidFill>
                  <a:srgbClr val="D24726"/>
                </a:solidFill>
                <a:latin typeface="Century Gothic" panose="020B0502020202020204" pitchFamily="34" charset="0"/>
                <a:ea typeface="+mn-ea"/>
                <a:cs typeface="Arial" panose="020B0604020202020204" pitchFamily="34" charset="0"/>
              </a:defRPr>
            </a:lvl1pPr>
          </a:lstStyle>
          <a:p>
            <a:r>
              <a:rPr lang="en-US" noProof="0" dirty="0"/>
              <a:t>CLICK TO EDIT MASTER TITLE STYLE</a:t>
            </a:r>
          </a:p>
        </p:txBody>
      </p:sp>
      <p:sp>
        <p:nvSpPr>
          <p:cNvPr id="3" name="Subtitle 2">
            <a:extLst>
              <a:ext uri="{FF2B5EF4-FFF2-40B4-BE49-F238E27FC236}">
                <a16:creationId xmlns:a16="http://schemas.microsoft.com/office/drawing/2014/main" xmlns="" id="{0FE3A026-2492-415D-B018-73251D30C560}"/>
              </a:ext>
            </a:extLst>
          </p:cNvPr>
          <p:cNvSpPr>
            <a:spLocks noGrp="1"/>
          </p:cNvSpPr>
          <p:nvPr>
            <p:ph type="subTitle" idx="1"/>
          </p:nvPr>
        </p:nvSpPr>
        <p:spPr>
          <a:xfrm>
            <a:off x="1005320" y="2964285"/>
            <a:ext cx="4474746" cy="963002"/>
          </a:xfrm>
        </p:spPr>
        <p:txBody>
          <a:bodyPr>
            <a:normAutofit/>
          </a:bodyPr>
          <a:lstStyle>
            <a:lvl1pPr marL="0" indent="0" algn="ctr">
              <a:buNone/>
              <a:defRPr lang="en-US" sz="1700" kern="1200" dirty="0">
                <a:solidFill>
                  <a:schemeClr val="bg1"/>
                </a:solidFill>
                <a:latin typeface="Century Gothic" panose="020B0502020202020204" pitchFamily="34" charset="0"/>
                <a:ea typeface="+mn-ea"/>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0" name="Rectangle 9">
            <a:extLst>
              <a:ext uri="{FF2B5EF4-FFF2-40B4-BE49-F238E27FC236}">
                <a16:creationId xmlns:a16="http://schemas.microsoft.com/office/drawing/2014/main" xmlns="" id="{33709820-6146-43BF-9EDE-4DC19D710A9C}"/>
              </a:ext>
            </a:extLst>
          </p:cNvPr>
          <p:cNvSpPr/>
          <p:nvPr userDrawn="1"/>
        </p:nvSpPr>
        <p:spPr>
          <a:xfrm>
            <a:off x="1005319" y="2921185"/>
            <a:ext cx="4474746" cy="100610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Text Placeholder 11">
            <a:extLst>
              <a:ext uri="{FF2B5EF4-FFF2-40B4-BE49-F238E27FC236}">
                <a16:creationId xmlns:a16="http://schemas.microsoft.com/office/drawing/2014/main" xmlns="" id="{6A1F2B5C-7CC8-4166-8811-E3FC8C02B498}"/>
              </a:ext>
            </a:extLst>
          </p:cNvPr>
          <p:cNvSpPr>
            <a:spLocks noGrp="1"/>
          </p:cNvSpPr>
          <p:nvPr>
            <p:ph type="body" sz="quarter" idx="10"/>
          </p:nvPr>
        </p:nvSpPr>
        <p:spPr>
          <a:xfrm>
            <a:off x="1005319" y="1089395"/>
            <a:ext cx="4474746" cy="1716214"/>
          </a:xfrm>
        </p:spPr>
        <p:txBody>
          <a:bodyPr anchor="b">
            <a:normAutofit/>
          </a:bodyPr>
          <a:lstStyle>
            <a:lvl1pPr marL="0" indent="0">
              <a:buNone/>
              <a:defRPr lang="en-US" sz="1700" kern="1200" dirty="0">
                <a:solidFill>
                  <a:schemeClr val="bg1"/>
                </a:solidFill>
                <a:latin typeface="Century Gothic" panose="020B0502020202020204" pitchFamily="34" charset="0"/>
                <a:ea typeface="+mn-ea"/>
                <a:cs typeface="Arial" panose="020B0604020202020204" pitchFamily="34" charset="0"/>
              </a:defRPr>
            </a:lvl1pPr>
          </a:lstStyle>
          <a:p>
            <a:pPr lvl="0"/>
            <a:r>
              <a:rPr lang="en-US" noProof="0"/>
              <a:t>Click to edit Master text styles</a:t>
            </a:r>
          </a:p>
        </p:txBody>
      </p:sp>
      <p:sp>
        <p:nvSpPr>
          <p:cNvPr id="19" name="Text Placeholder 11">
            <a:extLst>
              <a:ext uri="{FF2B5EF4-FFF2-40B4-BE49-F238E27FC236}">
                <a16:creationId xmlns:a16="http://schemas.microsoft.com/office/drawing/2014/main" xmlns="" id="{DEB84C57-015B-4F32-A9F8-92B8BD70EA39}"/>
              </a:ext>
            </a:extLst>
          </p:cNvPr>
          <p:cNvSpPr>
            <a:spLocks noGrp="1"/>
          </p:cNvSpPr>
          <p:nvPr>
            <p:ph type="body" sz="quarter" idx="11"/>
          </p:nvPr>
        </p:nvSpPr>
        <p:spPr>
          <a:xfrm>
            <a:off x="1005319" y="4042863"/>
            <a:ext cx="4474746" cy="1716214"/>
          </a:xfrm>
        </p:spPr>
        <p:txBody>
          <a:bodyPr>
            <a:normAutofit/>
          </a:bodyPr>
          <a:lstStyle>
            <a:lvl1pPr marL="0" indent="0">
              <a:buNone/>
              <a:defRPr lang="en-US" sz="1700" kern="1200" dirty="0">
                <a:solidFill>
                  <a:schemeClr val="bg1"/>
                </a:solidFill>
                <a:latin typeface="Century Gothic" panose="020B0502020202020204" pitchFamily="34" charset="0"/>
                <a:ea typeface="+mn-ea"/>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79813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10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wipe(left)">
                                      <p:cBhvr>
                                        <p:cTn id="16" dur="1000"/>
                                        <p:tgtEl>
                                          <p:spTgt spid="3">
                                            <p:txEl>
                                              <p:pRg st="0" end="0"/>
                                            </p:txEl>
                                          </p:spTgt>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wipe(left)">
                                      <p:cBhvr>
                                        <p:cTn id="20" dur="1000"/>
                                        <p:tgtEl>
                                          <p:spTgt spid="12">
                                            <p:txEl>
                                              <p:pRg st="0" end="0"/>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9">
                                            <p:txEl>
                                              <p:pRg st="0" end="0"/>
                                            </p:txEl>
                                          </p:spTgt>
                                        </p:tgtEl>
                                        <p:attrNameLst>
                                          <p:attrName>style.visibility</p:attrName>
                                        </p:attrNameLst>
                                      </p:cBhvr>
                                      <p:to>
                                        <p:strVal val="visible"/>
                                      </p:to>
                                    </p:set>
                                    <p:animEffect transition="in" filter="wipe(left)">
                                      <p:cBhvr>
                                        <p:cTn id="23" dur="10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22" presetClass="entr" presetSubtype="8"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left)">
                      <p:cBhvr>
                        <p:cTn dur="1000"/>
                        <p:tgtEl>
                          <p:spTgt spid="3"/>
                        </p:tgtEl>
                      </p:cBhvr>
                    </p:animEffect>
                  </p:childTnLst>
                </p:cTn>
              </p:par>
            </p:tnLst>
          </p:tmpl>
        </p:tmplLst>
      </p:bldP>
      <p:bldP spid="10" grpId="0" animBg="1"/>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1000"/>
                        <p:tgtEl>
                          <p:spTgt spid="12"/>
                        </p:tgtEl>
                      </p:cBhvr>
                    </p:animEffect>
                  </p:childTnLst>
                </p:cTn>
              </p:par>
            </p:tnLst>
          </p:tmpl>
        </p:tmplLst>
      </p:bldP>
      <p:bldP spid="19" grpId="0" build="p">
        <p:tmplLst>
          <p:tmpl lvl="1">
            <p:tnLst>
              <p:par>
                <p:cTn presetID="22" presetClass="entr" presetSubtype="8"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1000"/>
                        <p:tgtEl>
                          <p:spTgt spid="19"/>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55E373FE-062D-4F04-8E42-50A91678E6AE}"/>
              </a:ext>
            </a:extLst>
          </p:cNvPr>
          <p:cNvSpPr/>
          <p:nvPr userDrawn="1"/>
        </p:nvSpPr>
        <p:spPr>
          <a:xfrm>
            <a:off x="0" y="0"/>
            <a:ext cx="12192000" cy="182562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5" name="Group 14">
            <a:extLst>
              <a:ext uri="{FF2B5EF4-FFF2-40B4-BE49-F238E27FC236}">
                <a16:creationId xmlns:a16="http://schemas.microsoft.com/office/drawing/2014/main" xmlns="" id="{394ED4EF-058A-4499-A8C7-69909D11F7DB}"/>
              </a:ext>
            </a:extLst>
          </p:cNvPr>
          <p:cNvGrpSpPr/>
          <p:nvPr userDrawn="1"/>
        </p:nvGrpSpPr>
        <p:grpSpPr>
          <a:xfrm flipH="1">
            <a:off x="2987675" y="-580735"/>
            <a:ext cx="6216650" cy="1935163"/>
            <a:chOff x="2982913" y="-574675"/>
            <a:chExt cx="6216650" cy="1935163"/>
          </a:xfrm>
        </p:grpSpPr>
        <p:sp>
          <p:nvSpPr>
            <p:cNvPr id="16" name="Полилиния: фигура 12">
              <a:extLst>
                <a:ext uri="{FF2B5EF4-FFF2-40B4-BE49-F238E27FC236}">
                  <a16:creationId xmlns:a16="http://schemas.microsoft.com/office/drawing/2014/main" xmlns="" id="{22F590E2-5600-4D15-9219-799BF4457ED8}"/>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7" name="Полилиния: фигура 17">
              <a:extLst>
                <a:ext uri="{FF2B5EF4-FFF2-40B4-BE49-F238E27FC236}">
                  <a16:creationId xmlns:a16="http://schemas.microsoft.com/office/drawing/2014/main" xmlns="" id="{C7C61BAA-D5A6-4CD2-916D-D39799A108B2}"/>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8" name="Полилиния: фигура 15">
              <a:extLst>
                <a:ext uri="{FF2B5EF4-FFF2-40B4-BE49-F238E27FC236}">
                  <a16:creationId xmlns:a16="http://schemas.microsoft.com/office/drawing/2014/main" xmlns="" id="{EDCDF9A2-F24A-47A6-A70E-E979287ECE4B}"/>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9" name="Полилиния: фигура 10">
              <a:extLst>
                <a:ext uri="{FF2B5EF4-FFF2-40B4-BE49-F238E27FC236}">
                  <a16:creationId xmlns:a16="http://schemas.microsoft.com/office/drawing/2014/main" xmlns="" id="{6A149CB9-E9F6-4973-BB43-02862976487A}"/>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20" name="Полилиния: фигура 13">
              <a:extLst>
                <a:ext uri="{FF2B5EF4-FFF2-40B4-BE49-F238E27FC236}">
                  <a16:creationId xmlns:a16="http://schemas.microsoft.com/office/drawing/2014/main" xmlns="" id="{47668842-28F9-4DD9-B5EB-BFC4077406EB}"/>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
        <p:nvSpPr>
          <p:cNvPr id="21" name="Title 1">
            <a:extLst>
              <a:ext uri="{FF2B5EF4-FFF2-40B4-BE49-F238E27FC236}">
                <a16:creationId xmlns:a16="http://schemas.microsoft.com/office/drawing/2014/main" xmlns="" id="{DF10AABB-E8F4-4E2E-9A5B-A11E6695C515}"/>
              </a:ext>
            </a:extLst>
          </p:cNvPr>
          <p:cNvSpPr>
            <a:spLocks noGrp="1"/>
          </p:cNvSpPr>
          <p:nvPr>
            <p:ph type="title" hasCustomPrompt="1"/>
          </p:nvPr>
        </p:nvSpPr>
        <p:spPr>
          <a:xfrm>
            <a:off x="508275" y="226300"/>
            <a:ext cx="11188589" cy="1404714"/>
          </a:xfrm>
        </p:spPr>
        <p:txBody>
          <a:bodyPr anchor="b">
            <a:normAutofit/>
          </a:bodyPr>
          <a:lstStyle>
            <a:lvl1pPr>
              <a:defRPr lang="en-US" sz="4400" kern="1200" dirty="0">
                <a:solidFill>
                  <a:schemeClr val="bg1"/>
                </a:solidFill>
                <a:latin typeface="Century Gothic" panose="020B0502020202020204" pitchFamily="34" charset="0"/>
                <a:ea typeface="+mn-ea"/>
                <a:cs typeface="+mn-cs"/>
              </a:defRPr>
            </a:lvl1pPr>
          </a:lstStyle>
          <a:p>
            <a:r>
              <a:rPr lang="en-US" noProof="0"/>
              <a:t>CLICK TO EDIT MASTER TITLE STYLE</a:t>
            </a:r>
          </a:p>
        </p:txBody>
      </p:sp>
      <p:sp>
        <p:nvSpPr>
          <p:cNvPr id="3" name="Content Placeholder 2">
            <a:extLst>
              <a:ext uri="{FF2B5EF4-FFF2-40B4-BE49-F238E27FC236}">
                <a16:creationId xmlns:a16="http://schemas.microsoft.com/office/drawing/2014/main" xmlns="" id="{286CE512-9FAF-49A2-B445-9C789B0C4C33}"/>
              </a:ext>
            </a:extLst>
          </p:cNvPr>
          <p:cNvSpPr>
            <a:spLocks noGrp="1"/>
          </p:cNvSpPr>
          <p:nvPr>
            <p:ph idx="1"/>
          </p:nvPr>
        </p:nvSpPr>
        <p:spPr>
          <a:xfrm>
            <a:off x="508275" y="2041347"/>
            <a:ext cx="11188589" cy="4135616"/>
          </a:xfrm>
        </p:spPr>
        <p:txBody>
          <a:bodyPr/>
          <a:lstStyle>
            <a:lvl1pPr marL="228600" indent="-228600">
              <a:buClr>
                <a:schemeClr val="accent1"/>
              </a:buClr>
              <a:buFont typeface="Wingdings" panose="05000000000000000000" pitchFamily="2" charset="2"/>
              <a:buChar char="§"/>
              <a:defRPr/>
            </a:lvl1pPr>
            <a:lvl2pPr marL="685800" indent="-228600">
              <a:buClr>
                <a:schemeClr val="accent1"/>
              </a:buClr>
              <a:buFont typeface="Wingdings" panose="05000000000000000000" pitchFamily="2" charset="2"/>
              <a:buChar char="§"/>
              <a:defRPr/>
            </a:lvl2pPr>
            <a:lvl3pPr marL="1143000" indent="-228600">
              <a:buClr>
                <a:schemeClr val="accent1"/>
              </a:buClr>
              <a:buFont typeface="Wingdings" panose="05000000000000000000" pitchFamily="2" charset="2"/>
              <a:buChar char="§"/>
              <a:defRPr/>
            </a:lvl3pPr>
            <a:lvl4pPr marL="1600200" indent="-228600">
              <a:buClr>
                <a:schemeClr val="accent1"/>
              </a:buClr>
              <a:buFont typeface="Wingdings" panose="05000000000000000000" pitchFamily="2" charset="2"/>
              <a:buChar char="§"/>
              <a:defRPr/>
            </a:lvl4pPr>
            <a:lvl5pPr marL="2057400" indent="-228600">
              <a:buClr>
                <a:schemeClr val="accent1"/>
              </a:buClr>
              <a:buFont typeface="Wingdings" panose="05000000000000000000" pitchFamily="2" charset="2"/>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Date Placeholder 21">
            <a:extLst>
              <a:ext uri="{FF2B5EF4-FFF2-40B4-BE49-F238E27FC236}">
                <a16:creationId xmlns:a16="http://schemas.microsoft.com/office/drawing/2014/main" xmlns="" id="{D3FC0685-4D60-4734-B09F-372FD83F32E9}"/>
              </a:ext>
            </a:extLst>
          </p:cNvPr>
          <p:cNvSpPr>
            <a:spLocks noGrp="1"/>
          </p:cNvSpPr>
          <p:nvPr>
            <p:ph type="dt" sz="half" idx="10"/>
          </p:nvPr>
        </p:nvSpPr>
        <p:spPr>
          <a:xfrm>
            <a:off x="508275" y="6356350"/>
            <a:ext cx="3073125" cy="365125"/>
          </a:xfrm>
        </p:spPr>
        <p:txBody>
          <a:bodyPr/>
          <a:lstStyle/>
          <a:p>
            <a:fld id="{739D54EE-0D73-4FDC-8312-4E21BB23DB24}" type="datetimeFigureOut">
              <a:rPr lang="en-US" noProof="0" smtClean="0"/>
              <a:t>2/13/2022</a:t>
            </a:fld>
            <a:endParaRPr lang="en-US" noProof="0" dirty="0"/>
          </a:p>
        </p:txBody>
      </p:sp>
      <p:sp>
        <p:nvSpPr>
          <p:cNvPr id="23" name="Footer Placeholder 22">
            <a:extLst>
              <a:ext uri="{FF2B5EF4-FFF2-40B4-BE49-F238E27FC236}">
                <a16:creationId xmlns:a16="http://schemas.microsoft.com/office/drawing/2014/main" xmlns="" id="{6625F6F7-8499-4E34-896D-9E1681AAC360}"/>
              </a:ext>
            </a:extLst>
          </p:cNvPr>
          <p:cNvSpPr>
            <a:spLocks noGrp="1"/>
          </p:cNvSpPr>
          <p:nvPr>
            <p:ph type="ftr" sz="quarter" idx="11"/>
          </p:nvPr>
        </p:nvSpPr>
        <p:spPr/>
        <p:txBody>
          <a:bodyPr/>
          <a:lstStyle/>
          <a:p>
            <a:endParaRPr lang="en-US" noProof="0" dirty="0"/>
          </a:p>
        </p:txBody>
      </p:sp>
      <p:sp>
        <p:nvSpPr>
          <p:cNvPr id="24" name="Slide Number Placeholder 23">
            <a:extLst>
              <a:ext uri="{FF2B5EF4-FFF2-40B4-BE49-F238E27FC236}">
                <a16:creationId xmlns:a16="http://schemas.microsoft.com/office/drawing/2014/main" xmlns="" id="{5E994F3B-479F-42F3-AE36-C259EE6F86BA}"/>
              </a:ext>
            </a:extLst>
          </p:cNvPr>
          <p:cNvSpPr>
            <a:spLocks noGrp="1"/>
          </p:cNvSpPr>
          <p:nvPr>
            <p:ph type="sldNum" sz="quarter" idx="12"/>
          </p:nvPr>
        </p:nvSpPr>
        <p:spPr>
          <a:xfrm>
            <a:off x="8610600" y="6356350"/>
            <a:ext cx="3086264" cy="365125"/>
          </a:xfrm>
        </p:spPr>
        <p:txBody>
          <a:bodyPr/>
          <a:lstStyle/>
          <a:p>
            <a:fld id="{360EBF0A-94C9-4A9B-BA1E-C21ADEFDACD6}" type="slidenum">
              <a:rPr lang="en-US" noProof="0" smtClean="0"/>
              <a:t>‹#›</a:t>
            </a:fld>
            <a:endParaRPr lang="en-US" noProof="0" dirty="0"/>
          </a:p>
        </p:txBody>
      </p:sp>
    </p:spTree>
    <p:extLst>
      <p:ext uri="{BB962C8B-B14F-4D97-AF65-F5344CB8AC3E}">
        <p14:creationId xmlns:p14="http://schemas.microsoft.com/office/powerpoint/2010/main" val="3033543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39D54EE-0D73-4FDC-8312-4E21BB23DB24}" type="datetimeFigureOut">
              <a:rPr lang="en-US" noProof="0" smtClean="0"/>
              <a:t>2/13/2022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60EBF0A-94C9-4A9B-BA1E-C21ADEFDACD6}" type="slidenum">
              <a:rPr lang="en-US" noProof="0" smtClean="0"/>
              <a:t>‹#›</a:t>
            </a:fld>
            <a:endParaRPr lang="en-US" noProof="0" dirty="0"/>
          </a:p>
        </p:txBody>
      </p:sp>
      <p:sp>
        <p:nvSpPr>
          <p:cNvPr id="7" name="Rectangle 6">
            <a:extLst>
              <a:ext uri="{FF2B5EF4-FFF2-40B4-BE49-F238E27FC236}">
                <a16:creationId xmlns:a16="http://schemas.microsoft.com/office/drawing/2014/main" xmlns="" id="{55E373FE-062D-4F04-8E42-50A91678E6AE}"/>
              </a:ext>
            </a:extLst>
          </p:cNvPr>
          <p:cNvSpPr/>
          <p:nvPr userDrawn="1"/>
        </p:nvSpPr>
        <p:spPr>
          <a:xfrm>
            <a:off x="0" y="0"/>
            <a:ext cx="12192000" cy="182562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8" name="Group 7">
            <a:extLst>
              <a:ext uri="{FF2B5EF4-FFF2-40B4-BE49-F238E27FC236}">
                <a16:creationId xmlns:a16="http://schemas.microsoft.com/office/drawing/2014/main" xmlns="" id="{394ED4EF-058A-4499-A8C7-69909D11F7DB}"/>
              </a:ext>
            </a:extLst>
          </p:cNvPr>
          <p:cNvGrpSpPr/>
          <p:nvPr userDrawn="1"/>
        </p:nvGrpSpPr>
        <p:grpSpPr>
          <a:xfrm flipH="1">
            <a:off x="2987675" y="-580735"/>
            <a:ext cx="6216650" cy="1935163"/>
            <a:chOff x="2982913" y="-574675"/>
            <a:chExt cx="6216650" cy="1935163"/>
          </a:xfrm>
        </p:grpSpPr>
        <p:sp>
          <p:nvSpPr>
            <p:cNvPr id="9" name="Полилиния: фигура 12">
              <a:extLst>
                <a:ext uri="{FF2B5EF4-FFF2-40B4-BE49-F238E27FC236}">
                  <a16:creationId xmlns:a16="http://schemas.microsoft.com/office/drawing/2014/main" xmlns="" id="{22F590E2-5600-4D15-9219-799BF4457ED8}"/>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0" name="Полилиния: фигура 17">
              <a:extLst>
                <a:ext uri="{FF2B5EF4-FFF2-40B4-BE49-F238E27FC236}">
                  <a16:creationId xmlns:a16="http://schemas.microsoft.com/office/drawing/2014/main" xmlns="" id="{C7C61BAA-D5A6-4CD2-916D-D39799A108B2}"/>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1" name="Полилиния: фигура 15">
              <a:extLst>
                <a:ext uri="{FF2B5EF4-FFF2-40B4-BE49-F238E27FC236}">
                  <a16:creationId xmlns:a16="http://schemas.microsoft.com/office/drawing/2014/main" xmlns="" id="{EDCDF9A2-F24A-47A6-A70E-E979287ECE4B}"/>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2" name="Полилиния: фигура 10">
              <a:extLst>
                <a:ext uri="{FF2B5EF4-FFF2-40B4-BE49-F238E27FC236}">
                  <a16:creationId xmlns:a16="http://schemas.microsoft.com/office/drawing/2014/main" xmlns="" id="{6A149CB9-E9F6-4973-BB43-02862976487A}"/>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3" name="Полилиния: фигура 13">
              <a:extLst>
                <a:ext uri="{FF2B5EF4-FFF2-40B4-BE49-F238E27FC236}">
                  <a16:creationId xmlns:a16="http://schemas.microsoft.com/office/drawing/2014/main" xmlns="" id="{47668842-28F9-4DD9-B5EB-BFC4077406EB}"/>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9D54EE-0D73-4FDC-8312-4E21BB23DB24}" type="datetimeFigureOut">
              <a:rPr lang="en-US" smtClean="0"/>
              <a:t>2/13/2022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60EBF0A-94C9-4A9B-BA1E-C21ADEFDACD6}" type="slidenum">
              <a:rPr lang="en-US" smtClean="0"/>
              <a:t>‹#›</a:t>
            </a:fld>
            <a:endParaRPr lang="en-US" dirty="0"/>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39D54EE-0D73-4FDC-8312-4E21BB23DB24}" type="datetimeFigureOut">
              <a:rPr lang="en-US" smtClean="0"/>
              <a:t>2/13/2022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60EBF0A-94C9-4A9B-BA1E-C21ADEFDACD6}"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39D54EE-0D73-4FDC-8312-4E21BB23DB24}" type="datetimeFigureOut">
              <a:rPr lang="en-US" smtClean="0"/>
              <a:t>2/13/2022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60EBF0A-94C9-4A9B-BA1E-C21ADEFDACD6}" type="slidenum">
              <a:rPr lang="en-US" smtClean="0"/>
              <a:t>‹#›</a:t>
            </a:fld>
            <a:endParaRPr lang="en-US" dirty="0"/>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CD4847-11EF-4466-A8AD-85CDB7B49118}" type="datetime2">
              <a:rPr lang="en-US" smtClean="0"/>
              <a:t>Sunday, February 13, 2022</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
        <p:nvSpPr>
          <p:cNvPr id="6" name="Rectangle 5">
            <a:extLst>
              <a:ext uri="{FF2B5EF4-FFF2-40B4-BE49-F238E27FC236}">
                <a16:creationId xmlns:a16="http://schemas.microsoft.com/office/drawing/2014/main" xmlns="" id="{EF894423-F1D8-4448-BE4E-C66A70FF440C}"/>
              </a:ext>
            </a:extLst>
          </p:cNvPr>
          <p:cNvSpPr/>
          <p:nvPr userDrawn="1"/>
        </p:nvSpPr>
        <p:spPr>
          <a:xfrm>
            <a:off x="0" y="0"/>
            <a:ext cx="910600" cy="68588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C6FD5A2C-B40C-41B6-8486-0060E7D0B499}"/>
              </a:ext>
            </a:extLst>
          </p:cNvPr>
          <p:cNvGrpSpPr/>
          <p:nvPr userDrawn="1"/>
        </p:nvGrpSpPr>
        <p:grpSpPr>
          <a:xfrm>
            <a:off x="288531" y="0"/>
            <a:ext cx="11375568" cy="6857999"/>
            <a:chOff x="408216" y="-849"/>
            <a:chExt cx="11375568" cy="6857999"/>
          </a:xfrm>
        </p:grpSpPr>
        <p:pic>
          <p:nvPicPr>
            <p:cNvPr id="8" name="Picture 7">
              <a:extLst>
                <a:ext uri="{FF2B5EF4-FFF2-40B4-BE49-F238E27FC236}">
                  <a16:creationId xmlns:a16="http://schemas.microsoft.com/office/drawing/2014/main" xmlns="" id="{F35F5515-DBFB-431E-956A-73730B15AEC7}"/>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p:blipFill>
          <p:spPr>
            <a:xfrm>
              <a:off x="408216" y="-849"/>
              <a:ext cx="11375568" cy="6857999"/>
            </a:xfrm>
            <a:prstGeom prst="rect">
              <a:avLst/>
            </a:prstGeom>
          </p:spPr>
        </p:pic>
        <p:sp>
          <p:nvSpPr>
            <p:cNvPr id="9" name="Oval 8">
              <a:extLst>
                <a:ext uri="{FF2B5EF4-FFF2-40B4-BE49-F238E27FC236}">
                  <a16:creationId xmlns:a16="http://schemas.microsoft.com/office/drawing/2014/main" xmlns="" id="{E256075D-BF8D-4C2D-A9DA-CFB59002F49B}"/>
                </a:ext>
              </a:extLst>
            </p:cNvPr>
            <p:cNvSpPr/>
            <p:nvPr/>
          </p:nvSpPr>
          <p:spPr>
            <a:xfrm>
              <a:off x="4915716" y="2562225"/>
              <a:ext cx="1631189" cy="1704975"/>
            </a:xfrm>
            <a:prstGeom prst="ellipse">
              <a:avLst/>
            </a:prstGeom>
            <a:solidFill>
              <a:srgbClr val="1B1B1B">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xmlns="" id="{925EE08E-CA10-4C5F-97BC-B48B0451A492}"/>
              </a:ext>
            </a:extLst>
          </p:cNvPr>
          <p:cNvSpPr/>
          <p:nvPr userDrawn="1"/>
        </p:nvSpPr>
        <p:spPr>
          <a:xfrm>
            <a:off x="11281400" y="0"/>
            <a:ext cx="910600" cy="685884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Прямоугольник 28">
            <a:extLst>
              <a:ext uri="{FF2B5EF4-FFF2-40B4-BE49-F238E27FC236}">
                <a16:creationId xmlns:a16="http://schemas.microsoft.com/office/drawing/2014/main" xmlns="" id="{8A0A4B2E-2560-4117-A770-DF23BDEC29BC}"/>
              </a:ext>
            </a:extLst>
          </p:cNvPr>
          <p:cNvSpPr/>
          <p:nvPr userDrawn="1"/>
        </p:nvSpPr>
        <p:spPr>
          <a:xfrm rot="5400000">
            <a:off x="2664108" y="-2675485"/>
            <a:ext cx="6841448" cy="12192418"/>
          </a:xfrm>
          <a:prstGeom prst="rect">
            <a:avLst/>
          </a:prstGeom>
          <a:solidFill>
            <a:schemeClr val="tx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lnSpc>
                <a:spcPct val="150000"/>
              </a:lnSpc>
              <a:spcBef>
                <a:spcPts val="0"/>
              </a:spcBef>
              <a:spcAft>
                <a:spcPts val="0"/>
              </a:spcAft>
              <a:defRPr/>
            </a:pPr>
            <a:endParaRPr lang="en-US" sz="1050" noProof="0" dirty="0"/>
          </a:p>
        </p:txBody>
      </p:sp>
      <p:grpSp>
        <p:nvGrpSpPr>
          <p:cNvPr id="12" name="Group 11">
            <a:extLst>
              <a:ext uri="{FF2B5EF4-FFF2-40B4-BE49-F238E27FC236}">
                <a16:creationId xmlns:a16="http://schemas.microsoft.com/office/drawing/2014/main" xmlns="" id="{F73D0A0D-855E-4342-B83E-424B4A493D5B}"/>
              </a:ext>
            </a:extLst>
          </p:cNvPr>
          <p:cNvGrpSpPr/>
          <p:nvPr userDrawn="1"/>
        </p:nvGrpSpPr>
        <p:grpSpPr>
          <a:xfrm>
            <a:off x="2975751" y="-564356"/>
            <a:ext cx="6216650" cy="1935163"/>
            <a:chOff x="2982913" y="-574675"/>
            <a:chExt cx="6216650" cy="1935163"/>
          </a:xfrm>
        </p:grpSpPr>
        <p:sp>
          <p:nvSpPr>
            <p:cNvPr id="13" name="Полилиния: фигура 12">
              <a:extLst>
                <a:ext uri="{FF2B5EF4-FFF2-40B4-BE49-F238E27FC236}">
                  <a16:creationId xmlns:a16="http://schemas.microsoft.com/office/drawing/2014/main" xmlns="" id="{085B9B80-E73A-49D3-BEDA-53569B9B82C5}"/>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4" name="Полилиния: фигура 17">
              <a:extLst>
                <a:ext uri="{FF2B5EF4-FFF2-40B4-BE49-F238E27FC236}">
                  <a16:creationId xmlns:a16="http://schemas.microsoft.com/office/drawing/2014/main" xmlns="" id="{D9B488A2-B7A1-4CA1-88BA-3A3165C35DA2}"/>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5" name="Полилиния: фигура 15">
              <a:extLst>
                <a:ext uri="{FF2B5EF4-FFF2-40B4-BE49-F238E27FC236}">
                  <a16:creationId xmlns:a16="http://schemas.microsoft.com/office/drawing/2014/main" xmlns="" id="{DB9CEB59-B971-4D1E-A99C-CF0DFF1FDA8A}"/>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6" name="Полилиния: фигура 10">
              <a:extLst>
                <a:ext uri="{FF2B5EF4-FFF2-40B4-BE49-F238E27FC236}">
                  <a16:creationId xmlns:a16="http://schemas.microsoft.com/office/drawing/2014/main" xmlns="" id="{D35FF125-B2DE-4DFF-98E7-47BFBBC8D29B}"/>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7" name="Полилиния: фигура 13">
              <a:extLst>
                <a:ext uri="{FF2B5EF4-FFF2-40B4-BE49-F238E27FC236}">
                  <a16:creationId xmlns:a16="http://schemas.microsoft.com/office/drawing/2014/main" xmlns="" id="{9457471C-F75F-4E84-A15D-1A45630B30B0}"/>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9D54EE-0D73-4FDC-8312-4E21BB23DB24}" type="datetimeFigureOut">
              <a:rPr lang="en-US" smtClean="0"/>
              <a:t>2/13/2022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60EBF0A-94C9-4A9B-BA1E-C21ADEFDACD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Sunday, February 13, 2022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E5F00FF-9C6D-4C1D-BA10-0F325A2E9586}"/>
              </a:ext>
            </a:extLst>
          </p:cNvPr>
          <p:cNvSpPr/>
          <p:nvPr userDrawn="1"/>
        </p:nvSpPr>
        <p:spPr>
          <a:xfrm>
            <a:off x="0" y="0"/>
            <a:ext cx="12192000" cy="360011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Rounded Corners 8">
            <a:extLst>
              <a:ext uri="{FF2B5EF4-FFF2-40B4-BE49-F238E27FC236}">
                <a16:creationId xmlns:a16="http://schemas.microsoft.com/office/drawing/2014/main" xmlns="" id="{EAC1FFAE-66DB-4219-93A4-3552C130E347}"/>
              </a:ext>
            </a:extLst>
          </p:cNvPr>
          <p:cNvSpPr/>
          <p:nvPr userDrawn="1"/>
        </p:nvSpPr>
        <p:spPr>
          <a:xfrm>
            <a:off x="0" y="3600110"/>
            <a:ext cx="12192000" cy="3257889"/>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Rounded Corners 9">
            <a:extLst>
              <a:ext uri="{FF2B5EF4-FFF2-40B4-BE49-F238E27FC236}">
                <a16:creationId xmlns:a16="http://schemas.microsoft.com/office/drawing/2014/main" xmlns="" id="{6F13464F-2992-45B5-A184-8A6007F4850B}"/>
              </a:ext>
            </a:extLst>
          </p:cNvPr>
          <p:cNvSpPr/>
          <p:nvPr userDrawn="1"/>
        </p:nvSpPr>
        <p:spPr>
          <a:xfrm>
            <a:off x="8475446" y="1161357"/>
            <a:ext cx="3474237" cy="5472000"/>
          </a:xfrm>
          <a:prstGeom prst="roundRect">
            <a:avLst>
              <a:gd name="adj" fmla="val 0"/>
            </a:avLst>
          </a:prstGeom>
          <a:solidFill>
            <a:srgbClr val="9F361D"/>
          </a:solidFill>
          <a:ln w="19050">
            <a:solidFill>
              <a:srgbClr val="D24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3" name="Group 12">
            <a:extLst>
              <a:ext uri="{FF2B5EF4-FFF2-40B4-BE49-F238E27FC236}">
                <a16:creationId xmlns:a16="http://schemas.microsoft.com/office/drawing/2014/main" xmlns="" id="{B614105E-03E8-445A-90F2-609CF778877E}"/>
              </a:ext>
            </a:extLst>
          </p:cNvPr>
          <p:cNvGrpSpPr/>
          <p:nvPr userDrawn="1"/>
        </p:nvGrpSpPr>
        <p:grpSpPr>
          <a:xfrm flipH="1">
            <a:off x="2987675" y="-580735"/>
            <a:ext cx="6216650" cy="1935163"/>
            <a:chOff x="2982913" y="-574675"/>
            <a:chExt cx="6216650" cy="1935163"/>
          </a:xfrm>
        </p:grpSpPr>
        <p:sp>
          <p:nvSpPr>
            <p:cNvPr id="14" name="Полилиния: фигура 12">
              <a:extLst>
                <a:ext uri="{FF2B5EF4-FFF2-40B4-BE49-F238E27FC236}">
                  <a16:creationId xmlns:a16="http://schemas.microsoft.com/office/drawing/2014/main" xmlns="" id="{B483E038-368A-4C9F-9820-AE41EC03799B}"/>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5" name="Полилиния: фигура 17">
              <a:extLst>
                <a:ext uri="{FF2B5EF4-FFF2-40B4-BE49-F238E27FC236}">
                  <a16:creationId xmlns:a16="http://schemas.microsoft.com/office/drawing/2014/main" xmlns="" id="{7341419B-9083-4737-9BB0-E8D0390907EC}"/>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6" name="Полилиния: фигура 15">
              <a:extLst>
                <a:ext uri="{FF2B5EF4-FFF2-40B4-BE49-F238E27FC236}">
                  <a16:creationId xmlns:a16="http://schemas.microsoft.com/office/drawing/2014/main" xmlns="" id="{C15068D9-07BB-4882-9BC2-11C67EE4D1B6}"/>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7" name="Полилиния: фигура 10">
              <a:extLst>
                <a:ext uri="{FF2B5EF4-FFF2-40B4-BE49-F238E27FC236}">
                  <a16:creationId xmlns:a16="http://schemas.microsoft.com/office/drawing/2014/main" xmlns="" id="{64812056-FC33-4A74-95D9-6A8B85417C4E}"/>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sp>
          <p:nvSpPr>
            <p:cNvPr id="18" name="Полилиния: фигура 13">
              <a:extLst>
                <a:ext uri="{FF2B5EF4-FFF2-40B4-BE49-F238E27FC236}">
                  <a16:creationId xmlns:a16="http://schemas.microsoft.com/office/drawing/2014/main" xmlns="" id="{1FF84DA7-3B36-4AC6-9A01-446CB8DCA7BC}"/>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noProof="0" dirty="0"/>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Sunday, February 13, 2022</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grpSp>
        <p:nvGrpSpPr>
          <p:cNvPr id="8" name="Group 7">
            <a:extLst>
              <a:ext uri="{FF2B5EF4-FFF2-40B4-BE49-F238E27FC236}">
                <a16:creationId xmlns:a16="http://schemas.microsoft.com/office/drawing/2014/main" xmlns="" id="{050D9F73-C536-4DBB-ABC7-3AF2DA8AE782}"/>
              </a:ext>
            </a:extLst>
          </p:cNvPr>
          <p:cNvGrpSpPr/>
          <p:nvPr userDrawn="1"/>
        </p:nvGrpSpPr>
        <p:grpSpPr>
          <a:xfrm rot="16200000" flipH="1">
            <a:off x="-2712790" y="2451892"/>
            <a:ext cx="6216650" cy="1935163"/>
            <a:chOff x="2982913" y="-574675"/>
            <a:chExt cx="6216650" cy="1935163"/>
          </a:xfrm>
        </p:grpSpPr>
        <p:sp>
          <p:nvSpPr>
            <p:cNvPr id="9" name="Полилиния: фигура 12">
              <a:extLst>
                <a:ext uri="{FF2B5EF4-FFF2-40B4-BE49-F238E27FC236}">
                  <a16:creationId xmlns:a16="http://schemas.microsoft.com/office/drawing/2014/main" xmlns="" id="{C83744E3-B76D-47B1-9922-6AE5D1BABC1C}"/>
                </a:ext>
              </a:extLst>
            </p:cNvPr>
            <p:cNvSpPr/>
            <p:nvPr/>
          </p:nvSpPr>
          <p:spPr>
            <a:xfrm rot="2688700">
              <a:off x="5514975" y="-574675"/>
              <a:ext cx="1157288" cy="1149350"/>
            </a:xfrm>
            <a:custGeom>
              <a:avLst/>
              <a:gdLst>
                <a:gd name="connsiteX0" fmla="*/ 0 w 1157505"/>
                <a:gd name="connsiteY0" fmla="*/ 1149920 h 1149920"/>
                <a:gd name="connsiteX1" fmla="*/ 1157505 w 1157505"/>
                <a:gd name="connsiteY1" fmla="*/ 0 h 1149920"/>
                <a:gd name="connsiteX2" fmla="*/ 1157505 w 1157505"/>
                <a:gd name="connsiteY2" fmla="*/ 1149920 h 1149920"/>
              </a:gdLst>
              <a:ahLst/>
              <a:cxnLst>
                <a:cxn ang="0">
                  <a:pos x="connsiteX0" y="connsiteY0"/>
                </a:cxn>
                <a:cxn ang="0">
                  <a:pos x="connsiteX1" y="connsiteY1"/>
                </a:cxn>
                <a:cxn ang="0">
                  <a:pos x="connsiteX2" y="connsiteY2"/>
                </a:cxn>
              </a:cxnLst>
              <a:rect l="l" t="t" r="r" b="b"/>
              <a:pathLst>
                <a:path w="1157505" h="1149920">
                  <a:moveTo>
                    <a:pt x="0" y="1149920"/>
                  </a:moveTo>
                  <a:lnTo>
                    <a:pt x="1157505" y="0"/>
                  </a:lnTo>
                  <a:lnTo>
                    <a:pt x="1157505" y="114992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0" name="Полилиния: фигура 17">
              <a:extLst>
                <a:ext uri="{FF2B5EF4-FFF2-40B4-BE49-F238E27FC236}">
                  <a16:creationId xmlns:a16="http://schemas.microsoft.com/office/drawing/2014/main" xmlns="" id="{73D22470-9745-4871-B80A-F5051ED2F97E}"/>
                </a:ext>
              </a:extLst>
            </p:cNvPr>
            <p:cNvSpPr/>
            <p:nvPr/>
          </p:nvSpPr>
          <p:spPr>
            <a:xfrm rot="2688700">
              <a:off x="6907213" y="-128588"/>
              <a:ext cx="1490662" cy="1489076"/>
            </a:xfrm>
            <a:custGeom>
              <a:avLst/>
              <a:gdLst>
                <a:gd name="connsiteX0" fmla="*/ 0 w 1489710"/>
                <a:gd name="connsiteY0" fmla="*/ 616739 h 1489710"/>
                <a:gd name="connsiteX1" fmla="*/ 620807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39"/>
                  </a:moveTo>
                  <a:lnTo>
                    <a:pt x="620807"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1" name="Полилиния: фигура 15">
              <a:extLst>
                <a:ext uri="{FF2B5EF4-FFF2-40B4-BE49-F238E27FC236}">
                  <a16:creationId xmlns:a16="http://schemas.microsoft.com/office/drawing/2014/main" xmlns="" id="{8B3CC523-A8E9-4939-A4CB-A92EE895BF7A}"/>
                </a:ext>
              </a:extLst>
            </p:cNvPr>
            <p:cNvSpPr/>
            <p:nvPr/>
          </p:nvSpPr>
          <p:spPr>
            <a:xfrm rot="2688700">
              <a:off x="3794125" y="-128588"/>
              <a:ext cx="1490663" cy="1489076"/>
            </a:xfrm>
            <a:custGeom>
              <a:avLst/>
              <a:gdLst>
                <a:gd name="connsiteX0" fmla="*/ 0 w 1489710"/>
                <a:gd name="connsiteY0" fmla="*/ 616740 h 1489710"/>
                <a:gd name="connsiteX1" fmla="*/ 620808 w 1489710"/>
                <a:gd name="connsiteY1" fmla="*/ 0 h 1489710"/>
                <a:gd name="connsiteX2" fmla="*/ 1489710 w 1489710"/>
                <a:gd name="connsiteY2" fmla="*/ 0 h 1489710"/>
                <a:gd name="connsiteX3" fmla="*/ 1489710 w 1489710"/>
                <a:gd name="connsiteY3" fmla="*/ 1489710 h 1489710"/>
                <a:gd name="connsiteX4" fmla="*/ 0 w 1489710"/>
                <a:gd name="connsiteY4" fmla="*/ 1489710 h 14897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9710" h="1489710">
                  <a:moveTo>
                    <a:pt x="0" y="616740"/>
                  </a:moveTo>
                  <a:lnTo>
                    <a:pt x="620808" y="0"/>
                  </a:lnTo>
                  <a:lnTo>
                    <a:pt x="1489710" y="0"/>
                  </a:lnTo>
                  <a:lnTo>
                    <a:pt x="1489710" y="1489710"/>
                  </a:lnTo>
                  <a:lnTo>
                    <a:pt x="0" y="1489710"/>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2" name="Полилиния: фигура 10">
              <a:extLst>
                <a:ext uri="{FF2B5EF4-FFF2-40B4-BE49-F238E27FC236}">
                  <a16:creationId xmlns:a16="http://schemas.microsoft.com/office/drawing/2014/main" xmlns="" id="{44FEB0E8-C4D3-4C25-82DE-070308039F7C}"/>
                </a:ext>
              </a:extLst>
            </p:cNvPr>
            <p:cNvSpPr/>
            <p:nvPr/>
          </p:nvSpPr>
          <p:spPr>
            <a:xfrm rot="2688700">
              <a:off x="2982913" y="-320675"/>
              <a:ext cx="646112"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sp>
          <p:nvSpPr>
            <p:cNvPr id="13" name="Полилиния: фигура 13">
              <a:extLst>
                <a:ext uri="{FF2B5EF4-FFF2-40B4-BE49-F238E27FC236}">
                  <a16:creationId xmlns:a16="http://schemas.microsoft.com/office/drawing/2014/main" xmlns="" id="{388B51B0-32B1-4F5D-A34B-A10B6FF45793}"/>
                </a:ext>
              </a:extLst>
            </p:cNvPr>
            <p:cNvSpPr/>
            <p:nvPr/>
          </p:nvSpPr>
          <p:spPr>
            <a:xfrm rot="2688700">
              <a:off x="8551863" y="-320675"/>
              <a:ext cx="647700" cy="641350"/>
            </a:xfrm>
            <a:custGeom>
              <a:avLst/>
              <a:gdLst>
                <a:gd name="connsiteX0" fmla="*/ 0 w 646332"/>
                <a:gd name="connsiteY0" fmla="*/ 642097 h 642097"/>
                <a:gd name="connsiteX1" fmla="*/ 646332 w 646332"/>
                <a:gd name="connsiteY1" fmla="*/ 0 h 642097"/>
                <a:gd name="connsiteX2" fmla="*/ 646332 w 646332"/>
                <a:gd name="connsiteY2" fmla="*/ 642097 h 642097"/>
              </a:gdLst>
              <a:ahLst/>
              <a:cxnLst>
                <a:cxn ang="0">
                  <a:pos x="connsiteX0" y="connsiteY0"/>
                </a:cxn>
                <a:cxn ang="0">
                  <a:pos x="connsiteX1" y="connsiteY1"/>
                </a:cxn>
                <a:cxn ang="0">
                  <a:pos x="connsiteX2" y="connsiteY2"/>
                </a:cxn>
              </a:cxnLst>
              <a:rect l="l" t="t" r="r" b="b"/>
              <a:pathLst>
                <a:path w="646332" h="642097">
                  <a:moveTo>
                    <a:pt x="0" y="642097"/>
                  </a:moveTo>
                  <a:lnTo>
                    <a:pt x="646332" y="0"/>
                  </a:lnTo>
                  <a:lnTo>
                    <a:pt x="646332" y="642097"/>
                  </a:lnTo>
                  <a:close/>
                </a:path>
              </a:pathLst>
            </a:custGeom>
            <a:solidFill>
              <a:srgbClr val="9F3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00" noProof="0" dirty="0"/>
            </a:p>
          </p:txBody>
        </p:sp>
      </p:grpSp>
      <p:sp>
        <p:nvSpPr>
          <p:cNvPr id="14" name="Rectangle 13">
            <a:extLst>
              <a:ext uri="{FF2B5EF4-FFF2-40B4-BE49-F238E27FC236}">
                <a16:creationId xmlns:a16="http://schemas.microsoft.com/office/drawing/2014/main" xmlns="" id="{2DABE7EF-9BFF-43D8-B3E3-8B1A308EC4BD}"/>
              </a:ext>
            </a:extLst>
          </p:cNvPr>
          <p:cNvSpPr/>
          <p:nvPr userDrawn="1"/>
        </p:nvSpPr>
        <p:spPr>
          <a:xfrm>
            <a:off x="2307939" y="-4794"/>
            <a:ext cx="5434313" cy="68627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739D54EE-0D73-4FDC-8312-4E21BB23DB24}" type="datetimeFigureOut">
              <a:rPr lang="en-US" smtClean="0"/>
              <a:t>2/13/2022</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360EBF0A-94C9-4A9B-BA1E-C21ADEFDACD6}"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50" r:id="rId13"/>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https://technofaq.org/posts/2018/01/the-role-of-big-data-in-strengthening-machine-learning-projects/" TargetMode="Externa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F7933D-6815-4947-B621-8530ECD959E5}"/>
              </a:ext>
            </a:extLst>
          </p:cNvPr>
          <p:cNvSpPr>
            <a:spLocks noGrp="1"/>
          </p:cNvSpPr>
          <p:nvPr>
            <p:ph type="ctrTitle"/>
          </p:nvPr>
        </p:nvSpPr>
        <p:spPr/>
        <p:txBody>
          <a:bodyPr/>
          <a:lstStyle/>
          <a:p>
            <a:r>
              <a:rPr lang="en-US" dirty="0" smtClean="0">
                <a:latin typeface="Castellar" panose="020A0402060406010301" pitchFamily="18" charset="0"/>
              </a:rPr>
              <a:t>Housing </a:t>
            </a:r>
            <a:r>
              <a:rPr lang="en-US" dirty="0">
                <a:latin typeface="Castellar" panose="020A0402060406010301" pitchFamily="18" charset="0"/>
              </a:rPr>
              <a:t>Price Prediction Project</a:t>
            </a:r>
          </a:p>
        </p:txBody>
      </p:sp>
      <p:sp>
        <p:nvSpPr>
          <p:cNvPr id="3" name="Subtitle 2">
            <a:extLst>
              <a:ext uri="{FF2B5EF4-FFF2-40B4-BE49-F238E27FC236}">
                <a16:creationId xmlns:a16="http://schemas.microsoft.com/office/drawing/2014/main" xmlns="" id="{9D9E0EE3-EB7D-4DB9-A8A3-82C8147605F2}"/>
              </a:ext>
            </a:extLst>
          </p:cNvPr>
          <p:cNvSpPr>
            <a:spLocks noGrp="1"/>
          </p:cNvSpPr>
          <p:nvPr>
            <p:ph type="subTitle" idx="1"/>
          </p:nvPr>
        </p:nvSpPr>
        <p:spPr>
          <a:xfrm>
            <a:off x="950786" y="3079861"/>
            <a:ext cx="4474746" cy="963002"/>
          </a:xfrm>
        </p:spPr>
        <p:txBody>
          <a:bodyPr>
            <a:normAutofit/>
          </a:bodyPr>
          <a:lstStyle/>
          <a:p>
            <a:r>
              <a:rPr lang="en-US" altLang="en-US" sz="4400" dirty="0"/>
              <a:t>PRESENTATION</a:t>
            </a:r>
          </a:p>
        </p:txBody>
      </p:sp>
      <p:sp>
        <p:nvSpPr>
          <p:cNvPr id="7" name="Text Placeholder 1" descr="In a world where downtime is more wishful thinking than reality, it’s essential that your home offers true tranquility, space, and comfort.">
            <a:extLst>
              <a:ext uri="{FF2B5EF4-FFF2-40B4-BE49-F238E27FC236}">
                <a16:creationId xmlns:a16="http://schemas.microsoft.com/office/drawing/2014/main" xmlns="" id="{E11E440F-5B8D-4E8B-9034-B4B61B7E5CAD}"/>
              </a:ext>
            </a:extLst>
          </p:cNvPr>
          <p:cNvSpPr>
            <a:spLocks noGrp="1"/>
          </p:cNvSpPr>
          <p:nvPr>
            <p:ph type="body" sz="quarter" idx="10"/>
          </p:nvPr>
        </p:nvSpPr>
        <p:spPr>
          <a:xfrm>
            <a:off x="1005319" y="793220"/>
            <a:ext cx="4474746" cy="1716214"/>
          </a:xfrm>
        </p:spPr>
        <p:txBody>
          <a:bodyPr>
            <a:normAutofit fontScale="92500" lnSpcReduction="10000"/>
          </a:bodyPr>
          <a:lstStyle/>
          <a:p>
            <a:r>
              <a:rPr lang="en-US" altLang="en-US" dirty="0" smtClean="0"/>
              <a:t>A case study from US-based housing company named “Surprise Housing”. The company is looking at prospective properties to buy houses at a price below their actual values and flip them at a higher price which will help the company to enter the real estate market.</a:t>
            </a:r>
            <a:endParaRPr lang="en-US" altLang="en-US" dirty="0"/>
          </a:p>
        </p:txBody>
      </p:sp>
      <p:sp>
        <p:nvSpPr>
          <p:cNvPr id="8" name="Text Placeholder 2" descr="Designed to make the most of natural light, with soaring ceilings, 8ft doors, and spacious enough for the largest of  families, this really is a place where your home really can be your castle.">
            <a:extLst>
              <a:ext uri="{FF2B5EF4-FFF2-40B4-BE49-F238E27FC236}">
                <a16:creationId xmlns:a16="http://schemas.microsoft.com/office/drawing/2014/main" xmlns="" id="{498DA70D-0CA3-4389-9DCD-F7B9FFB80AB4}"/>
              </a:ext>
            </a:extLst>
          </p:cNvPr>
          <p:cNvSpPr>
            <a:spLocks noGrp="1"/>
          </p:cNvSpPr>
          <p:nvPr>
            <p:ph type="body" sz="quarter" idx="11"/>
          </p:nvPr>
        </p:nvSpPr>
        <p:spPr/>
        <p:txBody>
          <a:bodyPr>
            <a:normAutofit/>
          </a:bodyPr>
          <a:lstStyle/>
          <a:p>
            <a:endParaRPr lang="en-US" altLang="en-US" sz="1800" dirty="0"/>
          </a:p>
          <a:p>
            <a:r>
              <a:rPr lang="en-US" altLang="en-US" sz="1800" dirty="0"/>
              <a:t>Submitted by </a:t>
            </a:r>
            <a:r>
              <a:rPr lang="en-US" altLang="en-US" sz="1800" dirty="0" smtClean="0"/>
              <a:t>Rajesh Kumar Singh</a:t>
            </a:r>
            <a:endParaRPr lang="en-US" altLang="en-US" sz="1800" dirty="0"/>
          </a:p>
          <a:p>
            <a:r>
              <a:rPr lang="en-US" altLang="en-US" sz="1500" dirty="0"/>
              <a:t>Data Science Intern</a:t>
            </a:r>
          </a:p>
          <a:p>
            <a:r>
              <a:rPr lang="en-US" altLang="en-US" sz="1500" dirty="0"/>
              <a:t>Flip Robo Technologies</a:t>
            </a:r>
          </a:p>
        </p:txBody>
      </p:sp>
      <p:pic>
        <p:nvPicPr>
          <p:cNvPr id="1026" name="Picture 2" descr="https://s39337.pcdn.co/wp-content/uploads/2015/06/Fair-hous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272" y="1181819"/>
            <a:ext cx="5963728" cy="4718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007754"/>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D05B9A-705E-47D8-9FAD-086DA8AFBD85}"/>
              </a:ext>
            </a:extLst>
          </p:cNvPr>
          <p:cNvSpPr>
            <a:spLocks noGrp="1"/>
          </p:cNvSpPr>
          <p:nvPr>
            <p:ph type="title"/>
          </p:nvPr>
        </p:nvSpPr>
        <p:spPr>
          <a:xfrm>
            <a:off x="266197" y="376593"/>
            <a:ext cx="11637271" cy="945588"/>
          </a:xfrm>
        </p:spPr>
        <p:txBody>
          <a:bodyPr>
            <a:normAutofit/>
          </a:bodyPr>
          <a:lstStyle/>
          <a:p>
            <a:pPr algn="l"/>
            <a:r>
              <a:rPr lang="en-US" sz="4400" dirty="0">
                <a:solidFill>
                  <a:schemeClr val="bg1"/>
                </a:solidFill>
              </a:rPr>
              <a:t>DATA PRE PROCESSING</a:t>
            </a:r>
            <a:endParaRPr lang="en-IN" sz="4400" dirty="0">
              <a:solidFill>
                <a:schemeClr val="bg1"/>
              </a:solidFill>
            </a:endParaRPr>
          </a:p>
        </p:txBody>
      </p:sp>
      <p:sp>
        <p:nvSpPr>
          <p:cNvPr id="4" name="TextBox 3">
            <a:extLst>
              <a:ext uri="{FF2B5EF4-FFF2-40B4-BE49-F238E27FC236}">
                <a16:creationId xmlns:a16="http://schemas.microsoft.com/office/drawing/2014/main" xmlns="" id="{8E871442-F7F2-4408-AA57-2303212AD0B6}"/>
              </a:ext>
            </a:extLst>
          </p:cNvPr>
          <p:cNvSpPr txBox="1"/>
          <p:nvPr/>
        </p:nvSpPr>
        <p:spPr>
          <a:xfrm>
            <a:off x="584820" y="2421672"/>
            <a:ext cx="11022359" cy="3539430"/>
          </a:xfrm>
          <a:prstGeom prst="rect">
            <a:avLst/>
          </a:prstGeom>
          <a:noFill/>
        </p:spPr>
        <p:txBody>
          <a:bodyPr wrap="square">
            <a:spAutoFit/>
          </a:bodyPr>
          <a:lstStyle/>
          <a:p>
            <a:pPr marL="285750" lvl="0" indent="-285750">
              <a:buFont typeface="Wingdings" panose="05000000000000000000" pitchFamily="2" charset="2"/>
              <a:buChar char="ü"/>
            </a:pPr>
            <a:r>
              <a:rPr lang="en-IN" sz="2800" dirty="0">
                <a:solidFill>
                  <a:schemeClr val="bg1"/>
                </a:solidFill>
              </a:rPr>
              <a:t>Importing the necessary dependencies and libraries.</a:t>
            </a:r>
          </a:p>
          <a:p>
            <a:pPr marL="285750" lvl="0" indent="-285750">
              <a:buFont typeface="Wingdings" panose="05000000000000000000" pitchFamily="2" charset="2"/>
              <a:buChar char="ü"/>
            </a:pPr>
            <a:r>
              <a:rPr lang="en-IN" sz="2800" dirty="0">
                <a:solidFill>
                  <a:schemeClr val="bg1"/>
                </a:solidFill>
              </a:rPr>
              <a:t>Reading the CSV file and converted into data frame.</a:t>
            </a:r>
          </a:p>
          <a:p>
            <a:pPr marL="285750" lvl="0" indent="-285750">
              <a:buFont typeface="Wingdings" panose="05000000000000000000" pitchFamily="2" charset="2"/>
              <a:buChar char="ü"/>
            </a:pPr>
            <a:r>
              <a:rPr lang="en-IN" sz="2800" dirty="0">
                <a:solidFill>
                  <a:schemeClr val="bg1"/>
                </a:solidFill>
              </a:rPr>
              <a:t>Checking the data dimensions for the original dataset.</a:t>
            </a:r>
          </a:p>
          <a:p>
            <a:pPr marL="285750" lvl="0" indent="-285750">
              <a:buFont typeface="Wingdings" panose="05000000000000000000" pitchFamily="2" charset="2"/>
              <a:buChar char="ü"/>
            </a:pPr>
            <a:r>
              <a:rPr lang="en-IN" sz="2800" dirty="0">
                <a:solidFill>
                  <a:schemeClr val="bg1"/>
                </a:solidFill>
              </a:rPr>
              <a:t>Looking for null values and accordingly fill the missing data.</a:t>
            </a:r>
          </a:p>
          <a:p>
            <a:pPr marL="285750" lvl="0" indent="-285750">
              <a:buFont typeface="Wingdings" panose="05000000000000000000" pitchFamily="2" charset="2"/>
              <a:buChar char="ü"/>
            </a:pPr>
            <a:r>
              <a:rPr lang="en-IN" sz="2800" dirty="0">
                <a:solidFill>
                  <a:schemeClr val="bg1"/>
                </a:solidFill>
              </a:rPr>
              <a:t>Checking the summary of the dataset.</a:t>
            </a:r>
          </a:p>
          <a:p>
            <a:pPr marL="285750" lvl="0" indent="-285750">
              <a:buFont typeface="Wingdings" panose="05000000000000000000" pitchFamily="2" charset="2"/>
              <a:buChar char="ü"/>
            </a:pPr>
            <a:r>
              <a:rPr lang="en-IN" sz="2800" dirty="0">
                <a:solidFill>
                  <a:schemeClr val="bg1"/>
                </a:solidFill>
              </a:rPr>
              <a:t>Checking unique values.</a:t>
            </a:r>
          </a:p>
          <a:p>
            <a:pPr marL="285750" lvl="0" indent="-285750">
              <a:buFont typeface="Wingdings" panose="05000000000000000000" pitchFamily="2" charset="2"/>
              <a:buChar char="ü"/>
            </a:pPr>
            <a:r>
              <a:rPr lang="en-IN" sz="2800" dirty="0">
                <a:solidFill>
                  <a:schemeClr val="bg1"/>
                </a:solidFill>
              </a:rPr>
              <a:t>Checking all the categorical columns in the dataset.</a:t>
            </a:r>
          </a:p>
          <a:p>
            <a:pPr marL="285750" indent="-285750">
              <a:buFont typeface="Wingdings" panose="05000000000000000000" pitchFamily="2" charset="2"/>
              <a:buChar char="ü"/>
            </a:pPr>
            <a:r>
              <a:rPr lang="en-IN" sz="2800" dirty="0">
                <a:solidFill>
                  <a:schemeClr val="bg1"/>
                </a:solidFill>
              </a:rPr>
              <a:t>Visualizing each features using matplotlib and seaborn.</a:t>
            </a:r>
          </a:p>
        </p:txBody>
      </p:sp>
    </p:spTree>
    <p:extLst>
      <p:ext uri="{BB962C8B-B14F-4D97-AF65-F5344CB8AC3E}">
        <p14:creationId xmlns:p14="http://schemas.microsoft.com/office/powerpoint/2010/main" val="1112647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AD2DFA-D67B-42D4-B450-5BA743220465}"/>
              </a:ext>
            </a:extLst>
          </p:cNvPr>
          <p:cNvSpPr>
            <a:spLocks noGrp="1"/>
          </p:cNvSpPr>
          <p:nvPr>
            <p:ph type="title"/>
          </p:nvPr>
        </p:nvSpPr>
        <p:spPr/>
        <p:txBody>
          <a:bodyPr>
            <a:normAutofit/>
          </a:bodyPr>
          <a:lstStyle/>
          <a:p>
            <a:pPr algn="l"/>
            <a:r>
              <a:rPr lang="en-US" sz="4400" dirty="0">
                <a:solidFill>
                  <a:schemeClr val="bg1"/>
                </a:solidFill>
              </a:rPr>
              <a:t>DATA </a:t>
            </a:r>
            <a:r>
              <a:rPr lang="en-US" sz="4400" dirty="0" smtClean="0">
                <a:solidFill>
                  <a:schemeClr val="bg1"/>
                </a:solidFill>
              </a:rPr>
              <a:t> PRE </a:t>
            </a:r>
            <a:r>
              <a:rPr lang="en-US" sz="4400" dirty="0">
                <a:solidFill>
                  <a:schemeClr val="bg1"/>
                </a:solidFill>
              </a:rPr>
              <a:t>PROCESSING</a:t>
            </a:r>
            <a:endParaRPr lang="en-IN" sz="4400" dirty="0">
              <a:solidFill>
                <a:schemeClr val="bg1"/>
              </a:solidFill>
            </a:endParaRPr>
          </a:p>
        </p:txBody>
      </p:sp>
      <p:sp>
        <p:nvSpPr>
          <p:cNvPr id="4" name="TextBox 3">
            <a:extLst>
              <a:ext uri="{FF2B5EF4-FFF2-40B4-BE49-F238E27FC236}">
                <a16:creationId xmlns:a16="http://schemas.microsoft.com/office/drawing/2014/main" xmlns="" id="{9EE9E60D-6D24-4F5E-BCE2-51C54C44B697}"/>
              </a:ext>
            </a:extLst>
          </p:cNvPr>
          <p:cNvSpPr txBox="1"/>
          <p:nvPr/>
        </p:nvSpPr>
        <p:spPr>
          <a:xfrm>
            <a:off x="711693" y="2053569"/>
            <a:ext cx="10768614" cy="4401205"/>
          </a:xfrm>
          <a:prstGeom prst="rect">
            <a:avLst/>
          </a:prstGeom>
          <a:noFill/>
        </p:spPr>
        <p:txBody>
          <a:bodyPr wrap="square">
            <a:spAutoFit/>
          </a:bodyPr>
          <a:lstStyle/>
          <a:p>
            <a:pPr marL="285750" lvl="0" indent="-285750">
              <a:buFont typeface="Wingdings" panose="05000000000000000000" pitchFamily="2" charset="2"/>
              <a:buChar char="ü"/>
            </a:pPr>
            <a:r>
              <a:rPr lang="en-IN" sz="2800" dirty="0">
                <a:solidFill>
                  <a:schemeClr val="bg1"/>
                </a:solidFill>
              </a:rPr>
              <a:t>Performing encoding using the ordinal encoder on categorical features.</a:t>
            </a:r>
          </a:p>
          <a:p>
            <a:pPr marL="285750" indent="-285750">
              <a:buFont typeface="Wingdings" panose="05000000000000000000" pitchFamily="2" charset="2"/>
              <a:buChar char="ü"/>
            </a:pPr>
            <a:r>
              <a:rPr lang="en-IN" sz="2800" dirty="0">
                <a:solidFill>
                  <a:schemeClr val="bg1"/>
                </a:solidFill>
              </a:rPr>
              <a:t>Checking for co-relation/multi-collinearity in a heatmap.</a:t>
            </a:r>
          </a:p>
          <a:p>
            <a:pPr marL="285750" indent="-285750">
              <a:buFont typeface="Wingdings" panose="05000000000000000000" pitchFamily="2" charset="2"/>
              <a:buChar char="ü"/>
            </a:pPr>
            <a:r>
              <a:rPr lang="en-IN" sz="2800" dirty="0">
                <a:solidFill>
                  <a:schemeClr val="bg1"/>
                </a:solidFill>
              </a:rPr>
              <a:t>Checking for Outliers/Skewness using boxen plot and distribution plot.</a:t>
            </a:r>
          </a:p>
          <a:p>
            <a:pPr marL="285750" indent="-285750">
              <a:buFont typeface="Wingdings" panose="05000000000000000000" pitchFamily="2" charset="2"/>
              <a:buChar char="ü"/>
            </a:pPr>
            <a:r>
              <a:rPr lang="en-IN" sz="2800" dirty="0">
                <a:solidFill>
                  <a:schemeClr val="bg1"/>
                </a:solidFill>
              </a:rPr>
              <a:t>Perform Scaling using Standard Scaler method.</a:t>
            </a:r>
          </a:p>
          <a:p>
            <a:pPr marL="285750" indent="-285750">
              <a:buFont typeface="Wingdings" panose="05000000000000000000" pitchFamily="2" charset="2"/>
              <a:buChar char="ü"/>
            </a:pPr>
            <a:r>
              <a:rPr lang="en-IN" sz="2800" dirty="0">
                <a:solidFill>
                  <a:schemeClr val="bg1"/>
                </a:solidFill>
              </a:rPr>
              <a:t>Checking for the final dimension of dataset to confirm the input details.</a:t>
            </a:r>
          </a:p>
          <a:p>
            <a:pPr marL="285750" indent="-285750">
              <a:buFont typeface="Wingdings" panose="05000000000000000000" pitchFamily="2" charset="2"/>
              <a:buChar char="ü"/>
            </a:pPr>
            <a:r>
              <a:rPr lang="en-IN" sz="2800" dirty="0">
                <a:solidFill>
                  <a:schemeClr val="bg1"/>
                </a:solidFill>
              </a:rPr>
              <a:t>Creating train test split and the best random state found in the range 1-1000.</a:t>
            </a:r>
          </a:p>
        </p:txBody>
      </p:sp>
    </p:spTree>
    <p:extLst>
      <p:ext uri="{BB962C8B-B14F-4D97-AF65-F5344CB8AC3E}">
        <p14:creationId xmlns:p14="http://schemas.microsoft.com/office/powerpoint/2010/main" val="621800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128D32-D981-48F9-BBDB-348A455E9C1D}"/>
              </a:ext>
            </a:extLst>
          </p:cNvPr>
          <p:cNvSpPr>
            <a:spLocks noGrp="1"/>
          </p:cNvSpPr>
          <p:nvPr>
            <p:ph type="title"/>
          </p:nvPr>
        </p:nvSpPr>
        <p:spPr/>
        <p:txBody>
          <a:bodyPr>
            <a:noAutofit/>
          </a:bodyPr>
          <a:lstStyle/>
          <a:p>
            <a:pPr algn="l"/>
            <a:r>
              <a:rPr lang="en-US" sz="2800" u="sng" dirty="0">
                <a:solidFill>
                  <a:schemeClr val="bg1"/>
                </a:solidFill>
              </a:rPr>
              <a:t>EXPLORATORY </a:t>
            </a:r>
            <a:r>
              <a:rPr lang="en-US" sz="2800" u="sng" dirty="0" smtClean="0">
                <a:solidFill>
                  <a:schemeClr val="bg1"/>
                </a:solidFill>
              </a:rPr>
              <a:t>DATA  </a:t>
            </a:r>
            <a:r>
              <a:rPr lang="en-US" sz="2800" u="sng" dirty="0">
                <a:solidFill>
                  <a:schemeClr val="bg1"/>
                </a:solidFill>
              </a:rPr>
              <a:t>ANALYSIS (EDA) AND VISUALIZATION</a:t>
            </a:r>
            <a:endParaRPr lang="en-IN" sz="2800" u="sng" dirty="0">
              <a:solidFill>
                <a:schemeClr val="bg1"/>
              </a:solidFill>
            </a:endParaRPr>
          </a:p>
        </p:txBody>
      </p:sp>
      <p:sp>
        <p:nvSpPr>
          <p:cNvPr id="6" name="TextBox 5">
            <a:extLst>
              <a:ext uri="{FF2B5EF4-FFF2-40B4-BE49-F238E27FC236}">
                <a16:creationId xmlns:a16="http://schemas.microsoft.com/office/drawing/2014/main" xmlns="" id="{E51F6045-5307-4CC4-9B13-9DB0400D6E6E}"/>
              </a:ext>
            </a:extLst>
          </p:cNvPr>
          <p:cNvSpPr txBox="1"/>
          <p:nvPr/>
        </p:nvSpPr>
        <p:spPr>
          <a:xfrm>
            <a:off x="373838" y="2270009"/>
            <a:ext cx="2725978" cy="369332"/>
          </a:xfrm>
          <a:prstGeom prst="rect">
            <a:avLst/>
          </a:prstGeom>
          <a:noFill/>
        </p:spPr>
        <p:txBody>
          <a:bodyPr wrap="square">
            <a:spAutoFit/>
          </a:bodyPr>
          <a:lstStyle/>
          <a:p>
            <a:r>
              <a:rPr lang="en-US" u="sng" dirty="0">
                <a:solidFill>
                  <a:schemeClr val="bg1"/>
                </a:solidFill>
              </a:rPr>
              <a:t>01. Univariate Analysis</a:t>
            </a:r>
          </a:p>
        </p:txBody>
      </p:sp>
      <p:sp>
        <p:nvSpPr>
          <p:cNvPr id="10" name="TextBox 9">
            <a:extLst>
              <a:ext uri="{FF2B5EF4-FFF2-40B4-BE49-F238E27FC236}">
                <a16:creationId xmlns:a16="http://schemas.microsoft.com/office/drawing/2014/main" xmlns="" id="{FC809481-7EAF-4CFD-AEB0-E8F49DC14A52}"/>
              </a:ext>
            </a:extLst>
          </p:cNvPr>
          <p:cNvSpPr txBox="1"/>
          <p:nvPr/>
        </p:nvSpPr>
        <p:spPr>
          <a:xfrm>
            <a:off x="4426658" y="2270009"/>
            <a:ext cx="2920931" cy="369332"/>
          </a:xfrm>
          <a:prstGeom prst="rect">
            <a:avLst/>
          </a:prstGeom>
          <a:noFill/>
        </p:spPr>
        <p:txBody>
          <a:bodyPr wrap="square">
            <a:spAutoFit/>
          </a:bodyPr>
          <a:lstStyle/>
          <a:p>
            <a:r>
              <a:rPr lang="en-US" u="sng" dirty="0">
                <a:solidFill>
                  <a:schemeClr val="bg1"/>
                </a:solidFill>
              </a:rPr>
              <a:t>02. Multivariate Analysis</a:t>
            </a:r>
          </a:p>
        </p:txBody>
      </p:sp>
      <p:sp>
        <p:nvSpPr>
          <p:cNvPr id="12" name="TextBox 11">
            <a:extLst>
              <a:ext uri="{FF2B5EF4-FFF2-40B4-BE49-F238E27FC236}">
                <a16:creationId xmlns:a16="http://schemas.microsoft.com/office/drawing/2014/main" xmlns="" id="{6328A733-7884-4A7C-83C7-74C19E3A2A6B}"/>
              </a:ext>
            </a:extLst>
          </p:cNvPr>
          <p:cNvSpPr txBox="1"/>
          <p:nvPr/>
        </p:nvSpPr>
        <p:spPr>
          <a:xfrm>
            <a:off x="8674432" y="2270009"/>
            <a:ext cx="3143730" cy="369332"/>
          </a:xfrm>
          <a:prstGeom prst="rect">
            <a:avLst/>
          </a:prstGeom>
          <a:noFill/>
        </p:spPr>
        <p:txBody>
          <a:bodyPr wrap="square">
            <a:spAutoFit/>
          </a:bodyPr>
          <a:lstStyle/>
          <a:p>
            <a:r>
              <a:rPr lang="en-US" u="sng" dirty="0">
                <a:solidFill>
                  <a:schemeClr val="bg1"/>
                </a:solidFill>
              </a:rPr>
              <a:t>03. Correlation of Dataset</a:t>
            </a:r>
          </a:p>
        </p:txBody>
      </p:sp>
      <p:sp>
        <p:nvSpPr>
          <p:cNvPr id="14" name="TextBox 13">
            <a:extLst>
              <a:ext uri="{FF2B5EF4-FFF2-40B4-BE49-F238E27FC236}">
                <a16:creationId xmlns:a16="http://schemas.microsoft.com/office/drawing/2014/main" xmlns="" id="{F3CC0D6F-D1B1-43AD-8707-7CB7BD4EC45D}"/>
              </a:ext>
            </a:extLst>
          </p:cNvPr>
          <p:cNvSpPr txBox="1"/>
          <p:nvPr/>
        </p:nvSpPr>
        <p:spPr>
          <a:xfrm>
            <a:off x="2023110" y="4999982"/>
            <a:ext cx="4300351" cy="369332"/>
          </a:xfrm>
          <a:prstGeom prst="rect">
            <a:avLst/>
          </a:prstGeom>
          <a:noFill/>
        </p:spPr>
        <p:txBody>
          <a:bodyPr wrap="square">
            <a:spAutoFit/>
          </a:bodyPr>
          <a:lstStyle/>
          <a:p>
            <a:r>
              <a:rPr lang="en-US" u="sng" dirty="0">
                <a:solidFill>
                  <a:schemeClr val="bg1"/>
                </a:solidFill>
              </a:rPr>
              <a:t>04. Correlation with Target variable</a:t>
            </a:r>
          </a:p>
        </p:txBody>
      </p:sp>
      <p:sp>
        <p:nvSpPr>
          <p:cNvPr id="16" name="TextBox 15">
            <a:extLst>
              <a:ext uri="{FF2B5EF4-FFF2-40B4-BE49-F238E27FC236}">
                <a16:creationId xmlns:a16="http://schemas.microsoft.com/office/drawing/2014/main" xmlns="" id="{AE1336A9-7E27-4B47-93F2-C1143B497ADB}"/>
              </a:ext>
            </a:extLst>
          </p:cNvPr>
          <p:cNvSpPr txBox="1"/>
          <p:nvPr/>
        </p:nvSpPr>
        <p:spPr>
          <a:xfrm>
            <a:off x="7677797" y="4999982"/>
            <a:ext cx="1981962" cy="369332"/>
          </a:xfrm>
          <a:prstGeom prst="rect">
            <a:avLst/>
          </a:prstGeom>
          <a:noFill/>
        </p:spPr>
        <p:txBody>
          <a:bodyPr wrap="square">
            <a:spAutoFit/>
          </a:bodyPr>
          <a:lstStyle/>
          <a:p>
            <a:r>
              <a:rPr lang="en-US" u="sng" dirty="0">
                <a:solidFill>
                  <a:schemeClr val="bg1"/>
                </a:solidFill>
              </a:rPr>
              <a:t>05. Conclusion</a:t>
            </a:r>
          </a:p>
        </p:txBody>
      </p:sp>
      <p:sp>
        <p:nvSpPr>
          <p:cNvPr id="18" name="TextBox 17">
            <a:extLst>
              <a:ext uri="{FF2B5EF4-FFF2-40B4-BE49-F238E27FC236}">
                <a16:creationId xmlns:a16="http://schemas.microsoft.com/office/drawing/2014/main" xmlns="" id="{C364961E-7E83-4E6B-9C79-A73D19B22209}"/>
              </a:ext>
            </a:extLst>
          </p:cNvPr>
          <p:cNvSpPr txBox="1"/>
          <p:nvPr/>
        </p:nvSpPr>
        <p:spPr>
          <a:xfrm>
            <a:off x="373838" y="2830175"/>
            <a:ext cx="2725978" cy="1754326"/>
          </a:xfrm>
          <a:prstGeom prst="rect">
            <a:avLst/>
          </a:prstGeom>
          <a:noFill/>
        </p:spPr>
        <p:txBody>
          <a:bodyPr wrap="square">
            <a:spAutoFit/>
          </a:bodyPr>
          <a:lstStyle/>
          <a:p>
            <a:r>
              <a:rPr lang="en-US" sz="1800" b="1" dirty="0">
                <a:solidFill>
                  <a:schemeClr val="bg1"/>
                </a:solidFill>
                <a:latin typeface="+mj-lt"/>
              </a:rPr>
              <a:t>Univariate analysis</a:t>
            </a:r>
            <a:r>
              <a:rPr lang="en-US" sz="1800" dirty="0">
                <a:solidFill>
                  <a:schemeClr val="bg1"/>
                </a:solidFill>
                <a:latin typeface="+mj-lt"/>
              </a:rPr>
              <a:t> is the simplest form of analyzing data. “Uni” means “one”, so in other words your data has only one variable.</a:t>
            </a:r>
          </a:p>
        </p:txBody>
      </p:sp>
      <p:sp>
        <p:nvSpPr>
          <p:cNvPr id="20" name="TextBox 19">
            <a:extLst>
              <a:ext uri="{FF2B5EF4-FFF2-40B4-BE49-F238E27FC236}">
                <a16:creationId xmlns:a16="http://schemas.microsoft.com/office/drawing/2014/main" xmlns="" id="{79DA32CC-808A-4455-8A24-26E4114C6C5B}"/>
              </a:ext>
            </a:extLst>
          </p:cNvPr>
          <p:cNvSpPr txBox="1"/>
          <p:nvPr/>
        </p:nvSpPr>
        <p:spPr>
          <a:xfrm>
            <a:off x="4426658" y="2830175"/>
            <a:ext cx="2920931" cy="1754326"/>
          </a:xfrm>
          <a:prstGeom prst="rect">
            <a:avLst/>
          </a:prstGeom>
          <a:noFill/>
        </p:spPr>
        <p:txBody>
          <a:bodyPr wrap="square">
            <a:spAutoFit/>
          </a:bodyPr>
          <a:lstStyle/>
          <a:p>
            <a:r>
              <a:rPr lang="en-US" sz="1800" b="1" dirty="0">
                <a:solidFill>
                  <a:schemeClr val="bg1"/>
                </a:solidFill>
                <a:latin typeface="+mj-lt"/>
              </a:rPr>
              <a:t>Multivariate analysis</a:t>
            </a:r>
            <a:r>
              <a:rPr lang="en-US" sz="1800" dirty="0">
                <a:solidFill>
                  <a:schemeClr val="bg1"/>
                </a:solidFill>
                <a:latin typeface="+mj-lt"/>
              </a:rPr>
              <a:t> is a set of statistical techniques used for </a:t>
            </a:r>
            <a:r>
              <a:rPr lang="en-US" sz="1800" b="1" dirty="0">
                <a:solidFill>
                  <a:schemeClr val="bg1"/>
                </a:solidFill>
                <a:latin typeface="+mj-lt"/>
              </a:rPr>
              <a:t>analysis</a:t>
            </a:r>
            <a:r>
              <a:rPr lang="en-US" sz="1800" dirty="0">
                <a:solidFill>
                  <a:schemeClr val="bg1"/>
                </a:solidFill>
                <a:latin typeface="+mj-lt"/>
              </a:rPr>
              <a:t> of data that contain more than one variable. </a:t>
            </a:r>
          </a:p>
        </p:txBody>
      </p:sp>
      <p:sp>
        <p:nvSpPr>
          <p:cNvPr id="22" name="TextBox 21">
            <a:extLst>
              <a:ext uri="{FF2B5EF4-FFF2-40B4-BE49-F238E27FC236}">
                <a16:creationId xmlns:a16="http://schemas.microsoft.com/office/drawing/2014/main" xmlns="" id="{8C008E15-2CAC-4963-AE26-EC6C87FDBCC3}"/>
              </a:ext>
            </a:extLst>
          </p:cNvPr>
          <p:cNvSpPr txBox="1"/>
          <p:nvPr/>
        </p:nvSpPr>
        <p:spPr>
          <a:xfrm>
            <a:off x="8668778" y="2830175"/>
            <a:ext cx="2920931" cy="1477328"/>
          </a:xfrm>
          <a:prstGeom prst="rect">
            <a:avLst/>
          </a:prstGeom>
          <a:noFill/>
        </p:spPr>
        <p:txBody>
          <a:bodyPr wrap="square">
            <a:spAutoFit/>
          </a:bodyPr>
          <a:lstStyle/>
          <a:p>
            <a:r>
              <a:rPr lang="en-US" sz="1800" b="1" dirty="0">
                <a:solidFill>
                  <a:schemeClr val="bg1"/>
                </a:solidFill>
                <a:latin typeface="+mj-lt"/>
              </a:rPr>
              <a:t>Correlation</a:t>
            </a:r>
            <a:r>
              <a:rPr lang="en-US" sz="1800" dirty="0">
                <a:solidFill>
                  <a:schemeClr val="bg1"/>
                </a:solidFill>
                <a:latin typeface="+mj-lt"/>
              </a:rPr>
              <a:t> is used to test relationships between quantitative variables or categorical variables.</a:t>
            </a:r>
          </a:p>
        </p:txBody>
      </p:sp>
      <p:sp>
        <p:nvSpPr>
          <p:cNvPr id="24" name="TextBox 23">
            <a:extLst>
              <a:ext uri="{FF2B5EF4-FFF2-40B4-BE49-F238E27FC236}">
                <a16:creationId xmlns:a16="http://schemas.microsoft.com/office/drawing/2014/main" xmlns="" id="{799032E7-834D-4772-96AD-20A5E9AE9AE2}"/>
              </a:ext>
            </a:extLst>
          </p:cNvPr>
          <p:cNvSpPr txBox="1"/>
          <p:nvPr/>
        </p:nvSpPr>
        <p:spPr>
          <a:xfrm>
            <a:off x="2023110" y="5531444"/>
            <a:ext cx="3995950" cy="923330"/>
          </a:xfrm>
          <a:prstGeom prst="rect">
            <a:avLst/>
          </a:prstGeom>
          <a:noFill/>
        </p:spPr>
        <p:txBody>
          <a:bodyPr wrap="square">
            <a:spAutoFit/>
          </a:bodyPr>
          <a:lstStyle/>
          <a:p>
            <a:r>
              <a:rPr lang="en-US" sz="1800" b="1" dirty="0">
                <a:solidFill>
                  <a:schemeClr val="bg1"/>
                </a:solidFill>
                <a:latin typeface="+mj-lt"/>
              </a:rPr>
              <a:t>Correlation</a:t>
            </a:r>
            <a:r>
              <a:rPr lang="en-US" sz="1800" dirty="0">
                <a:solidFill>
                  <a:schemeClr val="bg1"/>
                </a:solidFill>
                <a:latin typeface="+mj-lt"/>
              </a:rPr>
              <a:t> with the target variable to know how the data is related.</a:t>
            </a:r>
          </a:p>
        </p:txBody>
      </p:sp>
      <p:sp>
        <p:nvSpPr>
          <p:cNvPr id="26" name="TextBox 25">
            <a:extLst>
              <a:ext uri="{FF2B5EF4-FFF2-40B4-BE49-F238E27FC236}">
                <a16:creationId xmlns:a16="http://schemas.microsoft.com/office/drawing/2014/main" xmlns="" id="{C6AF84E3-1B89-48C4-8057-0C7409C8E5CF}"/>
              </a:ext>
            </a:extLst>
          </p:cNvPr>
          <p:cNvSpPr txBox="1"/>
          <p:nvPr/>
        </p:nvSpPr>
        <p:spPr>
          <a:xfrm>
            <a:off x="7677797" y="5531444"/>
            <a:ext cx="2728075" cy="923330"/>
          </a:xfrm>
          <a:prstGeom prst="rect">
            <a:avLst/>
          </a:prstGeom>
          <a:noFill/>
        </p:spPr>
        <p:txBody>
          <a:bodyPr wrap="square">
            <a:spAutoFit/>
          </a:bodyPr>
          <a:lstStyle/>
          <a:p>
            <a:r>
              <a:rPr lang="en-US" sz="1800" b="1" dirty="0">
                <a:solidFill>
                  <a:schemeClr val="bg1"/>
                </a:solidFill>
                <a:latin typeface="+mj-lt"/>
              </a:rPr>
              <a:t>Summary</a:t>
            </a:r>
            <a:r>
              <a:rPr lang="en-US" sz="1800" dirty="0">
                <a:solidFill>
                  <a:schemeClr val="bg1"/>
                </a:solidFill>
                <a:latin typeface="+mj-lt"/>
              </a:rPr>
              <a:t> with the conclusion of all the analysis</a:t>
            </a:r>
          </a:p>
        </p:txBody>
      </p:sp>
    </p:spTree>
    <p:extLst>
      <p:ext uri="{BB962C8B-B14F-4D97-AF65-F5344CB8AC3E}">
        <p14:creationId xmlns:p14="http://schemas.microsoft.com/office/powerpoint/2010/main" val="33407561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20E0C6-F286-48B6-AE19-63276B2C3676}"/>
              </a:ext>
            </a:extLst>
          </p:cNvPr>
          <p:cNvSpPr>
            <a:spLocks noGrp="1"/>
          </p:cNvSpPr>
          <p:nvPr>
            <p:ph type="title"/>
          </p:nvPr>
        </p:nvSpPr>
        <p:spPr>
          <a:xfrm>
            <a:off x="508276" y="245798"/>
            <a:ext cx="11188589" cy="704157"/>
          </a:xfrm>
        </p:spPr>
        <p:txBody>
          <a:bodyPr>
            <a:normAutofit fontScale="90000"/>
          </a:bodyPr>
          <a:lstStyle/>
          <a:p>
            <a:r>
              <a:rPr lang="en-US" sz="4400" dirty="0">
                <a:solidFill>
                  <a:schemeClr val="bg1"/>
                </a:solidFill>
              </a:rPr>
              <a:t>PIE PLOT</a:t>
            </a:r>
            <a:endParaRPr lang="en-IN" sz="4400" dirty="0">
              <a:solidFill>
                <a:schemeClr val="bg1"/>
              </a:solidFill>
            </a:endParaRPr>
          </a:p>
        </p:txBody>
      </p:sp>
      <p:pic>
        <p:nvPicPr>
          <p:cNvPr id="6" name="Content Placeholder 5">
            <a:extLst>
              <a:ext uri="{FF2B5EF4-FFF2-40B4-BE49-F238E27FC236}">
                <a16:creationId xmlns:a16="http://schemas.microsoft.com/office/drawing/2014/main" xmlns="" id="{9B14AD5B-1A52-45A4-BA5D-F65F5D228E15}"/>
              </a:ext>
            </a:extLst>
          </p:cNvPr>
          <p:cNvPicPr>
            <a:picLocks noGrp="1" noChangeAspect="1"/>
          </p:cNvPicPr>
          <p:nvPr>
            <p:ph idx="1"/>
          </p:nvPr>
        </p:nvPicPr>
        <p:blipFill>
          <a:blip r:embed="rId2"/>
          <a:stretch>
            <a:fillRect/>
          </a:stretch>
        </p:blipFill>
        <p:spPr>
          <a:xfrm>
            <a:off x="5059680" y="2205990"/>
            <a:ext cx="5425440" cy="2750820"/>
          </a:xfrm>
        </p:spPr>
      </p:pic>
      <p:sp>
        <p:nvSpPr>
          <p:cNvPr id="4" name="Text Placeholder 3">
            <a:extLst>
              <a:ext uri="{FF2B5EF4-FFF2-40B4-BE49-F238E27FC236}">
                <a16:creationId xmlns:a16="http://schemas.microsoft.com/office/drawing/2014/main" xmlns="" id="{C250DA3D-C1EC-40D4-94BD-EA9C1854D661}"/>
              </a:ext>
            </a:extLst>
          </p:cNvPr>
          <p:cNvSpPr>
            <a:spLocks noGrp="1"/>
          </p:cNvSpPr>
          <p:nvPr>
            <p:ph type="body" sz="half" idx="2"/>
          </p:nvPr>
        </p:nvSpPr>
        <p:spPr>
          <a:xfrm>
            <a:off x="609601" y="2130553"/>
            <a:ext cx="4109048" cy="4243615"/>
          </a:xfrm>
        </p:spPr>
        <p:txBody>
          <a:bodyPr/>
          <a:lstStyle/>
          <a:p>
            <a:endParaRPr lang="en-US" dirty="0"/>
          </a:p>
          <a:p>
            <a:endParaRPr lang="en-US" dirty="0"/>
          </a:p>
          <a:p>
            <a:endParaRPr lang="en-US" dirty="0" smtClean="0"/>
          </a:p>
          <a:p>
            <a:endParaRPr lang="en-US" dirty="0"/>
          </a:p>
          <a:p>
            <a:endParaRPr lang="en-US" dirty="0" smtClean="0"/>
          </a:p>
          <a:p>
            <a:endParaRPr lang="en-US" dirty="0"/>
          </a:p>
          <a:p>
            <a:r>
              <a:rPr lang="en-US" dirty="0" smtClean="0"/>
              <a:t>A </a:t>
            </a:r>
            <a:r>
              <a:rPr lang="en-US" dirty="0"/>
              <a:t>Pie Chart is a circular statistical plot that can display only one series of data. </a:t>
            </a:r>
          </a:p>
          <a:p>
            <a:endParaRPr lang="en-US" dirty="0"/>
          </a:p>
          <a:p>
            <a:r>
              <a:rPr lang="en-US" dirty="0"/>
              <a:t>The area of the chart is the total percentage of the given data. </a:t>
            </a:r>
          </a:p>
          <a:p>
            <a:endParaRPr lang="en-US" dirty="0"/>
          </a:p>
          <a:p>
            <a:r>
              <a:rPr lang="en-US" dirty="0"/>
              <a:t>The area of slices of the pie represents the percentage of the parts of the data.</a:t>
            </a:r>
            <a:endParaRPr lang="en-IN" dirty="0"/>
          </a:p>
        </p:txBody>
      </p:sp>
    </p:spTree>
    <p:extLst>
      <p:ext uri="{BB962C8B-B14F-4D97-AF65-F5344CB8AC3E}">
        <p14:creationId xmlns:p14="http://schemas.microsoft.com/office/powerpoint/2010/main" val="3482903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638D37-1EB9-4473-8481-F61D54838A08}"/>
              </a:ext>
            </a:extLst>
          </p:cNvPr>
          <p:cNvSpPr>
            <a:spLocks noGrp="1"/>
          </p:cNvSpPr>
          <p:nvPr>
            <p:ph type="title"/>
          </p:nvPr>
        </p:nvSpPr>
        <p:spPr>
          <a:xfrm>
            <a:off x="207034" y="231363"/>
            <a:ext cx="3631719" cy="1261872"/>
          </a:xfrm>
        </p:spPr>
        <p:txBody>
          <a:bodyPr anchor="t">
            <a:normAutofit fontScale="90000"/>
          </a:bodyPr>
          <a:lstStyle/>
          <a:p>
            <a:r>
              <a:rPr lang="en-US" sz="4400" dirty="0">
                <a:solidFill>
                  <a:schemeClr val="bg1"/>
                </a:solidFill>
              </a:rPr>
              <a:t>COUNT PLOT</a:t>
            </a:r>
            <a:endParaRPr lang="en-IN" sz="4400" dirty="0">
              <a:solidFill>
                <a:schemeClr val="bg1"/>
              </a:solidFill>
            </a:endParaRPr>
          </a:p>
        </p:txBody>
      </p:sp>
      <p:pic>
        <p:nvPicPr>
          <p:cNvPr id="6" name="Content Placeholder 5">
            <a:extLst>
              <a:ext uri="{FF2B5EF4-FFF2-40B4-BE49-F238E27FC236}">
                <a16:creationId xmlns:a16="http://schemas.microsoft.com/office/drawing/2014/main" xmlns="" id="{97D9EECE-C82C-4B99-91CE-1873F7775E78}"/>
              </a:ext>
            </a:extLst>
          </p:cNvPr>
          <p:cNvPicPr>
            <a:picLocks noGrp="1" noChangeAspect="1"/>
          </p:cNvPicPr>
          <p:nvPr>
            <p:ph idx="1"/>
          </p:nvPr>
        </p:nvPicPr>
        <p:blipFill>
          <a:blip r:embed="rId2"/>
          <a:stretch>
            <a:fillRect/>
          </a:stretch>
        </p:blipFill>
        <p:spPr>
          <a:xfrm>
            <a:off x="4572000" y="1057588"/>
            <a:ext cx="7620000" cy="5220152"/>
          </a:xfrm>
        </p:spPr>
      </p:pic>
      <p:sp>
        <p:nvSpPr>
          <p:cNvPr id="4" name="Text Placeholder 3">
            <a:extLst>
              <a:ext uri="{FF2B5EF4-FFF2-40B4-BE49-F238E27FC236}">
                <a16:creationId xmlns:a16="http://schemas.microsoft.com/office/drawing/2014/main" xmlns="" id="{CDBDE9DD-BD67-40C6-A1BB-94FDA1027986}"/>
              </a:ext>
            </a:extLst>
          </p:cNvPr>
          <p:cNvSpPr>
            <a:spLocks noGrp="1"/>
          </p:cNvSpPr>
          <p:nvPr>
            <p:ph type="body" sz="half" idx="2"/>
          </p:nvPr>
        </p:nvSpPr>
        <p:spPr>
          <a:xfrm>
            <a:off x="287965" y="2208353"/>
            <a:ext cx="4094254" cy="4649647"/>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Count </a:t>
            </a:r>
            <a:r>
              <a:rPr lang="en-US" dirty="0"/>
              <a:t>plot method is used to show the counts of observations in each categorical bin using bars. </a:t>
            </a:r>
          </a:p>
          <a:p>
            <a:endParaRPr lang="en-US" dirty="0"/>
          </a:p>
          <a:p>
            <a:r>
              <a:rPr lang="en-US" dirty="0"/>
              <a:t>Parameters : This method is accepting the following parameters that are described below: x, y</a:t>
            </a:r>
          </a:p>
          <a:p>
            <a:endParaRPr lang="en-US" dirty="0"/>
          </a:p>
          <a:p>
            <a:r>
              <a:rPr lang="en-US" dirty="0"/>
              <a:t>This parameter take names of variables in data or vector data, optional inputs for plotting long-form data.</a:t>
            </a:r>
            <a:endParaRPr lang="en-IN" dirty="0"/>
          </a:p>
        </p:txBody>
      </p:sp>
    </p:spTree>
    <p:extLst>
      <p:ext uri="{BB962C8B-B14F-4D97-AF65-F5344CB8AC3E}">
        <p14:creationId xmlns:p14="http://schemas.microsoft.com/office/powerpoint/2010/main" val="3459661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9F4D76-BF94-45F7-99AB-B88B7016B00E}"/>
              </a:ext>
            </a:extLst>
          </p:cNvPr>
          <p:cNvSpPr>
            <a:spLocks noGrp="1"/>
          </p:cNvSpPr>
          <p:nvPr>
            <p:ph type="title"/>
          </p:nvPr>
        </p:nvSpPr>
        <p:spPr>
          <a:xfrm>
            <a:off x="609599" y="792080"/>
            <a:ext cx="3979654" cy="1261872"/>
          </a:xfrm>
        </p:spPr>
        <p:txBody>
          <a:bodyPr anchor="t">
            <a:normAutofit fontScale="90000"/>
          </a:bodyPr>
          <a:lstStyle/>
          <a:p>
            <a:r>
              <a:rPr lang="en-US" sz="4400" u="sng" dirty="0">
                <a:solidFill>
                  <a:schemeClr val="bg1"/>
                </a:solidFill>
              </a:rPr>
              <a:t>SCATTER PLOT</a:t>
            </a:r>
            <a:endParaRPr lang="en-IN" sz="4400" u="sng" dirty="0">
              <a:solidFill>
                <a:schemeClr val="bg1"/>
              </a:solidFill>
            </a:endParaRPr>
          </a:p>
        </p:txBody>
      </p:sp>
      <p:pic>
        <p:nvPicPr>
          <p:cNvPr id="6" name="Content Placeholder 5">
            <a:extLst>
              <a:ext uri="{FF2B5EF4-FFF2-40B4-BE49-F238E27FC236}">
                <a16:creationId xmlns:a16="http://schemas.microsoft.com/office/drawing/2014/main" xmlns="" id="{162621C8-C8FB-46A3-8D9C-B70A5D2FA991}"/>
              </a:ext>
            </a:extLst>
          </p:cNvPr>
          <p:cNvPicPr>
            <a:picLocks noGrp="1" noChangeAspect="1"/>
          </p:cNvPicPr>
          <p:nvPr>
            <p:ph idx="1"/>
          </p:nvPr>
        </p:nvPicPr>
        <p:blipFill>
          <a:blip r:embed="rId2"/>
          <a:stretch>
            <a:fillRect/>
          </a:stretch>
        </p:blipFill>
        <p:spPr>
          <a:xfrm>
            <a:off x="5208629" y="1573602"/>
            <a:ext cx="6766560" cy="4343400"/>
          </a:xfrm>
        </p:spPr>
      </p:pic>
      <p:sp>
        <p:nvSpPr>
          <p:cNvPr id="4" name="Text Placeholder 3">
            <a:extLst>
              <a:ext uri="{FF2B5EF4-FFF2-40B4-BE49-F238E27FC236}">
                <a16:creationId xmlns:a16="http://schemas.microsoft.com/office/drawing/2014/main" xmlns="" id="{56C01256-505E-4F09-9B83-C9517FF236BC}"/>
              </a:ext>
            </a:extLst>
          </p:cNvPr>
          <p:cNvSpPr>
            <a:spLocks noGrp="1"/>
          </p:cNvSpPr>
          <p:nvPr>
            <p:ph type="body" sz="half" idx="2"/>
          </p:nvPr>
        </p:nvSpPr>
        <p:spPr>
          <a:xfrm>
            <a:off x="609601" y="2130553"/>
            <a:ext cx="4186686" cy="4243615"/>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Scatter </a:t>
            </a:r>
            <a:r>
              <a:rPr lang="en-US" dirty="0"/>
              <a:t>plots are used to observe relationship between variables and uses dots to represent the relationship between them. </a:t>
            </a:r>
          </a:p>
          <a:p>
            <a:endParaRPr lang="en-US" dirty="0"/>
          </a:p>
          <a:p>
            <a:r>
              <a:rPr lang="en-US" dirty="0"/>
              <a:t>The scatter method in the matplotlib library is used to draw a scatter plot. </a:t>
            </a:r>
          </a:p>
          <a:p>
            <a:endParaRPr lang="en-US" dirty="0"/>
          </a:p>
          <a:p>
            <a:r>
              <a:rPr lang="en-US" dirty="0"/>
              <a:t>Scatter plots are widely used to represent relation among variables and how change in one affects the other.</a:t>
            </a:r>
            <a:endParaRPr lang="en-IN" dirty="0"/>
          </a:p>
        </p:txBody>
      </p:sp>
    </p:spTree>
    <p:extLst>
      <p:ext uri="{BB962C8B-B14F-4D97-AF65-F5344CB8AC3E}">
        <p14:creationId xmlns:p14="http://schemas.microsoft.com/office/powerpoint/2010/main" val="5763512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5DC5A7-4367-42A6-867E-147F0ADE243C}"/>
              </a:ext>
            </a:extLst>
          </p:cNvPr>
          <p:cNvSpPr>
            <a:spLocks noGrp="1"/>
          </p:cNvSpPr>
          <p:nvPr>
            <p:ph type="title"/>
          </p:nvPr>
        </p:nvSpPr>
        <p:spPr>
          <a:xfrm>
            <a:off x="609600" y="792080"/>
            <a:ext cx="3582838" cy="1261872"/>
          </a:xfrm>
        </p:spPr>
        <p:txBody>
          <a:bodyPr anchor="t">
            <a:normAutofit/>
          </a:bodyPr>
          <a:lstStyle/>
          <a:p>
            <a:r>
              <a:rPr lang="en-US" sz="4400" u="sng" dirty="0">
                <a:solidFill>
                  <a:schemeClr val="bg1"/>
                </a:solidFill>
              </a:rPr>
              <a:t>HISTOGRAM</a:t>
            </a:r>
            <a:endParaRPr lang="en-IN" sz="4400" u="sng" dirty="0">
              <a:solidFill>
                <a:schemeClr val="bg1"/>
              </a:solidFill>
            </a:endParaRPr>
          </a:p>
        </p:txBody>
      </p:sp>
      <p:pic>
        <p:nvPicPr>
          <p:cNvPr id="6" name="Content Placeholder 5">
            <a:extLst>
              <a:ext uri="{FF2B5EF4-FFF2-40B4-BE49-F238E27FC236}">
                <a16:creationId xmlns:a16="http://schemas.microsoft.com/office/drawing/2014/main" xmlns="" id="{78C7F9CD-A60B-411E-86F2-F909736BAF60}"/>
              </a:ext>
            </a:extLst>
          </p:cNvPr>
          <p:cNvPicPr>
            <a:picLocks noGrp="1" noChangeAspect="1"/>
          </p:cNvPicPr>
          <p:nvPr>
            <p:ph idx="1"/>
          </p:nvPr>
        </p:nvPicPr>
        <p:blipFill>
          <a:blip r:embed="rId2"/>
          <a:stretch>
            <a:fillRect/>
          </a:stretch>
        </p:blipFill>
        <p:spPr>
          <a:xfrm>
            <a:off x="5836125" y="792163"/>
            <a:ext cx="3872549" cy="5578475"/>
          </a:xfrm>
        </p:spPr>
      </p:pic>
      <p:sp>
        <p:nvSpPr>
          <p:cNvPr id="4" name="Text Placeholder 3">
            <a:extLst>
              <a:ext uri="{FF2B5EF4-FFF2-40B4-BE49-F238E27FC236}">
                <a16:creationId xmlns:a16="http://schemas.microsoft.com/office/drawing/2014/main" xmlns="" id="{5A5BB323-EEF1-4777-A2D1-707F7118E8F8}"/>
              </a:ext>
            </a:extLst>
          </p:cNvPr>
          <p:cNvSpPr>
            <a:spLocks noGrp="1"/>
          </p:cNvSpPr>
          <p:nvPr>
            <p:ph type="body" sz="half" idx="2"/>
          </p:nvPr>
        </p:nvSpPr>
        <p:spPr>
          <a:xfrm>
            <a:off x="339887" y="2079066"/>
            <a:ext cx="5465690" cy="4649647"/>
          </a:xfrm>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A </a:t>
            </a:r>
            <a:r>
              <a:rPr lang="en-US" dirty="0"/>
              <a:t>histogram is basically used to represent data provided in the form of some groups.</a:t>
            </a:r>
          </a:p>
          <a:p>
            <a:endParaRPr lang="en-US" dirty="0"/>
          </a:p>
          <a:p>
            <a:r>
              <a:rPr lang="en-US" dirty="0"/>
              <a:t>It is accurate method for the graphical representation of numerical data distribution.</a:t>
            </a:r>
          </a:p>
          <a:p>
            <a:endParaRPr lang="en-US" dirty="0"/>
          </a:p>
          <a:p>
            <a:r>
              <a:rPr lang="en-US" dirty="0"/>
              <a:t>It is a type of bar plot where X-axis represents the bin ranges while Y-axis gives information about frequency.</a:t>
            </a:r>
            <a:endParaRPr lang="en-IN" dirty="0"/>
          </a:p>
        </p:txBody>
      </p:sp>
    </p:spTree>
    <p:extLst>
      <p:ext uri="{BB962C8B-B14F-4D97-AF65-F5344CB8AC3E}">
        <p14:creationId xmlns:p14="http://schemas.microsoft.com/office/powerpoint/2010/main" val="465656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2798E0-0A6F-4693-974F-6CCF852FD165}"/>
              </a:ext>
            </a:extLst>
          </p:cNvPr>
          <p:cNvSpPr>
            <a:spLocks noGrp="1"/>
          </p:cNvSpPr>
          <p:nvPr>
            <p:ph type="title"/>
          </p:nvPr>
        </p:nvSpPr>
        <p:spPr/>
        <p:txBody>
          <a:bodyPr anchor="t">
            <a:normAutofit/>
          </a:bodyPr>
          <a:lstStyle/>
          <a:p>
            <a:r>
              <a:rPr lang="en-US" sz="4400" dirty="0">
                <a:solidFill>
                  <a:schemeClr val="bg1"/>
                </a:solidFill>
              </a:rPr>
              <a:t>HEATMAP</a:t>
            </a:r>
            <a:endParaRPr lang="en-IN" sz="4400" dirty="0">
              <a:solidFill>
                <a:schemeClr val="bg1"/>
              </a:solidFill>
            </a:endParaRPr>
          </a:p>
        </p:txBody>
      </p:sp>
      <p:pic>
        <p:nvPicPr>
          <p:cNvPr id="6" name="Content Placeholder 5">
            <a:extLst>
              <a:ext uri="{FF2B5EF4-FFF2-40B4-BE49-F238E27FC236}">
                <a16:creationId xmlns:a16="http://schemas.microsoft.com/office/drawing/2014/main" xmlns="" id="{C4183A6F-3394-4D50-BF58-01199D1CF0B7}"/>
              </a:ext>
            </a:extLst>
          </p:cNvPr>
          <p:cNvPicPr>
            <a:picLocks noGrp="1" noChangeAspect="1"/>
          </p:cNvPicPr>
          <p:nvPr>
            <p:ph idx="1"/>
          </p:nvPr>
        </p:nvPicPr>
        <p:blipFill>
          <a:blip r:embed="rId2"/>
          <a:stretch>
            <a:fillRect/>
          </a:stretch>
        </p:blipFill>
        <p:spPr>
          <a:xfrm>
            <a:off x="4950870" y="792163"/>
            <a:ext cx="5643059" cy="5578475"/>
          </a:xfrm>
        </p:spPr>
      </p:pic>
      <p:sp>
        <p:nvSpPr>
          <p:cNvPr id="4" name="Text Placeholder 3">
            <a:extLst>
              <a:ext uri="{FF2B5EF4-FFF2-40B4-BE49-F238E27FC236}">
                <a16:creationId xmlns:a16="http://schemas.microsoft.com/office/drawing/2014/main" xmlns="" id="{EA17D419-909A-46C1-A08A-06DBA3087C52}"/>
              </a:ext>
            </a:extLst>
          </p:cNvPr>
          <p:cNvSpPr>
            <a:spLocks noGrp="1"/>
          </p:cNvSpPr>
          <p:nvPr>
            <p:ph type="body" sz="half" idx="2"/>
          </p:nvPr>
        </p:nvSpPr>
        <p:spPr>
          <a:xfrm>
            <a:off x="279501" y="2208353"/>
            <a:ext cx="4516785" cy="4649647"/>
          </a:xfrm>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A </a:t>
            </a:r>
            <a:r>
              <a:rPr lang="en-US" dirty="0"/>
              <a:t>heatmap contains values representing various shades of the same color for each value to be plotted.</a:t>
            </a:r>
          </a:p>
          <a:p>
            <a:endParaRPr lang="en-US" dirty="0"/>
          </a:p>
          <a:p>
            <a:r>
              <a:rPr lang="en-US" dirty="0"/>
              <a:t>Usually the darker shades of the chart represent higher values than the lighter shade. </a:t>
            </a:r>
          </a:p>
          <a:p>
            <a:endParaRPr lang="en-US" dirty="0"/>
          </a:p>
          <a:p>
            <a:r>
              <a:rPr lang="en-US" dirty="0"/>
              <a:t>For a very different value a completely different color can also be used.</a:t>
            </a:r>
            <a:endParaRPr lang="en-IN" dirty="0"/>
          </a:p>
        </p:txBody>
      </p:sp>
    </p:spTree>
    <p:extLst>
      <p:ext uri="{BB962C8B-B14F-4D97-AF65-F5344CB8AC3E}">
        <p14:creationId xmlns:p14="http://schemas.microsoft.com/office/powerpoint/2010/main" val="186608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7E1A1F-4CB4-4861-8F19-B8D602ECFC23}"/>
              </a:ext>
            </a:extLst>
          </p:cNvPr>
          <p:cNvSpPr>
            <a:spLocks noGrp="1"/>
          </p:cNvSpPr>
          <p:nvPr>
            <p:ph type="title"/>
          </p:nvPr>
        </p:nvSpPr>
        <p:spPr>
          <a:xfrm>
            <a:off x="609600" y="792079"/>
            <a:ext cx="3168770" cy="1312765"/>
          </a:xfrm>
        </p:spPr>
        <p:txBody>
          <a:bodyPr anchor="t">
            <a:normAutofit fontScale="90000"/>
          </a:bodyPr>
          <a:lstStyle/>
          <a:p>
            <a:r>
              <a:rPr lang="en-US" sz="4400" u="sng" dirty="0">
                <a:solidFill>
                  <a:schemeClr val="bg1"/>
                </a:solidFill>
              </a:rPr>
              <a:t>BAR GRAPH</a:t>
            </a:r>
            <a:endParaRPr lang="en-IN" sz="4400" u="sng" dirty="0">
              <a:solidFill>
                <a:schemeClr val="bg1"/>
              </a:solidFill>
            </a:endParaRPr>
          </a:p>
        </p:txBody>
      </p:sp>
      <p:pic>
        <p:nvPicPr>
          <p:cNvPr id="6" name="Content Placeholder 5">
            <a:extLst>
              <a:ext uri="{FF2B5EF4-FFF2-40B4-BE49-F238E27FC236}">
                <a16:creationId xmlns:a16="http://schemas.microsoft.com/office/drawing/2014/main" xmlns="" id="{8719CE45-0651-43D2-A84C-2975CA297EF8}"/>
              </a:ext>
            </a:extLst>
          </p:cNvPr>
          <p:cNvPicPr>
            <a:picLocks noGrp="1" noChangeAspect="1"/>
          </p:cNvPicPr>
          <p:nvPr>
            <p:ph idx="1"/>
          </p:nvPr>
        </p:nvPicPr>
        <p:blipFill>
          <a:blip r:embed="rId2"/>
          <a:stretch>
            <a:fillRect/>
          </a:stretch>
        </p:blipFill>
        <p:spPr>
          <a:xfrm>
            <a:off x="4882550" y="1627968"/>
            <a:ext cx="6699849" cy="3906864"/>
          </a:xfrm>
        </p:spPr>
      </p:pic>
      <p:sp>
        <p:nvSpPr>
          <p:cNvPr id="4" name="Text Placeholder 3">
            <a:extLst>
              <a:ext uri="{FF2B5EF4-FFF2-40B4-BE49-F238E27FC236}">
                <a16:creationId xmlns:a16="http://schemas.microsoft.com/office/drawing/2014/main" xmlns="" id="{1523181B-6F60-4ACC-9676-5F8A6437800D}"/>
              </a:ext>
            </a:extLst>
          </p:cNvPr>
          <p:cNvSpPr>
            <a:spLocks noGrp="1"/>
          </p:cNvSpPr>
          <p:nvPr>
            <p:ph type="body" sz="half" idx="2"/>
          </p:nvPr>
        </p:nvSpPr>
        <p:spPr>
          <a:xfrm>
            <a:off x="250166" y="2130553"/>
            <a:ext cx="3717985" cy="4243615"/>
          </a:xfrm>
        </p:spPr>
        <p:txBody>
          <a:bodyPr>
            <a:normAutofit/>
          </a:bodyPr>
          <a:lstStyle/>
          <a:p>
            <a:endParaRPr lang="en-US" dirty="0" smtClean="0"/>
          </a:p>
          <a:p>
            <a:endParaRPr lang="en-US" dirty="0"/>
          </a:p>
          <a:p>
            <a:endParaRPr lang="en-US" dirty="0" smtClean="0"/>
          </a:p>
          <a:p>
            <a:endParaRPr lang="en-US" dirty="0" smtClean="0"/>
          </a:p>
          <a:p>
            <a:endParaRPr lang="en-US" dirty="0"/>
          </a:p>
          <a:p>
            <a:endParaRPr lang="en-US" dirty="0" smtClean="0"/>
          </a:p>
          <a:p>
            <a:r>
              <a:rPr lang="en-US" dirty="0" smtClean="0"/>
              <a:t>Bar </a:t>
            </a:r>
            <a:r>
              <a:rPr lang="en-US" dirty="0"/>
              <a:t>graphs are used to compare things between different groups or to track changes over time.</a:t>
            </a:r>
          </a:p>
          <a:p>
            <a:endParaRPr lang="en-US" dirty="0"/>
          </a:p>
          <a:p>
            <a:r>
              <a:rPr lang="en-US" dirty="0"/>
              <a:t>Here we are comparing the correlation values between the feature columns and the target label column which is Sale Price in our scenario.</a:t>
            </a:r>
          </a:p>
          <a:p>
            <a:endParaRPr lang="en-US" dirty="0"/>
          </a:p>
          <a:p>
            <a:r>
              <a:rPr lang="en-US" dirty="0"/>
              <a:t>It gives us an insight on positive and negative correlated column details.</a:t>
            </a:r>
            <a:endParaRPr lang="en-IN" dirty="0"/>
          </a:p>
        </p:txBody>
      </p:sp>
    </p:spTree>
    <p:extLst>
      <p:ext uri="{BB962C8B-B14F-4D97-AF65-F5344CB8AC3E}">
        <p14:creationId xmlns:p14="http://schemas.microsoft.com/office/powerpoint/2010/main" val="2925630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33E781-4ED3-4913-8498-C15FA0A88F02}"/>
              </a:ext>
            </a:extLst>
          </p:cNvPr>
          <p:cNvSpPr>
            <a:spLocks noGrp="1"/>
          </p:cNvSpPr>
          <p:nvPr>
            <p:ph type="title"/>
          </p:nvPr>
        </p:nvSpPr>
        <p:spPr>
          <a:xfrm>
            <a:off x="609599" y="792080"/>
            <a:ext cx="3867509" cy="1243754"/>
          </a:xfrm>
        </p:spPr>
        <p:txBody>
          <a:bodyPr anchor="t">
            <a:normAutofit/>
          </a:bodyPr>
          <a:lstStyle/>
          <a:p>
            <a:r>
              <a:rPr lang="en-US" sz="4400" u="sng" dirty="0">
                <a:solidFill>
                  <a:schemeClr val="bg1"/>
                </a:solidFill>
              </a:rPr>
              <a:t>BOXEN PLOT</a:t>
            </a:r>
            <a:endParaRPr lang="en-IN" sz="4400" u="sng" dirty="0">
              <a:solidFill>
                <a:schemeClr val="bg1"/>
              </a:solidFill>
            </a:endParaRPr>
          </a:p>
        </p:txBody>
      </p:sp>
      <p:pic>
        <p:nvPicPr>
          <p:cNvPr id="6" name="Content Placeholder 5">
            <a:extLst>
              <a:ext uri="{FF2B5EF4-FFF2-40B4-BE49-F238E27FC236}">
                <a16:creationId xmlns:a16="http://schemas.microsoft.com/office/drawing/2014/main" xmlns="" id="{53BD406B-D961-4A84-811D-7B2B58B3EEF9}"/>
              </a:ext>
            </a:extLst>
          </p:cNvPr>
          <p:cNvPicPr>
            <a:picLocks noGrp="1" noChangeAspect="1"/>
          </p:cNvPicPr>
          <p:nvPr>
            <p:ph idx="1"/>
          </p:nvPr>
        </p:nvPicPr>
        <p:blipFill>
          <a:blip r:embed="rId2"/>
          <a:stretch>
            <a:fillRect/>
          </a:stretch>
        </p:blipFill>
        <p:spPr>
          <a:xfrm>
            <a:off x="5683365" y="792163"/>
            <a:ext cx="4178069" cy="5578475"/>
          </a:xfrm>
        </p:spPr>
      </p:pic>
      <p:sp>
        <p:nvSpPr>
          <p:cNvPr id="4" name="Text Placeholder 3">
            <a:extLst>
              <a:ext uri="{FF2B5EF4-FFF2-40B4-BE49-F238E27FC236}">
                <a16:creationId xmlns:a16="http://schemas.microsoft.com/office/drawing/2014/main" xmlns="" id="{B9B2A28A-B500-43BA-94BB-43DAD8CF34F9}"/>
              </a:ext>
            </a:extLst>
          </p:cNvPr>
          <p:cNvSpPr>
            <a:spLocks noGrp="1"/>
          </p:cNvSpPr>
          <p:nvPr>
            <p:ph type="body" sz="half" idx="2"/>
          </p:nvPr>
        </p:nvSpPr>
        <p:spPr>
          <a:xfrm>
            <a:off x="207035" y="2208353"/>
            <a:ext cx="5589916" cy="4649647"/>
          </a:xfrm>
        </p:spPr>
        <p:txBody>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A </a:t>
            </a:r>
            <a:r>
              <a:rPr lang="en-US" dirty="0"/>
              <a:t>Boxen Plot is also known as Whisker plot is created to display the summary of the set of data values having properties like minimum, first quartile, median, third quartile and maximum.</a:t>
            </a:r>
          </a:p>
          <a:p>
            <a:endParaRPr lang="en-US" dirty="0"/>
          </a:p>
          <a:p>
            <a:r>
              <a:rPr lang="en-US" dirty="0"/>
              <a:t>We have used it to identify the outlier details for all the numeric datatype column values.</a:t>
            </a:r>
            <a:endParaRPr lang="en-IN" dirty="0"/>
          </a:p>
        </p:txBody>
      </p:sp>
    </p:spTree>
    <p:extLst>
      <p:ext uri="{BB962C8B-B14F-4D97-AF65-F5344CB8AC3E}">
        <p14:creationId xmlns:p14="http://schemas.microsoft.com/office/powerpoint/2010/main" val="205264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48AD91-C6D8-4703-8BB0-8A1DA7D370FC}"/>
              </a:ext>
            </a:extLst>
          </p:cNvPr>
          <p:cNvSpPr>
            <a:spLocks noGrp="1"/>
          </p:cNvSpPr>
          <p:nvPr>
            <p:ph type="title"/>
          </p:nvPr>
        </p:nvSpPr>
        <p:spPr/>
        <p:txBody>
          <a:bodyPr/>
          <a:lstStyle/>
          <a:p>
            <a:r>
              <a:rPr lang="en-IN" u="sng" dirty="0">
                <a:solidFill>
                  <a:schemeClr val="bg1"/>
                </a:solidFill>
              </a:rPr>
              <a:t>ACKNOWLEDGMENT</a:t>
            </a:r>
          </a:p>
        </p:txBody>
      </p:sp>
      <p:sp>
        <p:nvSpPr>
          <p:cNvPr id="3" name="Content Placeholder 2">
            <a:extLst>
              <a:ext uri="{FF2B5EF4-FFF2-40B4-BE49-F238E27FC236}">
                <a16:creationId xmlns:a16="http://schemas.microsoft.com/office/drawing/2014/main" xmlns="" id="{C278F092-7D50-4C2E-B022-12533F8749A1}"/>
              </a:ext>
            </a:extLst>
          </p:cNvPr>
          <p:cNvSpPr>
            <a:spLocks noGrp="1"/>
          </p:cNvSpPr>
          <p:nvPr>
            <p:ph idx="1"/>
          </p:nvPr>
        </p:nvSpPr>
        <p:spPr>
          <a:xfrm>
            <a:off x="508275" y="2316555"/>
            <a:ext cx="11188589" cy="4135616"/>
          </a:xfrm>
        </p:spPr>
        <p:txBody>
          <a:bodyPr>
            <a:normAutofit/>
          </a:bodyPr>
          <a:lstStyle/>
          <a:p>
            <a:r>
              <a:rPr lang="en-US" dirty="0"/>
              <a:t>I would like to express my deepest gratitude to </a:t>
            </a:r>
            <a:r>
              <a:rPr lang="en-US" dirty="0" smtClean="0"/>
              <a:t>Flip </a:t>
            </a:r>
            <a:r>
              <a:rPr lang="en-US" dirty="0"/>
              <a:t>Robo Technologies who gave me the opportunity to do this project on Surprise Housing Price Prediction, which also helped me in doing lots of research wherein I came to know about so many new things.</a:t>
            </a:r>
          </a:p>
          <a:p>
            <a:pPr marL="0" indent="0">
              <a:buNone/>
            </a:pPr>
            <a:endParaRPr lang="en-US" dirty="0"/>
          </a:p>
          <a:p>
            <a:r>
              <a:rPr lang="en-US" dirty="0"/>
              <a:t>Also, I have utilized a few external resources that helped me to complete the project. I ensured that I learn from the samples and modify things according to my project requirement.</a:t>
            </a:r>
            <a:endParaRPr lang="en-IN" dirty="0"/>
          </a:p>
        </p:txBody>
      </p:sp>
    </p:spTree>
    <p:extLst>
      <p:ext uri="{BB962C8B-B14F-4D97-AF65-F5344CB8AC3E}">
        <p14:creationId xmlns:p14="http://schemas.microsoft.com/office/powerpoint/2010/main" val="28901750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970844-C150-4BCA-B85E-C7B03F011F71}"/>
              </a:ext>
            </a:extLst>
          </p:cNvPr>
          <p:cNvSpPr>
            <a:spLocks noGrp="1"/>
          </p:cNvSpPr>
          <p:nvPr>
            <p:ph type="title"/>
          </p:nvPr>
        </p:nvSpPr>
        <p:spPr>
          <a:xfrm>
            <a:off x="163903" y="792080"/>
            <a:ext cx="5296618" cy="1261872"/>
          </a:xfrm>
        </p:spPr>
        <p:txBody>
          <a:bodyPr anchor="t">
            <a:normAutofit fontScale="90000"/>
          </a:bodyPr>
          <a:lstStyle/>
          <a:p>
            <a:r>
              <a:rPr lang="en-US" sz="4400" u="sng" dirty="0">
                <a:solidFill>
                  <a:schemeClr val="bg1"/>
                </a:solidFill>
              </a:rPr>
              <a:t>DISTRIBUTION PLOT</a:t>
            </a:r>
            <a:endParaRPr lang="en-IN" sz="4400" u="sng" dirty="0">
              <a:solidFill>
                <a:schemeClr val="bg1"/>
              </a:solidFill>
            </a:endParaRPr>
          </a:p>
        </p:txBody>
      </p:sp>
      <p:pic>
        <p:nvPicPr>
          <p:cNvPr id="6" name="Content Placeholder 5">
            <a:extLst>
              <a:ext uri="{FF2B5EF4-FFF2-40B4-BE49-F238E27FC236}">
                <a16:creationId xmlns:a16="http://schemas.microsoft.com/office/drawing/2014/main" xmlns="" id="{F6425A92-C2C9-49E1-AE4E-69F722CFFB49}"/>
              </a:ext>
            </a:extLst>
          </p:cNvPr>
          <p:cNvPicPr>
            <a:picLocks noGrp="1" noChangeAspect="1"/>
          </p:cNvPicPr>
          <p:nvPr>
            <p:ph idx="1"/>
          </p:nvPr>
        </p:nvPicPr>
        <p:blipFill>
          <a:blip r:embed="rId2"/>
          <a:stretch>
            <a:fillRect/>
          </a:stretch>
        </p:blipFill>
        <p:spPr>
          <a:xfrm>
            <a:off x="6497195" y="869801"/>
            <a:ext cx="4154922" cy="5578475"/>
          </a:xfrm>
        </p:spPr>
      </p:pic>
      <p:sp>
        <p:nvSpPr>
          <p:cNvPr id="4" name="Text Placeholder 3">
            <a:extLst>
              <a:ext uri="{FF2B5EF4-FFF2-40B4-BE49-F238E27FC236}">
                <a16:creationId xmlns:a16="http://schemas.microsoft.com/office/drawing/2014/main" xmlns="" id="{B9353333-EB8B-4ECF-93E5-0AA17750EDD2}"/>
              </a:ext>
            </a:extLst>
          </p:cNvPr>
          <p:cNvSpPr>
            <a:spLocks noGrp="1"/>
          </p:cNvSpPr>
          <p:nvPr>
            <p:ph type="body" sz="half" idx="2"/>
          </p:nvPr>
        </p:nvSpPr>
        <p:spPr>
          <a:xfrm>
            <a:off x="267419" y="2133085"/>
            <a:ext cx="5486399" cy="4649647"/>
          </a:xfrm>
        </p:spPr>
        <p:txBody>
          <a:bodyPr>
            <a:normAutofit/>
          </a:bodyPr>
          <a:lstStyle/>
          <a:p>
            <a:endParaRPr lang="en-US" dirty="0" smtClean="0"/>
          </a:p>
          <a:p>
            <a:endParaRPr lang="en-US" dirty="0"/>
          </a:p>
          <a:p>
            <a:endParaRPr lang="en-US" dirty="0" smtClean="0"/>
          </a:p>
          <a:p>
            <a:endParaRPr lang="en-US" dirty="0"/>
          </a:p>
          <a:p>
            <a:endParaRPr lang="en-US" dirty="0" smtClean="0"/>
          </a:p>
          <a:p>
            <a:endParaRPr lang="en-US" dirty="0"/>
          </a:p>
          <a:p>
            <a:r>
              <a:rPr lang="en-US" dirty="0" smtClean="0"/>
              <a:t>Distribution </a:t>
            </a:r>
            <a:r>
              <a:rPr lang="en-US" dirty="0"/>
              <a:t>plots visually assess the distribution of sample data by comparing the empirical distribution of the data with the theoretical values expected from a specified distribution.</a:t>
            </a:r>
          </a:p>
          <a:p>
            <a:endParaRPr lang="en-US" dirty="0"/>
          </a:p>
          <a:p>
            <a:r>
              <a:rPr lang="en-US" dirty="0"/>
              <a:t>Here we have used it to analyze the skewness information for numeric datatype column values.</a:t>
            </a:r>
          </a:p>
          <a:p>
            <a:endParaRPr lang="en-US" dirty="0"/>
          </a:p>
          <a:p>
            <a:r>
              <a:rPr lang="en-US" dirty="0"/>
              <a:t>The acceptable form usually is a normal distribution resembling a bell shape curve.</a:t>
            </a:r>
            <a:endParaRPr lang="en-IN" dirty="0"/>
          </a:p>
        </p:txBody>
      </p:sp>
    </p:spTree>
    <p:extLst>
      <p:ext uri="{BB962C8B-B14F-4D97-AF65-F5344CB8AC3E}">
        <p14:creationId xmlns:p14="http://schemas.microsoft.com/office/powerpoint/2010/main" val="25044131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B56042-4D06-4FDC-A72D-93B686EE106F}"/>
              </a:ext>
            </a:extLst>
          </p:cNvPr>
          <p:cNvSpPr>
            <a:spLocks noGrp="1"/>
          </p:cNvSpPr>
          <p:nvPr>
            <p:ph type="title"/>
          </p:nvPr>
        </p:nvSpPr>
        <p:spPr/>
        <p:txBody>
          <a:bodyPr/>
          <a:lstStyle/>
          <a:p>
            <a:r>
              <a:rPr lang="en-US" u="sng" dirty="0">
                <a:solidFill>
                  <a:schemeClr val="bg1"/>
                </a:solidFill>
              </a:rPr>
              <a:t>MODEL TRAINING PHASES</a:t>
            </a:r>
            <a:endParaRPr lang="en-IN" u="sng" dirty="0">
              <a:solidFill>
                <a:schemeClr val="bg1"/>
              </a:solidFill>
            </a:endParaRPr>
          </a:p>
        </p:txBody>
      </p:sp>
      <p:pic>
        <p:nvPicPr>
          <p:cNvPr id="4" name="Content Placeholder 7">
            <a:extLst>
              <a:ext uri="{FF2B5EF4-FFF2-40B4-BE49-F238E27FC236}">
                <a16:creationId xmlns:a16="http://schemas.microsoft.com/office/drawing/2014/main" xmlns="" id="{DFDB8577-5768-4E73-A058-50CCD4979420}"/>
              </a:ext>
            </a:extLst>
          </p:cNvPr>
          <p:cNvPicPr>
            <a:picLocks noGrp="1" noChangeAspect="1"/>
          </p:cNvPicPr>
          <p:nvPr>
            <p:ph idx="1"/>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tretch>
            <a:fillRect/>
          </a:stretch>
        </p:blipFill>
        <p:spPr>
          <a:xfrm>
            <a:off x="4150822" y="2987040"/>
            <a:ext cx="3890356" cy="2103120"/>
          </a:xfrm>
        </p:spPr>
      </p:pic>
    </p:spTree>
    <p:extLst>
      <p:ext uri="{BB962C8B-B14F-4D97-AF65-F5344CB8AC3E}">
        <p14:creationId xmlns:p14="http://schemas.microsoft.com/office/powerpoint/2010/main" val="1180168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58131D-AB27-4E36-BE57-D353AB83FCCA}"/>
              </a:ext>
            </a:extLst>
          </p:cNvPr>
          <p:cNvSpPr>
            <a:spLocks noGrp="1"/>
          </p:cNvSpPr>
          <p:nvPr>
            <p:ph type="title"/>
          </p:nvPr>
        </p:nvSpPr>
        <p:spPr/>
        <p:txBody>
          <a:bodyPr>
            <a:normAutofit/>
          </a:bodyPr>
          <a:lstStyle/>
          <a:p>
            <a:pPr algn="l"/>
            <a:r>
              <a:rPr lang="en-US" sz="4400" u="sng" dirty="0"/>
              <a:t>MODEL/S DEVELOPMENT</a:t>
            </a:r>
            <a:endParaRPr lang="en-IN" sz="4400" u="sng" dirty="0"/>
          </a:p>
        </p:txBody>
      </p:sp>
      <p:sp>
        <p:nvSpPr>
          <p:cNvPr id="4" name="TextBox 3">
            <a:extLst>
              <a:ext uri="{FF2B5EF4-FFF2-40B4-BE49-F238E27FC236}">
                <a16:creationId xmlns:a16="http://schemas.microsoft.com/office/drawing/2014/main" xmlns="" id="{27B6644D-CDCA-4E9D-BBEF-DEDA5C288352}"/>
              </a:ext>
            </a:extLst>
          </p:cNvPr>
          <p:cNvSpPr txBox="1"/>
          <p:nvPr/>
        </p:nvSpPr>
        <p:spPr>
          <a:xfrm>
            <a:off x="1516936" y="1348814"/>
            <a:ext cx="9158128" cy="5262979"/>
          </a:xfrm>
          <a:prstGeom prst="rect">
            <a:avLst/>
          </a:prstGeom>
          <a:noFill/>
        </p:spPr>
        <p:txBody>
          <a:bodyPr wrap="square">
            <a:spAutoFit/>
          </a:bodyPr>
          <a:lstStyle/>
          <a:p>
            <a:pPr algn="l"/>
            <a:r>
              <a:rPr lang="en-US" sz="2800" b="0" i="0" u="none" strike="noStrike" baseline="0" dirty="0">
                <a:solidFill>
                  <a:schemeClr val="bg1"/>
                </a:solidFill>
                <a:latin typeface="+mj-lt"/>
              </a:rPr>
              <a:t>The algorithms used on training and test data are as follows:</a:t>
            </a:r>
          </a:p>
          <a:p>
            <a:pPr marL="971550" lvl="1" indent="-514350">
              <a:buFont typeface="+mj-lt"/>
              <a:buAutoNum type="arabicPeriod"/>
            </a:pPr>
            <a:r>
              <a:rPr lang="en-IN" sz="2800" b="0" i="0" u="none" strike="noStrike" baseline="0" dirty="0">
                <a:solidFill>
                  <a:schemeClr val="bg1"/>
                </a:solidFill>
                <a:latin typeface="+mj-lt"/>
              </a:rPr>
              <a:t>Linear Regression Model</a:t>
            </a:r>
          </a:p>
          <a:p>
            <a:pPr marL="971550" lvl="1" indent="-514350">
              <a:buFont typeface="+mj-lt"/>
              <a:buAutoNum type="arabicPeriod"/>
            </a:pPr>
            <a:r>
              <a:rPr lang="en-US" sz="2800" b="0" i="0" u="none" strike="noStrike" baseline="0" dirty="0">
                <a:solidFill>
                  <a:schemeClr val="bg1"/>
                </a:solidFill>
                <a:latin typeface="+mj-lt"/>
              </a:rPr>
              <a:t>Ridge Regularization Regression Model</a:t>
            </a:r>
          </a:p>
          <a:p>
            <a:pPr marL="971550" lvl="1" indent="-514350">
              <a:buFont typeface="+mj-lt"/>
              <a:buAutoNum type="arabicPeriod"/>
            </a:pPr>
            <a:r>
              <a:rPr lang="en-IN" sz="2800" b="0" i="0" u="none" strike="noStrike" baseline="0" dirty="0">
                <a:solidFill>
                  <a:schemeClr val="bg1"/>
                </a:solidFill>
                <a:latin typeface="+mj-lt"/>
              </a:rPr>
              <a:t>Lasso Regularization Regression Model</a:t>
            </a:r>
          </a:p>
          <a:p>
            <a:pPr marL="971550" lvl="1" indent="-514350">
              <a:buFont typeface="+mj-lt"/>
              <a:buAutoNum type="arabicPeriod"/>
            </a:pPr>
            <a:r>
              <a:rPr lang="en-IN" sz="2800" b="0" i="0" u="none" strike="noStrike" baseline="0" dirty="0">
                <a:solidFill>
                  <a:schemeClr val="bg1"/>
                </a:solidFill>
                <a:latin typeface="+mj-lt"/>
              </a:rPr>
              <a:t>Support Vector Regression Model</a:t>
            </a:r>
          </a:p>
          <a:p>
            <a:pPr marL="971550" lvl="1" indent="-514350">
              <a:buFont typeface="+mj-lt"/>
              <a:buAutoNum type="arabicPeriod"/>
            </a:pPr>
            <a:r>
              <a:rPr lang="en-IN" sz="2800" b="0" i="0" u="none" strike="noStrike" baseline="0" dirty="0">
                <a:solidFill>
                  <a:schemeClr val="bg1"/>
                </a:solidFill>
                <a:latin typeface="+mj-lt"/>
              </a:rPr>
              <a:t>Decision Tree Regression Model</a:t>
            </a:r>
          </a:p>
          <a:p>
            <a:pPr marL="971550" lvl="1" indent="-514350">
              <a:buFont typeface="+mj-lt"/>
              <a:buAutoNum type="arabicPeriod"/>
            </a:pPr>
            <a:r>
              <a:rPr lang="en-IN" sz="2800" b="0" i="0" u="none" strike="noStrike" baseline="0" dirty="0">
                <a:solidFill>
                  <a:schemeClr val="bg1"/>
                </a:solidFill>
                <a:latin typeface="+mj-lt"/>
              </a:rPr>
              <a:t>Random Forest Regression Model</a:t>
            </a:r>
          </a:p>
          <a:p>
            <a:pPr marL="971550" lvl="1" indent="-514350">
              <a:buFont typeface="+mj-lt"/>
              <a:buAutoNum type="arabicPeriod"/>
            </a:pPr>
            <a:r>
              <a:rPr lang="en-US" sz="2800" b="0" i="0" u="none" strike="noStrike" baseline="0" dirty="0">
                <a:solidFill>
                  <a:schemeClr val="bg1"/>
                </a:solidFill>
                <a:latin typeface="+mj-lt"/>
              </a:rPr>
              <a:t>K Nearest Neighbors Regression Model</a:t>
            </a:r>
          </a:p>
          <a:p>
            <a:pPr marL="971550" lvl="1" indent="-514350">
              <a:buFont typeface="+mj-lt"/>
              <a:buAutoNum type="arabicPeriod"/>
            </a:pPr>
            <a:r>
              <a:rPr lang="en-US" sz="2800" b="0" i="0" u="none" strike="noStrike" baseline="0" dirty="0">
                <a:solidFill>
                  <a:schemeClr val="bg1"/>
                </a:solidFill>
                <a:latin typeface="+mj-lt"/>
              </a:rPr>
              <a:t>Gradient Boosting Regression Model</a:t>
            </a:r>
          </a:p>
          <a:p>
            <a:pPr marL="971550" lvl="1" indent="-514350">
              <a:buFont typeface="+mj-lt"/>
              <a:buAutoNum type="arabicPeriod"/>
            </a:pPr>
            <a:r>
              <a:rPr lang="en-IN" sz="2800" b="0" i="0" u="none" strike="noStrike" baseline="0" dirty="0">
                <a:solidFill>
                  <a:schemeClr val="bg1"/>
                </a:solidFill>
                <a:latin typeface="+mj-lt"/>
              </a:rPr>
              <a:t>Ada Boost Regression Model</a:t>
            </a:r>
          </a:p>
          <a:p>
            <a:pPr marL="971550" lvl="1" indent="-514350">
              <a:buFont typeface="+mj-lt"/>
              <a:buAutoNum type="arabicPeriod"/>
            </a:pPr>
            <a:r>
              <a:rPr lang="en-IN" sz="2800" b="0" i="0" u="none" strike="noStrike" baseline="0" dirty="0">
                <a:solidFill>
                  <a:schemeClr val="bg1"/>
                </a:solidFill>
                <a:latin typeface="+mj-lt"/>
              </a:rPr>
              <a:t>Extra Trees Regression Model</a:t>
            </a:r>
            <a:endParaRPr lang="en-IN" sz="2800" dirty="0">
              <a:solidFill>
                <a:schemeClr val="bg1"/>
              </a:solidFill>
              <a:latin typeface="+mj-lt"/>
            </a:endParaRPr>
          </a:p>
        </p:txBody>
      </p:sp>
    </p:spTree>
    <p:extLst>
      <p:ext uri="{BB962C8B-B14F-4D97-AF65-F5344CB8AC3E}">
        <p14:creationId xmlns:p14="http://schemas.microsoft.com/office/powerpoint/2010/main" val="15882650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B540C7-9B8A-43E2-AFA2-4E8C9E73B320}"/>
              </a:ext>
            </a:extLst>
          </p:cNvPr>
          <p:cNvSpPr>
            <a:spLocks noGrp="1"/>
          </p:cNvSpPr>
          <p:nvPr>
            <p:ph type="title"/>
          </p:nvPr>
        </p:nvSpPr>
        <p:spPr>
          <a:xfrm>
            <a:off x="266197" y="376593"/>
            <a:ext cx="11637271" cy="945588"/>
          </a:xfrm>
        </p:spPr>
        <p:txBody>
          <a:bodyPr>
            <a:normAutofit fontScale="90000"/>
          </a:bodyPr>
          <a:lstStyle/>
          <a:p>
            <a:pPr algn="l"/>
            <a:r>
              <a:rPr lang="en-US" sz="4400" dirty="0"/>
              <a:t>EVALUATION AND </a:t>
            </a:r>
            <a:r>
              <a:rPr lang="en-IN" sz="4400" dirty="0"/>
              <a:t>HYPER PARAMETER TUNING</a:t>
            </a:r>
          </a:p>
        </p:txBody>
      </p:sp>
      <p:sp>
        <p:nvSpPr>
          <p:cNvPr id="4" name="TextBox 3">
            <a:extLst>
              <a:ext uri="{FF2B5EF4-FFF2-40B4-BE49-F238E27FC236}">
                <a16:creationId xmlns:a16="http://schemas.microsoft.com/office/drawing/2014/main" xmlns="" id="{C9BEDE3C-29AF-4E29-AB9B-EE7AA5584FD1}"/>
              </a:ext>
            </a:extLst>
          </p:cNvPr>
          <p:cNvSpPr txBox="1"/>
          <p:nvPr/>
        </p:nvSpPr>
        <p:spPr>
          <a:xfrm>
            <a:off x="266197" y="1322181"/>
            <a:ext cx="11567737" cy="5262979"/>
          </a:xfrm>
          <a:prstGeom prst="rect">
            <a:avLst/>
          </a:prstGeom>
          <a:noFill/>
        </p:spPr>
        <p:txBody>
          <a:bodyPr wrap="square">
            <a:spAutoFit/>
          </a:bodyPr>
          <a:lstStyle/>
          <a:p>
            <a:pPr algn="l"/>
            <a:r>
              <a:rPr lang="en-US" sz="2800" b="0" i="0" u="none" strike="noStrike" baseline="0" dirty="0">
                <a:solidFill>
                  <a:schemeClr val="bg1"/>
                </a:solidFill>
                <a:latin typeface="+mj-lt"/>
              </a:rPr>
              <a:t>The key metrics used here were:</a:t>
            </a:r>
          </a:p>
          <a:p>
            <a:pPr marL="914400" lvl="1" indent="-457200">
              <a:buFont typeface="Wingdings" panose="05000000000000000000" pitchFamily="2" charset="2"/>
              <a:buChar char="q"/>
            </a:pPr>
            <a:r>
              <a:rPr lang="en-US" sz="2800" dirty="0">
                <a:solidFill>
                  <a:schemeClr val="bg1"/>
                </a:solidFill>
                <a:latin typeface="+mj-lt"/>
              </a:rPr>
              <a:t>R2 </a:t>
            </a:r>
            <a:r>
              <a:rPr lang="en-US" sz="2800" b="0" i="0" u="none" strike="noStrike" baseline="0" dirty="0">
                <a:solidFill>
                  <a:schemeClr val="bg1"/>
                </a:solidFill>
                <a:latin typeface="+mj-lt"/>
              </a:rPr>
              <a:t>score</a:t>
            </a:r>
          </a:p>
          <a:p>
            <a:pPr marL="914400" lvl="1" indent="-457200">
              <a:buFont typeface="Wingdings" panose="05000000000000000000" pitchFamily="2" charset="2"/>
              <a:buChar char="q"/>
            </a:pPr>
            <a:r>
              <a:rPr lang="en-US" sz="2800" b="0" i="0" u="none" strike="noStrike" baseline="0" dirty="0">
                <a:solidFill>
                  <a:schemeClr val="bg1"/>
                </a:solidFill>
                <a:latin typeface="+mj-lt"/>
              </a:rPr>
              <a:t>Cross Validation Score</a:t>
            </a:r>
          </a:p>
          <a:p>
            <a:pPr marL="914400" lvl="1" indent="-457200">
              <a:buFont typeface="Wingdings" panose="05000000000000000000" pitchFamily="2" charset="2"/>
              <a:buChar char="q"/>
            </a:pPr>
            <a:r>
              <a:rPr lang="en-US" sz="2800" b="0" i="0" u="none" strike="noStrike" baseline="0" dirty="0">
                <a:solidFill>
                  <a:schemeClr val="bg1"/>
                </a:solidFill>
                <a:latin typeface="+mj-lt"/>
              </a:rPr>
              <a:t>MAE</a:t>
            </a:r>
          </a:p>
          <a:p>
            <a:pPr marL="914400" lvl="1" indent="-457200">
              <a:buFont typeface="Wingdings" panose="05000000000000000000" pitchFamily="2" charset="2"/>
              <a:buChar char="q"/>
            </a:pPr>
            <a:r>
              <a:rPr lang="en-US" sz="2800" b="0" i="0" u="none" strike="noStrike" baseline="0" dirty="0">
                <a:solidFill>
                  <a:schemeClr val="bg1"/>
                </a:solidFill>
                <a:latin typeface="+mj-lt"/>
              </a:rPr>
              <a:t>MSE</a:t>
            </a:r>
          </a:p>
          <a:p>
            <a:pPr marL="914400" lvl="1" indent="-457200">
              <a:buFont typeface="Wingdings" panose="05000000000000000000" pitchFamily="2" charset="2"/>
              <a:buChar char="q"/>
            </a:pPr>
            <a:r>
              <a:rPr lang="en-US" sz="2800" b="0" i="0" u="none" strike="noStrike" baseline="0" dirty="0">
                <a:solidFill>
                  <a:schemeClr val="bg1"/>
                </a:solidFill>
                <a:latin typeface="+mj-lt"/>
              </a:rPr>
              <a:t>RMSE</a:t>
            </a:r>
          </a:p>
          <a:p>
            <a:pPr algn="l"/>
            <a:endParaRPr lang="en-US" sz="2800" dirty="0">
              <a:solidFill>
                <a:schemeClr val="bg1"/>
              </a:solidFill>
              <a:latin typeface="+mj-lt"/>
            </a:endParaRPr>
          </a:p>
          <a:p>
            <a:pPr algn="l"/>
            <a:r>
              <a:rPr lang="en-US" sz="2800" b="0" i="0" u="none" strike="noStrike" baseline="0" dirty="0">
                <a:solidFill>
                  <a:schemeClr val="bg1"/>
                </a:solidFill>
                <a:latin typeface="+mj-lt"/>
              </a:rPr>
              <a:t>We tried to find out the best parameters list to increase our accuracy scores by using Hyperparameter Tuning.</a:t>
            </a:r>
          </a:p>
          <a:p>
            <a:pPr algn="l"/>
            <a:endParaRPr lang="en-US" sz="2800" dirty="0">
              <a:solidFill>
                <a:schemeClr val="bg1"/>
              </a:solidFill>
              <a:latin typeface="+mj-lt"/>
            </a:endParaRPr>
          </a:p>
          <a:p>
            <a:pPr algn="l"/>
            <a:r>
              <a:rPr lang="en-US" sz="2800" dirty="0">
                <a:solidFill>
                  <a:schemeClr val="bg1"/>
                </a:solidFill>
                <a:latin typeface="+mj-lt"/>
              </a:rPr>
              <a:t>In order to achieve a higher score we</a:t>
            </a:r>
            <a:r>
              <a:rPr lang="en-US" sz="2800" b="0" i="0" u="none" strike="noStrike" baseline="0" dirty="0">
                <a:solidFill>
                  <a:schemeClr val="bg1"/>
                </a:solidFill>
                <a:latin typeface="+mj-lt"/>
              </a:rPr>
              <a:t> used the </a:t>
            </a:r>
            <a:r>
              <a:rPr lang="en-IN" sz="2800" b="0" i="0" u="none" strike="noStrike" baseline="0" dirty="0">
                <a:solidFill>
                  <a:schemeClr val="bg1"/>
                </a:solidFill>
                <a:latin typeface="+mj-lt"/>
              </a:rPr>
              <a:t>Grid Search CV method with 5 folds.</a:t>
            </a:r>
            <a:endParaRPr lang="en-IN" sz="2800" dirty="0">
              <a:solidFill>
                <a:schemeClr val="bg1"/>
              </a:solidFill>
              <a:latin typeface="+mj-lt"/>
            </a:endParaRPr>
          </a:p>
        </p:txBody>
      </p:sp>
    </p:spTree>
    <p:extLst>
      <p:ext uri="{BB962C8B-B14F-4D97-AF65-F5344CB8AC3E}">
        <p14:creationId xmlns:p14="http://schemas.microsoft.com/office/powerpoint/2010/main" val="416740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A05013-603E-465E-962F-CE0C58E1E45A}"/>
              </a:ext>
            </a:extLst>
          </p:cNvPr>
          <p:cNvSpPr>
            <a:spLocks noGrp="1"/>
          </p:cNvSpPr>
          <p:nvPr>
            <p:ph type="title"/>
          </p:nvPr>
        </p:nvSpPr>
        <p:spPr>
          <a:xfrm>
            <a:off x="859766" y="507520"/>
            <a:ext cx="10972800" cy="990600"/>
          </a:xfrm>
        </p:spPr>
        <p:txBody>
          <a:bodyPr>
            <a:noAutofit/>
          </a:bodyPr>
          <a:lstStyle/>
          <a:p>
            <a:pPr algn="l"/>
            <a:r>
              <a:rPr lang="en-US" sz="4400" u="sng" dirty="0" smtClean="0"/>
              <a:t>CONCLUSION</a:t>
            </a:r>
            <a:endParaRPr lang="en-IN" sz="4400" u="sng" dirty="0"/>
          </a:p>
        </p:txBody>
      </p:sp>
      <p:sp>
        <p:nvSpPr>
          <p:cNvPr id="4" name="TextBox 3">
            <a:extLst>
              <a:ext uri="{FF2B5EF4-FFF2-40B4-BE49-F238E27FC236}">
                <a16:creationId xmlns:a16="http://schemas.microsoft.com/office/drawing/2014/main" xmlns="" id="{77E249E0-14D2-46BC-9C78-91E2E1730898}"/>
              </a:ext>
            </a:extLst>
          </p:cNvPr>
          <p:cNvSpPr txBox="1"/>
          <p:nvPr/>
        </p:nvSpPr>
        <p:spPr>
          <a:xfrm>
            <a:off x="390484" y="2053569"/>
            <a:ext cx="11637271" cy="4401205"/>
          </a:xfrm>
          <a:prstGeom prst="rect">
            <a:avLst/>
          </a:prstGeom>
          <a:noFill/>
        </p:spPr>
        <p:txBody>
          <a:bodyPr wrap="square">
            <a:spAutoFit/>
          </a:bodyPr>
          <a:lstStyle/>
          <a:p>
            <a:pPr marL="457200" indent="-457200" algn="l">
              <a:buFont typeface="Wingdings" panose="05000000000000000000" pitchFamily="2" charset="2"/>
              <a:buChar char="q"/>
            </a:pPr>
            <a:r>
              <a:rPr lang="en-US" sz="2800" b="0" i="0" u="none" strike="noStrike" baseline="0" dirty="0">
                <a:solidFill>
                  <a:schemeClr val="bg1"/>
                </a:solidFill>
                <a:latin typeface="+mj-lt"/>
              </a:rPr>
              <a:t>During this project I have faced a problem of low amount of data for training the machine learning models upon.</a:t>
            </a:r>
          </a:p>
          <a:p>
            <a:pPr marL="457200" indent="-457200" algn="l">
              <a:buFont typeface="Wingdings" panose="05000000000000000000" pitchFamily="2" charset="2"/>
              <a:buChar char="q"/>
            </a:pPr>
            <a:r>
              <a:rPr lang="en-US" sz="2800" b="0" i="0" u="none" strike="noStrike" baseline="0" dirty="0">
                <a:solidFill>
                  <a:schemeClr val="bg1"/>
                </a:solidFill>
                <a:latin typeface="+mj-lt"/>
              </a:rPr>
              <a:t>Many columns are with same entries in more than 80% of rows which lead to reduction in our model performance.</a:t>
            </a:r>
          </a:p>
          <a:p>
            <a:pPr marL="457200" indent="-457200" algn="l">
              <a:buFont typeface="Wingdings" panose="05000000000000000000" pitchFamily="2" charset="2"/>
              <a:buChar char="q"/>
            </a:pPr>
            <a:r>
              <a:rPr lang="en-US" sz="2800" b="0" i="0" u="none" strike="noStrike" baseline="0" dirty="0">
                <a:solidFill>
                  <a:schemeClr val="bg1"/>
                </a:solidFill>
                <a:latin typeface="+mj-lt"/>
              </a:rPr>
              <a:t>One more issue present is there are large number of missing values in this data set, so we have to fill those missing values in correct manner manually.</a:t>
            </a:r>
          </a:p>
          <a:p>
            <a:pPr marL="457200" indent="-457200" algn="l">
              <a:buFont typeface="Wingdings" panose="05000000000000000000" pitchFamily="2" charset="2"/>
              <a:buChar char="q"/>
            </a:pPr>
            <a:r>
              <a:rPr lang="en-US" sz="2800" b="0" i="0" u="none" strike="noStrike" baseline="0" dirty="0">
                <a:solidFill>
                  <a:schemeClr val="bg1"/>
                </a:solidFill>
                <a:latin typeface="+mj-lt"/>
              </a:rPr>
              <a:t>We can still improve our model accuracy with some feature engineering and by doing some extensive hyperparameter tuning on it.</a:t>
            </a:r>
            <a:endParaRPr lang="en-IN" sz="2800" dirty="0">
              <a:solidFill>
                <a:schemeClr val="bg1"/>
              </a:solidFill>
              <a:latin typeface="+mj-lt"/>
            </a:endParaRPr>
          </a:p>
        </p:txBody>
      </p:sp>
    </p:spTree>
    <p:extLst>
      <p:ext uri="{BB962C8B-B14F-4D97-AF65-F5344CB8AC3E}">
        <p14:creationId xmlns:p14="http://schemas.microsoft.com/office/powerpoint/2010/main" val="3314979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ow To Write A Thank You Note In Five Easy St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532" y="969004"/>
            <a:ext cx="10461266" cy="4267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14909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97EB31-5BC4-409B-89C1-7E8CC2B4CDE3}"/>
              </a:ext>
            </a:extLst>
          </p:cNvPr>
          <p:cNvSpPr>
            <a:spLocks noGrp="1"/>
          </p:cNvSpPr>
          <p:nvPr>
            <p:ph type="title"/>
          </p:nvPr>
        </p:nvSpPr>
        <p:spPr/>
        <p:txBody>
          <a:bodyPr/>
          <a:lstStyle/>
          <a:p>
            <a:r>
              <a:rPr lang="en-US" dirty="0">
                <a:solidFill>
                  <a:schemeClr val="bg1"/>
                </a:solidFill>
              </a:rPr>
              <a:t>INTRODUCTION</a:t>
            </a:r>
            <a:endParaRPr lang="en-IN" dirty="0">
              <a:solidFill>
                <a:schemeClr val="bg1"/>
              </a:solidFill>
            </a:endParaRPr>
          </a:p>
        </p:txBody>
      </p:sp>
      <p:sp>
        <p:nvSpPr>
          <p:cNvPr id="3" name="Content Placeholder 2">
            <a:extLst>
              <a:ext uri="{FF2B5EF4-FFF2-40B4-BE49-F238E27FC236}">
                <a16:creationId xmlns:a16="http://schemas.microsoft.com/office/drawing/2014/main" xmlns="" id="{7BD1B52B-DB90-4855-847D-3A19EA4EA907}"/>
              </a:ext>
            </a:extLst>
          </p:cNvPr>
          <p:cNvSpPr>
            <a:spLocks noGrp="1"/>
          </p:cNvSpPr>
          <p:nvPr>
            <p:ph idx="1"/>
          </p:nvPr>
        </p:nvSpPr>
        <p:spPr>
          <a:xfrm>
            <a:off x="508275" y="2298799"/>
            <a:ext cx="11188589" cy="4135616"/>
          </a:xfrm>
        </p:spPr>
        <p:txBody>
          <a:bodyPr>
            <a:normAutofit/>
          </a:bodyPr>
          <a:lstStyle/>
          <a:p>
            <a:r>
              <a:rPr lang="en-US" dirty="0"/>
              <a:t>Surprise Housing is a US based Real estate and housing company who is trying to entry into Australian Real estate market. The company is looking at prospective properties to buy houses to enter the market. We are required to build a model using Machine Learning in order to predict the actual value of the prospective properties and decide whether to invest in them or not.</a:t>
            </a:r>
          </a:p>
          <a:p>
            <a:pPr marL="0" indent="0">
              <a:buNone/>
            </a:pPr>
            <a:endParaRPr lang="en-US" dirty="0"/>
          </a:p>
          <a:p>
            <a:r>
              <a:rPr lang="en-US" dirty="0"/>
              <a:t>For this Surprise Housing wants to know:</a:t>
            </a:r>
          </a:p>
          <a:p>
            <a:pPr marL="971550" lvl="1" indent="-514350">
              <a:buFont typeface="+mj-lt"/>
              <a:buAutoNum type="arabicPeriod"/>
            </a:pPr>
            <a:r>
              <a:rPr lang="en-US" dirty="0"/>
              <a:t> Which variables are important to predict the sale price of house?</a:t>
            </a:r>
          </a:p>
          <a:p>
            <a:pPr marL="971550" lvl="1" indent="-514350">
              <a:buFont typeface="+mj-lt"/>
              <a:buAutoNum type="arabicPeriod"/>
            </a:pPr>
            <a:r>
              <a:rPr lang="en-US" dirty="0"/>
              <a:t> How do these feature variables describe the price of the house?</a:t>
            </a:r>
          </a:p>
        </p:txBody>
      </p:sp>
    </p:spTree>
    <p:extLst>
      <p:ext uri="{BB962C8B-B14F-4D97-AF65-F5344CB8AC3E}">
        <p14:creationId xmlns:p14="http://schemas.microsoft.com/office/powerpoint/2010/main" val="3173724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B4B1C3-FA98-4066-938C-AF6849B4F5A3}"/>
              </a:ext>
            </a:extLst>
          </p:cNvPr>
          <p:cNvSpPr>
            <a:spLocks noGrp="1"/>
          </p:cNvSpPr>
          <p:nvPr>
            <p:ph type="title"/>
          </p:nvPr>
        </p:nvSpPr>
        <p:spPr/>
        <p:txBody>
          <a:bodyPr>
            <a:normAutofit/>
          </a:bodyPr>
          <a:lstStyle/>
          <a:p>
            <a:pPr algn="l"/>
            <a:r>
              <a:rPr lang="en-IN" sz="4400" u="sng" dirty="0"/>
              <a:t>o</a:t>
            </a:r>
            <a:r>
              <a:rPr lang="en-IN" sz="4400" u="sng" dirty="0" smtClean="0"/>
              <a:t>verview</a:t>
            </a:r>
            <a:endParaRPr lang="en-IN" sz="4400" u="sng" dirty="0"/>
          </a:p>
        </p:txBody>
      </p:sp>
      <p:sp>
        <p:nvSpPr>
          <p:cNvPr id="4" name="TextBox 3">
            <a:extLst>
              <a:ext uri="{FF2B5EF4-FFF2-40B4-BE49-F238E27FC236}">
                <a16:creationId xmlns:a16="http://schemas.microsoft.com/office/drawing/2014/main" xmlns="" id="{E2720E22-AABB-413A-B5D0-7830F0471299}"/>
              </a:ext>
            </a:extLst>
          </p:cNvPr>
          <p:cNvSpPr txBox="1"/>
          <p:nvPr/>
        </p:nvSpPr>
        <p:spPr>
          <a:xfrm>
            <a:off x="1491449" y="1348814"/>
            <a:ext cx="8824404" cy="5262979"/>
          </a:xfrm>
          <a:prstGeom prst="rect">
            <a:avLst/>
          </a:prstGeom>
          <a:noFill/>
        </p:spPr>
        <p:txBody>
          <a:bodyPr wrap="square">
            <a:spAutoFit/>
          </a:bodyPr>
          <a:lstStyle/>
          <a:p>
            <a:pPr>
              <a:buFont typeface="Wingdings" panose="05000000000000000000" pitchFamily="2" charset="2"/>
              <a:buChar char="§"/>
            </a:pPr>
            <a:r>
              <a:rPr lang="en-US" sz="2800" dirty="0">
                <a:solidFill>
                  <a:schemeClr val="bg1"/>
                </a:solidFill>
              </a:rPr>
              <a:t> Analytical Problem Framing</a:t>
            </a:r>
          </a:p>
          <a:p>
            <a:pPr marL="925830" lvl="1" indent="-514350">
              <a:buFont typeface="+mj-lt"/>
              <a:buAutoNum type="romanUcPeriod"/>
            </a:pPr>
            <a:r>
              <a:rPr lang="en-US" sz="2800" dirty="0">
                <a:solidFill>
                  <a:schemeClr val="bg1"/>
                </a:solidFill>
              </a:rPr>
              <a:t>Exploratory Data Analysis (EDA)</a:t>
            </a:r>
          </a:p>
          <a:p>
            <a:pPr marL="925830" lvl="1" indent="-514350">
              <a:buFont typeface="+mj-lt"/>
              <a:buAutoNum type="romanUcPeriod"/>
            </a:pPr>
            <a:r>
              <a:rPr lang="en-US" sz="2800" dirty="0">
                <a:solidFill>
                  <a:schemeClr val="bg1"/>
                </a:solidFill>
              </a:rPr>
              <a:t>Visualizations</a:t>
            </a:r>
          </a:p>
          <a:p>
            <a:pPr marL="411480" lvl="1"/>
            <a:endParaRPr lang="en-US" sz="2800" dirty="0">
              <a:solidFill>
                <a:schemeClr val="bg1"/>
              </a:solidFill>
            </a:endParaRPr>
          </a:p>
          <a:p>
            <a:pPr>
              <a:buFont typeface="Wingdings" panose="05000000000000000000" pitchFamily="2" charset="2"/>
              <a:buChar char="§"/>
            </a:pPr>
            <a:r>
              <a:rPr lang="en-US" sz="2800" dirty="0">
                <a:solidFill>
                  <a:schemeClr val="bg1"/>
                </a:solidFill>
              </a:rPr>
              <a:t> Data Pre-Processing on train and test datasets</a:t>
            </a:r>
          </a:p>
          <a:p>
            <a:pPr>
              <a:buFont typeface="Wingdings" panose="05000000000000000000" pitchFamily="2" charset="2"/>
              <a:buChar char="§"/>
            </a:pPr>
            <a:endParaRPr lang="en-US" sz="2800" dirty="0">
              <a:solidFill>
                <a:schemeClr val="bg1"/>
              </a:solidFill>
            </a:endParaRPr>
          </a:p>
          <a:p>
            <a:pPr>
              <a:buFont typeface="Wingdings" panose="05000000000000000000" pitchFamily="2" charset="2"/>
              <a:buChar char="§"/>
            </a:pPr>
            <a:r>
              <a:rPr lang="en-US" sz="2800" dirty="0">
                <a:solidFill>
                  <a:schemeClr val="bg1"/>
                </a:solidFill>
              </a:rPr>
              <a:t> Model/s Development and Evaluation</a:t>
            </a:r>
          </a:p>
          <a:p>
            <a:pPr>
              <a:buFont typeface="Wingdings" panose="05000000000000000000" pitchFamily="2" charset="2"/>
              <a:buChar char="§"/>
            </a:pPr>
            <a:endParaRPr lang="en-US" sz="2800" dirty="0">
              <a:solidFill>
                <a:schemeClr val="bg1"/>
              </a:solidFill>
            </a:endParaRPr>
          </a:p>
          <a:p>
            <a:pPr>
              <a:buFont typeface="Wingdings" panose="05000000000000000000" pitchFamily="2" charset="2"/>
              <a:buChar char="§"/>
            </a:pPr>
            <a:r>
              <a:rPr lang="en-US" sz="2800" dirty="0">
                <a:solidFill>
                  <a:schemeClr val="bg1"/>
                </a:solidFill>
              </a:rPr>
              <a:t> Performing hyper parameter tuning, saving the best model and predicting the label</a:t>
            </a:r>
          </a:p>
          <a:p>
            <a:endParaRPr lang="en-US" sz="2800" dirty="0">
              <a:solidFill>
                <a:schemeClr val="bg1"/>
              </a:solidFill>
            </a:endParaRPr>
          </a:p>
          <a:p>
            <a:pPr>
              <a:buFont typeface="Wingdings" panose="05000000000000000000" pitchFamily="2" charset="2"/>
              <a:buChar char="§"/>
            </a:pPr>
            <a:r>
              <a:rPr lang="en-US" sz="2800" dirty="0">
                <a:solidFill>
                  <a:schemeClr val="bg1"/>
                </a:solidFill>
              </a:rPr>
              <a:t> Conclusion and future work discussion</a:t>
            </a:r>
          </a:p>
        </p:txBody>
      </p:sp>
    </p:spTree>
    <p:extLst>
      <p:ext uri="{BB962C8B-B14F-4D97-AF65-F5344CB8AC3E}">
        <p14:creationId xmlns:p14="http://schemas.microsoft.com/office/powerpoint/2010/main" val="139128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ACAF45-4FA0-4045-BA10-8DA6F06BBC22}"/>
              </a:ext>
            </a:extLst>
          </p:cNvPr>
          <p:cNvSpPr>
            <a:spLocks noGrp="1"/>
          </p:cNvSpPr>
          <p:nvPr>
            <p:ph type="title"/>
          </p:nvPr>
        </p:nvSpPr>
        <p:spPr/>
        <p:txBody>
          <a:bodyPr>
            <a:noAutofit/>
          </a:bodyPr>
          <a:lstStyle/>
          <a:p>
            <a:pPr algn="l"/>
            <a:r>
              <a:rPr lang="en-US" sz="4400" dirty="0"/>
              <a:t>Hardware - Software Requirements and Tools Used</a:t>
            </a:r>
            <a:endParaRPr lang="en-IN" sz="4400" dirty="0"/>
          </a:p>
        </p:txBody>
      </p:sp>
      <p:sp>
        <p:nvSpPr>
          <p:cNvPr id="4" name="TextBox 3">
            <a:extLst>
              <a:ext uri="{FF2B5EF4-FFF2-40B4-BE49-F238E27FC236}">
                <a16:creationId xmlns:a16="http://schemas.microsoft.com/office/drawing/2014/main" xmlns="" id="{FFB94C1A-3982-401E-B1CF-EA437B5AF804}"/>
              </a:ext>
            </a:extLst>
          </p:cNvPr>
          <p:cNvSpPr txBox="1"/>
          <p:nvPr/>
        </p:nvSpPr>
        <p:spPr>
          <a:xfrm>
            <a:off x="665825" y="2633955"/>
            <a:ext cx="11061577" cy="2246769"/>
          </a:xfrm>
          <a:prstGeom prst="rect">
            <a:avLst/>
          </a:prstGeom>
          <a:noFill/>
        </p:spPr>
        <p:txBody>
          <a:bodyPr wrap="square">
            <a:spAutoFit/>
          </a:bodyPr>
          <a:lstStyle/>
          <a:p>
            <a:pPr algn="l"/>
            <a:r>
              <a:rPr lang="en-IN" sz="2800" b="0" i="0" u="none" strike="noStrike" baseline="0" dirty="0">
                <a:solidFill>
                  <a:schemeClr val="bg1"/>
                </a:solidFill>
                <a:latin typeface="+mj-lt"/>
              </a:rPr>
              <a:t>Hardware Used:</a:t>
            </a:r>
          </a:p>
          <a:p>
            <a:pPr algn="l"/>
            <a:endParaRPr lang="en-IN" sz="2800" b="0" i="0" u="none" strike="noStrike" baseline="0" dirty="0">
              <a:solidFill>
                <a:schemeClr val="bg1"/>
              </a:solidFill>
              <a:latin typeface="+mj-lt"/>
            </a:endParaRPr>
          </a:p>
          <a:p>
            <a:pPr marL="914400" lvl="1" indent="-457200">
              <a:buFont typeface="Wingdings" panose="05000000000000000000" pitchFamily="2" charset="2"/>
              <a:buChar char="ü"/>
            </a:pPr>
            <a:r>
              <a:rPr lang="en-IN" sz="2800" b="0" i="0" u="none" strike="noStrike" baseline="0" dirty="0">
                <a:solidFill>
                  <a:schemeClr val="bg1"/>
                </a:solidFill>
                <a:latin typeface="+mj-lt"/>
              </a:rPr>
              <a:t>RAM: </a:t>
            </a:r>
            <a:r>
              <a:rPr lang="en-IN" sz="2800" b="0" i="0" u="none" strike="noStrike" baseline="0" dirty="0" smtClean="0">
                <a:solidFill>
                  <a:schemeClr val="bg1"/>
                </a:solidFill>
                <a:latin typeface="+mj-lt"/>
              </a:rPr>
              <a:t>4 </a:t>
            </a:r>
            <a:r>
              <a:rPr lang="en-IN" sz="2800" b="0" i="0" u="none" strike="noStrike" baseline="0" dirty="0">
                <a:solidFill>
                  <a:schemeClr val="bg1"/>
                </a:solidFill>
                <a:latin typeface="+mj-lt"/>
              </a:rPr>
              <a:t>GB</a:t>
            </a:r>
          </a:p>
          <a:p>
            <a:pPr marL="914400" lvl="1" indent="-457200">
              <a:buFont typeface="Wingdings" panose="05000000000000000000" pitchFamily="2" charset="2"/>
              <a:buChar char="ü"/>
            </a:pPr>
            <a:r>
              <a:rPr lang="en-IN" sz="2800" b="0" i="0" u="none" strike="noStrike" baseline="0" dirty="0">
                <a:solidFill>
                  <a:schemeClr val="bg1"/>
                </a:solidFill>
                <a:latin typeface="+mj-lt"/>
              </a:rPr>
              <a:t>CPU: </a:t>
            </a:r>
            <a:r>
              <a:rPr lang="en-IN" sz="2800" dirty="0">
                <a:solidFill>
                  <a:schemeClr val="bg1"/>
                </a:solidFill>
                <a:latin typeface="+mj-lt"/>
              </a:rPr>
              <a:t> INTEL Core i3, 1.99GHz. </a:t>
            </a:r>
          </a:p>
          <a:p>
            <a:pPr marL="914400" lvl="1" indent="-457200">
              <a:buFont typeface="Wingdings" panose="05000000000000000000" pitchFamily="2" charset="2"/>
              <a:buChar char="ü"/>
            </a:pPr>
            <a:r>
              <a:rPr lang="en-IN" sz="2800" dirty="0">
                <a:solidFill>
                  <a:schemeClr val="bg1"/>
                </a:solidFill>
                <a:latin typeface="+mj-lt"/>
              </a:rPr>
              <a:t>GPU</a:t>
            </a:r>
            <a:r>
              <a:rPr lang="en-IN" sz="2800" dirty="0" smtClean="0">
                <a:solidFill>
                  <a:schemeClr val="bg1"/>
                </a:solidFill>
                <a:latin typeface="+mj-lt"/>
              </a:rPr>
              <a:t>: NVIDIA </a:t>
            </a:r>
            <a:r>
              <a:rPr lang="en-IN" sz="2800" dirty="0">
                <a:solidFill>
                  <a:schemeClr val="bg1"/>
                </a:solidFill>
                <a:latin typeface="+mj-lt"/>
              </a:rPr>
              <a:t>GETFORCE. </a:t>
            </a:r>
            <a:endParaRPr lang="en-IN" sz="2800" dirty="0">
              <a:solidFill>
                <a:schemeClr val="bg1"/>
              </a:solidFill>
              <a:latin typeface="+mj-lt"/>
            </a:endParaRPr>
          </a:p>
        </p:txBody>
      </p:sp>
    </p:spTree>
    <p:extLst>
      <p:ext uri="{BB962C8B-B14F-4D97-AF65-F5344CB8AC3E}">
        <p14:creationId xmlns:p14="http://schemas.microsoft.com/office/powerpoint/2010/main" val="20367193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349B41-A657-4333-8F74-88E87F211FA1}"/>
              </a:ext>
            </a:extLst>
          </p:cNvPr>
          <p:cNvSpPr>
            <a:spLocks noGrp="1"/>
          </p:cNvSpPr>
          <p:nvPr>
            <p:ph type="title"/>
          </p:nvPr>
        </p:nvSpPr>
        <p:spPr/>
        <p:txBody>
          <a:bodyPr>
            <a:noAutofit/>
          </a:bodyPr>
          <a:lstStyle/>
          <a:p>
            <a:pPr algn="l"/>
            <a:r>
              <a:rPr lang="en-US" sz="4400" dirty="0"/>
              <a:t>Hardware - Software Requirements and Tools Used</a:t>
            </a:r>
            <a:endParaRPr lang="en-IN" sz="4400" dirty="0"/>
          </a:p>
        </p:txBody>
      </p:sp>
      <p:sp>
        <p:nvSpPr>
          <p:cNvPr id="4" name="TextBox 3">
            <a:extLst>
              <a:ext uri="{FF2B5EF4-FFF2-40B4-BE49-F238E27FC236}">
                <a16:creationId xmlns:a16="http://schemas.microsoft.com/office/drawing/2014/main" xmlns="" id="{593DB847-7965-43B8-B90B-B27017F7625F}"/>
              </a:ext>
            </a:extLst>
          </p:cNvPr>
          <p:cNvSpPr txBox="1"/>
          <p:nvPr/>
        </p:nvSpPr>
        <p:spPr>
          <a:xfrm>
            <a:off x="976544" y="2053569"/>
            <a:ext cx="10688714" cy="4401205"/>
          </a:xfrm>
          <a:prstGeom prst="rect">
            <a:avLst/>
          </a:prstGeom>
          <a:noFill/>
        </p:spPr>
        <p:txBody>
          <a:bodyPr wrap="square">
            <a:spAutoFit/>
          </a:bodyPr>
          <a:lstStyle/>
          <a:p>
            <a:pPr algn="l"/>
            <a:r>
              <a:rPr lang="en-IN" sz="2800" b="0" i="0" u="none" strike="noStrike" baseline="0" dirty="0">
                <a:solidFill>
                  <a:schemeClr val="bg1"/>
                </a:solidFill>
                <a:latin typeface="+mj-lt"/>
              </a:rPr>
              <a:t>Software Used:</a:t>
            </a:r>
          </a:p>
          <a:p>
            <a:pPr algn="l"/>
            <a:endParaRPr lang="en-IN" sz="2800" b="0" i="0" u="none" strike="noStrike" baseline="0" dirty="0">
              <a:solidFill>
                <a:schemeClr val="bg1"/>
              </a:solidFill>
              <a:latin typeface="+mj-lt"/>
            </a:endParaRPr>
          </a:p>
          <a:p>
            <a:pPr marL="914400" lvl="1" indent="-457200">
              <a:buFont typeface="Wingdings" panose="05000000000000000000" pitchFamily="2" charset="2"/>
              <a:buChar char="ü"/>
            </a:pPr>
            <a:r>
              <a:rPr lang="en-IN" sz="2800" b="0" i="0" u="none" strike="noStrike" baseline="0" dirty="0">
                <a:solidFill>
                  <a:schemeClr val="bg1"/>
                </a:solidFill>
                <a:latin typeface="+mj-lt"/>
              </a:rPr>
              <a:t>Programming language: Python</a:t>
            </a:r>
          </a:p>
          <a:p>
            <a:pPr marL="914400" lvl="1" indent="-457200">
              <a:buFont typeface="Wingdings" panose="05000000000000000000" pitchFamily="2" charset="2"/>
              <a:buChar char="ü"/>
            </a:pPr>
            <a:r>
              <a:rPr lang="en-IN" sz="2800" b="0" i="0" u="none" strike="noStrike" baseline="0" dirty="0">
                <a:solidFill>
                  <a:schemeClr val="bg1"/>
                </a:solidFill>
                <a:latin typeface="+mj-lt"/>
              </a:rPr>
              <a:t>Distribution: Anaconda Navigator</a:t>
            </a:r>
          </a:p>
          <a:p>
            <a:pPr marL="914400" lvl="1" indent="-457200">
              <a:buFont typeface="Wingdings" panose="05000000000000000000" pitchFamily="2" charset="2"/>
              <a:buChar char="ü"/>
            </a:pPr>
            <a:r>
              <a:rPr lang="en-US" sz="2800" b="0" i="0" u="none" strike="noStrike" baseline="0" dirty="0">
                <a:solidFill>
                  <a:schemeClr val="bg1"/>
                </a:solidFill>
                <a:latin typeface="+mj-lt"/>
              </a:rPr>
              <a:t>Browser based language shell: Jupyter Notebook</a:t>
            </a:r>
          </a:p>
          <a:p>
            <a:pPr algn="l"/>
            <a:endParaRPr lang="en-IN" sz="2800" b="0" i="0" u="none" strike="noStrike" baseline="0" dirty="0">
              <a:solidFill>
                <a:schemeClr val="bg1"/>
              </a:solidFill>
              <a:latin typeface="+mj-lt"/>
            </a:endParaRPr>
          </a:p>
          <a:p>
            <a:pPr algn="l"/>
            <a:r>
              <a:rPr lang="en-IN" sz="2800" b="0" i="0" u="none" strike="noStrike" baseline="0" dirty="0">
                <a:solidFill>
                  <a:schemeClr val="bg1"/>
                </a:solidFill>
                <a:latin typeface="+mj-lt"/>
              </a:rPr>
              <a:t>Libraries/Packages Used:</a:t>
            </a:r>
          </a:p>
          <a:p>
            <a:pPr algn="l"/>
            <a:endParaRPr lang="en-IN" sz="2800" b="0" i="0" u="none" strike="noStrike" baseline="0" dirty="0">
              <a:solidFill>
                <a:schemeClr val="bg1"/>
              </a:solidFill>
              <a:latin typeface="+mj-lt"/>
            </a:endParaRPr>
          </a:p>
          <a:p>
            <a:pPr algn="l"/>
            <a:r>
              <a:rPr lang="en-US" sz="2800" b="0" i="0" u="none" strike="noStrike" baseline="0" dirty="0">
                <a:solidFill>
                  <a:schemeClr val="bg1"/>
                </a:solidFill>
                <a:latin typeface="+mj-lt"/>
              </a:rPr>
              <a:t>Pandas, NumPy, matplotlib, seaborn, scikit-learn and</a:t>
            </a:r>
          </a:p>
          <a:p>
            <a:pPr algn="l"/>
            <a:r>
              <a:rPr lang="en-IN" sz="2800" b="0" i="0" u="none" strike="noStrike" baseline="0" dirty="0">
                <a:solidFill>
                  <a:schemeClr val="bg1"/>
                </a:solidFill>
                <a:latin typeface="+mj-lt"/>
              </a:rPr>
              <a:t>pandas_profiling</a:t>
            </a:r>
            <a:endParaRPr lang="en-IN" sz="2800" dirty="0">
              <a:solidFill>
                <a:schemeClr val="bg1"/>
              </a:solidFill>
              <a:latin typeface="+mj-lt"/>
            </a:endParaRPr>
          </a:p>
        </p:txBody>
      </p:sp>
    </p:spTree>
    <p:extLst>
      <p:ext uri="{BB962C8B-B14F-4D97-AF65-F5344CB8AC3E}">
        <p14:creationId xmlns:p14="http://schemas.microsoft.com/office/powerpoint/2010/main" val="4087076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D3FC76-A8B2-429F-829D-75E9A1ECFB32}"/>
              </a:ext>
            </a:extLst>
          </p:cNvPr>
          <p:cNvSpPr>
            <a:spLocks noGrp="1"/>
          </p:cNvSpPr>
          <p:nvPr>
            <p:ph type="title"/>
          </p:nvPr>
        </p:nvSpPr>
        <p:spPr/>
        <p:txBody>
          <a:bodyPr/>
          <a:lstStyle/>
          <a:p>
            <a:r>
              <a:rPr lang="en-US" dirty="0">
                <a:solidFill>
                  <a:schemeClr val="bg1"/>
                </a:solidFill>
              </a:rPr>
              <a:t>PROBLEM STATEMENT</a:t>
            </a:r>
            <a:endParaRPr lang="en-IN" dirty="0">
              <a:solidFill>
                <a:schemeClr val="bg1"/>
              </a:solidFill>
            </a:endParaRPr>
          </a:p>
        </p:txBody>
      </p:sp>
      <p:sp>
        <p:nvSpPr>
          <p:cNvPr id="3" name="Content Placeholder 2">
            <a:extLst>
              <a:ext uri="{FF2B5EF4-FFF2-40B4-BE49-F238E27FC236}">
                <a16:creationId xmlns:a16="http://schemas.microsoft.com/office/drawing/2014/main" xmlns="" id="{8379070C-F789-425B-92E7-F192DEAEC27C}"/>
              </a:ext>
            </a:extLst>
          </p:cNvPr>
          <p:cNvSpPr>
            <a:spLocks noGrp="1"/>
          </p:cNvSpPr>
          <p:nvPr>
            <p:ph idx="1"/>
          </p:nvPr>
        </p:nvSpPr>
        <p:spPr>
          <a:xfrm>
            <a:off x="508275" y="2343188"/>
            <a:ext cx="11188589" cy="4135616"/>
          </a:xfrm>
        </p:spPr>
        <p:txBody>
          <a:bodyPr>
            <a:normAutofit lnSpcReduction="10000"/>
          </a:bodyPr>
          <a:lstStyle/>
          <a:p>
            <a:r>
              <a:rPr lang="en-US"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p>
          <a:p>
            <a:r>
              <a:rPr lang="en-US" dirty="0"/>
              <a:t>Data science comes as a very important tool to solve problems in the domain to help the companies increase their overall revenue, profits, improving their marketing strategies and focusing on changing trends in house sales and purchases. </a:t>
            </a:r>
          </a:p>
          <a:p>
            <a:r>
              <a:rPr lang="en-US" dirty="0"/>
              <a:t>Predictive modelling, Market mix modelling, recommendation systems are some of the machine learning techniques used for achieving the business goals for housing companies. Our problem is related to one such housing company.</a:t>
            </a:r>
          </a:p>
          <a:p>
            <a:endParaRPr lang="en-IN" dirty="0"/>
          </a:p>
        </p:txBody>
      </p:sp>
    </p:spTree>
    <p:extLst>
      <p:ext uri="{BB962C8B-B14F-4D97-AF65-F5344CB8AC3E}">
        <p14:creationId xmlns:p14="http://schemas.microsoft.com/office/powerpoint/2010/main" val="3717050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1BCBC8-2908-48A0-84BA-2B4609F4F5E7}"/>
              </a:ext>
            </a:extLst>
          </p:cNvPr>
          <p:cNvSpPr>
            <a:spLocks noGrp="1"/>
          </p:cNvSpPr>
          <p:nvPr>
            <p:ph type="title"/>
          </p:nvPr>
        </p:nvSpPr>
        <p:spPr/>
        <p:txBody>
          <a:bodyPr/>
          <a:lstStyle/>
          <a:p>
            <a:r>
              <a:rPr lang="en-IN" dirty="0"/>
              <a:t>ANALYTICAL PROBLEM FRAMING</a:t>
            </a:r>
          </a:p>
        </p:txBody>
      </p:sp>
      <p:sp>
        <p:nvSpPr>
          <p:cNvPr id="3" name="Content Placeholder 2">
            <a:extLst>
              <a:ext uri="{FF2B5EF4-FFF2-40B4-BE49-F238E27FC236}">
                <a16:creationId xmlns:a16="http://schemas.microsoft.com/office/drawing/2014/main" xmlns="" id="{0FD49B6A-7E21-42C3-A8C4-998CE64DCCC4}"/>
              </a:ext>
            </a:extLst>
          </p:cNvPr>
          <p:cNvSpPr>
            <a:spLocks noGrp="1"/>
          </p:cNvSpPr>
          <p:nvPr>
            <p:ph idx="1"/>
          </p:nvPr>
        </p:nvSpPr>
        <p:spPr>
          <a:xfrm>
            <a:off x="508275" y="2298799"/>
            <a:ext cx="11188589" cy="4135616"/>
          </a:xfrm>
        </p:spPr>
        <p:txBody>
          <a:bodyPr>
            <a:normAutofit/>
          </a:bodyPr>
          <a:lstStyle/>
          <a:p>
            <a:r>
              <a:rPr lang="en-US" dirty="0"/>
              <a:t>As we are provided with two sets of data, one is for training and other for testing. Here  we need to build a machine learning model using train dataset and then by using that model we will make predictions for test dataset.</a:t>
            </a:r>
          </a:p>
          <a:p>
            <a:r>
              <a:rPr lang="en-US" dirty="0"/>
              <a:t>Both the datasets are in csv format, train dataset has 1168 rows and 81 columns whereas test dataset has 292 rows and 80 columns. Here in the test dataset we do not have the target label and need to predict the same.</a:t>
            </a:r>
          </a:p>
          <a:p>
            <a:r>
              <a:rPr lang="en-US" dirty="0"/>
              <a:t>And as we have to predict house sale prices in this problem which is a continuous data, I will be using different regression machine learning models.</a:t>
            </a:r>
          </a:p>
        </p:txBody>
      </p:sp>
    </p:spTree>
    <p:extLst>
      <p:ext uri="{BB962C8B-B14F-4D97-AF65-F5344CB8AC3E}">
        <p14:creationId xmlns:p14="http://schemas.microsoft.com/office/powerpoint/2010/main" val="3381326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A611A9-C118-43FD-8B80-20F31AFF1044}"/>
              </a:ext>
            </a:extLst>
          </p:cNvPr>
          <p:cNvSpPr>
            <a:spLocks noGrp="1"/>
          </p:cNvSpPr>
          <p:nvPr>
            <p:ph type="title"/>
          </p:nvPr>
        </p:nvSpPr>
        <p:spPr>
          <a:xfrm>
            <a:off x="90256" y="420358"/>
            <a:ext cx="12455371" cy="945588"/>
          </a:xfrm>
        </p:spPr>
        <p:txBody>
          <a:bodyPr>
            <a:noAutofit/>
          </a:bodyPr>
          <a:lstStyle/>
          <a:p>
            <a:pPr algn="l"/>
            <a:r>
              <a:rPr lang="en-US" sz="3600" dirty="0">
                <a:solidFill>
                  <a:schemeClr val="bg1"/>
                </a:solidFill>
              </a:rPr>
              <a:t>DATA </a:t>
            </a:r>
            <a:r>
              <a:rPr lang="en-US" sz="3600" dirty="0" smtClean="0">
                <a:solidFill>
                  <a:schemeClr val="bg1"/>
                </a:solidFill>
              </a:rPr>
              <a:t> ANALYSIS </a:t>
            </a:r>
            <a:r>
              <a:rPr lang="en-US" sz="3600" dirty="0">
                <a:solidFill>
                  <a:schemeClr val="bg1"/>
                </a:solidFill>
              </a:rPr>
              <a:t>- MODEL BUILDING FLOWCHART</a:t>
            </a:r>
            <a:endParaRPr lang="en-IN" sz="3600" dirty="0">
              <a:solidFill>
                <a:schemeClr val="bg1"/>
              </a:solidFill>
            </a:endParaRPr>
          </a:p>
        </p:txBody>
      </p:sp>
      <p:sp>
        <p:nvSpPr>
          <p:cNvPr id="3" name="Rectangle 2">
            <a:extLst>
              <a:ext uri="{FF2B5EF4-FFF2-40B4-BE49-F238E27FC236}">
                <a16:creationId xmlns:a16="http://schemas.microsoft.com/office/drawing/2014/main" xmlns="" id="{74185B59-9B2A-4873-B613-BE9F99F90153}"/>
              </a:ext>
            </a:extLst>
          </p:cNvPr>
          <p:cNvSpPr/>
          <p:nvPr/>
        </p:nvSpPr>
        <p:spPr>
          <a:xfrm>
            <a:off x="776725" y="1743251"/>
            <a:ext cx="2110268" cy="920150"/>
          </a:xfrm>
          <a:prstGeom prst="rect">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Import Dependencies or Libraries</a:t>
            </a:r>
          </a:p>
        </p:txBody>
      </p:sp>
      <p:sp>
        <p:nvSpPr>
          <p:cNvPr id="4" name="Arrow: Right 15">
            <a:extLst>
              <a:ext uri="{FF2B5EF4-FFF2-40B4-BE49-F238E27FC236}">
                <a16:creationId xmlns:a16="http://schemas.microsoft.com/office/drawing/2014/main" xmlns="" id="{5B399CF3-0C6E-4AFE-99CD-3DD4B00C8142}"/>
              </a:ext>
            </a:extLst>
          </p:cNvPr>
          <p:cNvSpPr/>
          <p:nvPr/>
        </p:nvSpPr>
        <p:spPr>
          <a:xfrm>
            <a:off x="2886993" y="1903979"/>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Process 4">
            <a:extLst>
              <a:ext uri="{FF2B5EF4-FFF2-40B4-BE49-F238E27FC236}">
                <a16:creationId xmlns:a16="http://schemas.microsoft.com/office/drawing/2014/main" xmlns="" id="{D849A367-C8C0-452F-8EFC-9D5EAFDC6FAE}"/>
              </a:ext>
            </a:extLst>
          </p:cNvPr>
          <p:cNvSpPr/>
          <p:nvPr/>
        </p:nvSpPr>
        <p:spPr>
          <a:xfrm>
            <a:off x="3858567" y="1743252"/>
            <a:ext cx="2154426" cy="920149"/>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rPr>
              <a:t>Data set</a:t>
            </a:r>
            <a:r>
              <a:rPr lang="en-US" dirty="0">
                <a:solidFill>
                  <a:schemeClr val="accent2">
                    <a:lumMod val="50000"/>
                  </a:schemeClr>
                </a:solidFill>
                <a:latin typeface="Verdana"/>
                <a:ea typeface="Verdana"/>
              </a:rPr>
              <a:t> Collection</a:t>
            </a:r>
          </a:p>
        </p:txBody>
      </p:sp>
      <p:sp>
        <p:nvSpPr>
          <p:cNvPr id="6" name="Flowchart: Process 5">
            <a:extLst>
              <a:ext uri="{FF2B5EF4-FFF2-40B4-BE49-F238E27FC236}">
                <a16:creationId xmlns:a16="http://schemas.microsoft.com/office/drawing/2014/main" xmlns="" id="{9C60E313-BF0F-4F81-8AE5-4D9ED7A908FD}"/>
              </a:ext>
            </a:extLst>
          </p:cNvPr>
          <p:cNvSpPr/>
          <p:nvPr/>
        </p:nvSpPr>
        <p:spPr>
          <a:xfrm>
            <a:off x="6979242" y="1743252"/>
            <a:ext cx="2068164" cy="920149"/>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Verdana"/>
              </a:rPr>
              <a:t>Data preprocessing</a:t>
            </a:r>
          </a:p>
        </p:txBody>
      </p:sp>
      <p:sp>
        <p:nvSpPr>
          <p:cNvPr id="7" name="Flowchart: Process 6">
            <a:extLst>
              <a:ext uri="{FF2B5EF4-FFF2-40B4-BE49-F238E27FC236}">
                <a16:creationId xmlns:a16="http://schemas.microsoft.com/office/drawing/2014/main" xmlns="" id="{5B394754-6E04-4563-B019-6BFB95FD3FBC}"/>
              </a:ext>
            </a:extLst>
          </p:cNvPr>
          <p:cNvSpPr/>
          <p:nvPr/>
        </p:nvSpPr>
        <p:spPr>
          <a:xfrm>
            <a:off x="6979242" y="3029083"/>
            <a:ext cx="2068164"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mn-lt"/>
                <a:cs typeface="+mn-lt"/>
              </a:rPr>
              <a:t>Checked for Nul</a:t>
            </a:r>
            <a:r>
              <a:rPr lang="en-US" dirty="0">
                <a:solidFill>
                  <a:schemeClr val="accent2">
                    <a:lumMod val="50000"/>
                  </a:schemeClr>
                </a:solidFill>
                <a:ea typeface="+mn-lt"/>
                <a:cs typeface="+mn-lt"/>
              </a:rPr>
              <a:t>l Values</a:t>
            </a:r>
            <a:endParaRPr lang="en-US" dirty="0">
              <a:solidFill>
                <a:schemeClr val="accent2">
                  <a:lumMod val="50000"/>
                </a:schemeClr>
              </a:solidFill>
            </a:endParaRPr>
          </a:p>
        </p:txBody>
      </p:sp>
      <p:sp>
        <p:nvSpPr>
          <p:cNvPr id="8" name="Flowchart: Process 7">
            <a:extLst>
              <a:ext uri="{FF2B5EF4-FFF2-40B4-BE49-F238E27FC236}">
                <a16:creationId xmlns:a16="http://schemas.microsoft.com/office/drawing/2014/main" xmlns="" id="{2FC606A0-2680-45E4-9160-800A99EE319C}"/>
              </a:ext>
            </a:extLst>
          </p:cNvPr>
          <p:cNvSpPr/>
          <p:nvPr/>
        </p:nvSpPr>
        <p:spPr>
          <a:xfrm>
            <a:off x="3854074" y="3031189"/>
            <a:ext cx="2183432"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mn-lt"/>
                <a:cs typeface="+mn-lt"/>
              </a:rPr>
              <a:t>EDA and Visualization</a:t>
            </a:r>
            <a:endParaRPr lang="en-US" dirty="0">
              <a:solidFill>
                <a:schemeClr val="accent2">
                  <a:lumMod val="50000"/>
                </a:schemeClr>
              </a:solidFill>
            </a:endParaRPr>
          </a:p>
        </p:txBody>
      </p:sp>
      <p:sp>
        <p:nvSpPr>
          <p:cNvPr id="9" name="Flowchart: Process 8">
            <a:extLst>
              <a:ext uri="{FF2B5EF4-FFF2-40B4-BE49-F238E27FC236}">
                <a16:creationId xmlns:a16="http://schemas.microsoft.com/office/drawing/2014/main" xmlns="" id="{709CE74C-6B63-49B7-B89A-F9DB2628D540}"/>
              </a:ext>
            </a:extLst>
          </p:cNvPr>
          <p:cNvSpPr/>
          <p:nvPr/>
        </p:nvSpPr>
        <p:spPr>
          <a:xfrm>
            <a:off x="776725" y="3031189"/>
            <a:ext cx="2110268"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50000"/>
                  </a:schemeClr>
                </a:solidFill>
                <a:latin typeface="Verdana"/>
                <a:ea typeface="+mn-lt"/>
                <a:cs typeface="+mn-lt"/>
              </a:rPr>
              <a:t>Encoding</a:t>
            </a:r>
            <a:endParaRPr lang="en-US" dirty="0">
              <a:solidFill>
                <a:schemeClr val="accent2">
                  <a:lumMod val="50000"/>
                </a:schemeClr>
              </a:solidFill>
            </a:endParaRPr>
          </a:p>
        </p:txBody>
      </p:sp>
      <p:sp>
        <p:nvSpPr>
          <p:cNvPr id="10" name="Arrow: Left 19">
            <a:extLst>
              <a:ext uri="{FF2B5EF4-FFF2-40B4-BE49-F238E27FC236}">
                <a16:creationId xmlns:a16="http://schemas.microsoft.com/office/drawing/2014/main" xmlns="" id="{32FF2261-0203-4344-B6F8-E85D1E2810F3}"/>
              </a:ext>
            </a:extLst>
          </p:cNvPr>
          <p:cNvSpPr/>
          <p:nvPr/>
        </p:nvSpPr>
        <p:spPr>
          <a:xfrm>
            <a:off x="2851271" y="3234758"/>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Process 10">
            <a:extLst>
              <a:ext uri="{FF2B5EF4-FFF2-40B4-BE49-F238E27FC236}">
                <a16:creationId xmlns:a16="http://schemas.microsoft.com/office/drawing/2014/main" xmlns="" id="{9E690317-7BB6-4DD8-A8E2-C91521490E12}"/>
              </a:ext>
            </a:extLst>
          </p:cNvPr>
          <p:cNvSpPr/>
          <p:nvPr/>
        </p:nvSpPr>
        <p:spPr>
          <a:xfrm>
            <a:off x="776725" y="4358401"/>
            <a:ext cx="2183432" cy="934527"/>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Checked for correlation</a:t>
            </a:r>
            <a:endParaRPr lang="en-US" dirty="0">
              <a:solidFill>
                <a:schemeClr val="accent2">
                  <a:lumMod val="50000"/>
                </a:schemeClr>
              </a:solidFill>
            </a:endParaRPr>
          </a:p>
        </p:txBody>
      </p:sp>
      <p:sp>
        <p:nvSpPr>
          <p:cNvPr id="12" name="Flowchart: Process 11">
            <a:extLst>
              <a:ext uri="{FF2B5EF4-FFF2-40B4-BE49-F238E27FC236}">
                <a16:creationId xmlns:a16="http://schemas.microsoft.com/office/drawing/2014/main" xmlns="" id="{D7F674E7-4B33-4083-9AE2-6EDF3F22E22D}"/>
              </a:ext>
            </a:extLst>
          </p:cNvPr>
          <p:cNvSpPr/>
          <p:nvPr/>
        </p:nvSpPr>
        <p:spPr>
          <a:xfrm>
            <a:off x="3854074" y="4370320"/>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Checked for Outliers/Skewness</a:t>
            </a:r>
            <a:endParaRPr lang="en-US" dirty="0">
              <a:solidFill>
                <a:schemeClr val="accent2">
                  <a:lumMod val="50000"/>
                </a:schemeClr>
              </a:solidFill>
            </a:endParaRPr>
          </a:p>
        </p:txBody>
      </p:sp>
      <p:sp>
        <p:nvSpPr>
          <p:cNvPr id="13" name="Flowchart: Process 12">
            <a:extLst>
              <a:ext uri="{FF2B5EF4-FFF2-40B4-BE49-F238E27FC236}">
                <a16:creationId xmlns:a16="http://schemas.microsoft.com/office/drawing/2014/main" xmlns="" id="{B7E8BDA2-D943-41B7-893F-871E88CCB016}"/>
              </a:ext>
            </a:extLst>
          </p:cNvPr>
          <p:cNvSpPr/>
          <p:nvPr/>
        </p:nvSpPr>
        <p:spPr>
          <a:xfrm>
            <a:off x="6994595" y="4370320"/>
            <a:ext cx="2108499"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Proceed for Model building</a:t>
            </a:r>
            <a:endParaRPr lang="en-US" dirty="0">
              <a:solidFill>
                <a:schemeClr val="accent2">
                  <a:lumMod val="50000"/>
                </a:schemeClr>
              </a:solidFill>
            </a:endParaRPr>
          </a:p>
        </p:txBody>
      </p:sp>
      <p:sp>
        <p:nvSpPr>
          <p:cNvPr id="14" name="Flowchart: Process 13">
            <a:extLst>
              <a:ext uri="{FF2B5EF4-FFF2-40B4-BE49-F238E27FC236}">
                <a16:creationId xmlns:a16="http://schemas.microsoft.com/office/drawing/2014/main" xmlns="" id="{57857663-CC4B-4B5F-8699-D39A18E51E45}"/>
              </a:ext>
            </a:extLst>
          </p:cNvPr>
          <p:cNvSpPr/>
          <p:nvPr/>
        </p:nvSpPr>
        <p:spPr>
          <a:xfrm>
            <a:off x="776725" y="5648094"/>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Saving the </a:t>
            </a:r>
            <a:r>
              <a:rPr lang="en-IN" dirty="0" err="1">
                <a:solidFill>
                  <a:schemeClr val="accent2">
                    <a:lumMod val="50000"/>
                  </a:schemeClr>
                </a:solidFill>
              </a:rPr>
              <a:t>Final_Model</a:t>
            </a:r>
            <a:endParaRPr lang="en-US" dirty="0">
              <a:solidFill>
                <a:schemeClr val="accent2">
                  <a:lumMod val="50000"/>
                </a:schemeClr>
              </a:solidFill>
            </a:endParaRPr>
          </a:p>
        </p:txBody>
      </p:sp>
      <p:sp>
        <p:nvSpPr>
          <p:cNvPr id="15" name="Flowchart: Process 14">
            <a:extLst>
              <a:ext uri="{FF2B5EF4-FFF2-40B4-BE49-F238E27FC236}">
                <a16:creationId xmlns:a16="http://schemas.microsoft.com/office/drawing/2014/main" xmlns="" id="{B30717F6-385C-436E-A193-31A81D0D6356}"/>
              </a:ext>
            </a:extLst>
          </p:cNvPr>
          <p:cNvSpPr/>
          <p:nvPr/>
        </p:nvSpPr>
        <p:spPr>
          <a:xfrm>
            <a:off x="3864653" y="5648094"/>
            <a:ext cx="2183432"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2">
                    <a:lumMod val="50000"/>
                  </a:schemeClr>
                </a:solidFill>
              </a:rPr>
              <a:t>Hyper Parameter Tuning</a:t>
            </a:r>
            <a:endParaRPr lang="en-US" dirty="0">
              <a:solidFill>
                <a:schemeClr val="accent2">
                  <a:lumMod val="50000"/>
                </a:schemeClr>
              </a:solidFill>
            </a:endParaRPr>
          </a:p>
        </p:txBody>
      </p:sp>
      <p:sp>
        <p:nvSpPr>
          <p:cNvPr id="16" name="Flowchart: Process 15">
            <a:extLst>
              <a:ext uri="{FF2B5EF4-FFF2-40B4-BE49-F238E27FC236}">
                <a16:creationId xmlns:a16="http://schemas.microsoft.com/office/drawing/2014/main" xmlns="" id="{D5B130DB-3467-4FDC-B960-CF1C0017F540}"/>
              </a:ext>
            </a:extLst>
          </p:cNvPr>
          <p:cNvSpPr/>
          <p:nvPr/>
        </p:nvSpPr>
        <p:spPr>
          <a:xfrm>
            <a:off x="6994596" y="5648094"/>
            <a:ext cx="2108498" cy="921092"/>
          </a:xfrm>
          <a:prstGeom prst="flowChartProcess">
            <a:avLst/>
          </a:prstGeom>
          <a:solidFill>
            <a:schemeClr val="accent2">
              <a:lumMod val="60000"/>
              <a:lumOff val="4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accent2">
                    <a:lumMod val="50000"/>
                  </a:schemeClr>
                </a:solidFill>
              </a:rPr>
              <a:t>R2 Score, Cross Validation Score, MSE, RMSE, MAE</a:t>
            </a:r>
            <a:endParaRPr lang="en-US" sz="1600" dirty="0">
              <a:solidFill>
                <a:schemeClr val="accent2">
                  <a:lumMod val="50000"/>
                </a:schemeClr>
              </a:solidFill>
            </a:endParaRPr>
          </a:p>
        </p:txBody>
      </p:sp>
      <p:sp>
        <p:nvSpPr>
          <p:cNvPr id="17" name="Arrow: Down 18">
            <a:extLst>
              <a:ext uri="{FF2B5EF4-FFF2-40B4-BE49-F238E27FC236}">
                <a16:creationId xmlns:a16="http://schemas.microsoft.com/office/drawing/2014/main" xmlns="" id="{428498DB-E5DE-416F-A5E2-42B2EF41385E}"/>
              </a:ext>
            </a:extLst>
          </p:cNvPr>
          <p:cNvSpPr/>
          <p:nvPr/>
        </p:nvSpPr>
        <p:spPr>
          <a:xfrm>
            <a:off x="7768909" y="5314905"/>
            <a:ext cx="488830" cy="3331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5">
            <a:extLst>
              <a:ext uri="{FF2B5EF4-FFF2-40B4-BE49-F238E27FC236}">
                <a16:creationId xmlns:a16="http://schemas.microsoft.com/office/drawing/2014/main" xmlns="" id="{BB1D68DF-455B-4C5E-B70C-688CFBBD8349}"/>
              </a:ext>
            </a:extLst>
          </p:cNvPr>
          <p:cNvSpPr/>
          <p:nvPr/>
        </p:nvSpPr>
        <p:spPr>
          <a:xfrm>
            <a:off x="6012993" y="1903979"/>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5">
            <a:extLst>
              <a:ext uri="{FF2B5EF4-FFF2-40B4-BE49-F238E27FC236}">
                <a16:creationId xmlns:a16="http://schemas.microsoft.com/office/drawing/2014/main" xmlns="" id="{F43038D9-49F7-4281-AC62-F41912910FF6}"/>
              </a:ext>
            </a:extLst>
          </p:cNvPr>
          <p:cNvSpPr/>
          <p:nvPr/>
        </p:nvSpPr>
        <p:spPr>
          <a:xfrm>
            <a:off x="6048085" y="4580425"/>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5">
            <a:extLst>
              <a:ext uri="{FF2B5EF4-FFF2-40B4-BE49-F238E27FC236}">
                <a16:creationId xmlns:a16="http://schemas.microsoft.com/office/drawing/2014/main" xmlns="" id="{30FFBA96-A8AD-4DB3-B288-114477321C4B}"/>
              </a:ext>
            </a:extLst>
          </p:cNvPr>
          <p:cNvSpPr/>
          <p:nvPr/>
        </p:nvSpPr>
        <p:spPr>
          <a:xfrm>
            <a:off x="2931846" y="4620784"/>
            <a:ext cx="977660" cy="488830"/>
          </a:xfrm>
          <a:prstGeom prst="righ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Left 19">
            <a:extLst>
              <a:ext uri="{FF2B5EF4-FFF2-40B4-BE49-F238E27FC236}">
                <a16:creationId xmlns:a16="http://schemas.microsoft.com/office/drawing/2014/main" xmlns="" id="{105F2329-7223-42EF-8140-E88D2CD50A71}"/>
              </a:ext>
            </a:extLst>
          </p:cNvPr>
          <p:cNvSpPr/>
          <p:nvPr/>
        </p:nvSpPr>
        <p:spPr>
          <a:xfrm>
            <a:off x="5995232" y="5864225"/>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Left 19">
            <a:extLst>
              <a:ext uri="{FF2B5EF4-FFF2-40B4-BE49-F238E27FC236}">
                <a16:creationId xmlns:a16="http://schemas.microsoft.com/office/drawing/2014/main" xmlns="" id="{3F372187-5E45-422C-9650-FBBA3B59B248}"/>
              </a:ext>
            </a:extLst>
          </p:cNvPr>
          <p:cNvSpPr/>
          <p:nvPr/>
        </p:nvSpPr>
        <p:spPr>
          <a:xfrm>
            <a:off x="2869232" y="5864225"/>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Left 19">
            <a:extLst>
              <a:ext uri="{FF2B5EF4-FFF2-40B4-BE49-F238E27FC236}">
                <a16:creationId xmlns:a16="http://schemas.microsoft.com/office/drawing/2014/main" xmlns="" id="{E30FCC4C-9FCB-4C2D-B290-23422E5C2828}"/>
              </a:ext>
            </a:extLst>
          </p:cNvPr>
          <p:cNvSpPr/>
          <p:nvPr/>
        </p:nvSpPr>
        <p:spPr>
          <a:xfrm>
            <a:off x="5977472" y="3254039"/>
            <a:ext cx="1013181" cy="488830"/>
          </a:xfrm>
          <a:prstGeom prst="left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Down 18">
            <a:extLst>
              <a:ext uri="{FF2B5EF4-FFF2-40B4-BE49-F238E27FC236}">
                <a16:creationId xmlns:a16="http://schemas.microsoft.com/office/drawing/2014/main" xmlns="" id="{CB1D4625-7353-40B9-8698-CFF10A9EF8E2}"/>
              </a:ext>
            </a:extLst>
          </p:cNvPr>
          <p:cNvSpPr/>
          <p:nvPr/>
        </p:nvSpPr>
        <p:spPr>
          <a:xfrm>
            <a:off x="1587444" y="3989322"/>
            <a:ext cx="488830" cy="3331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18">
            <a:extLst>
              <a:ext uri="{FF2B5EF4-FFF2-40B4-BE49-F238E27FC236}">
                <a16:creationId xmlns:a16="http://schemas.microsoft.com/office/drawing/2014/main" xmlns="" id="{D2F3C627-310C-4840-A5D6-C8EC05912B5C}"/>
              </a:ext>
            </a:extLst>
          </p:cNvPr>
          <p:cNvSpPr/>
          <p:nvPr/>
        </p:nvSpPr>
        <p:spPr>
          <a:xfrm>
            <a:off x="7768909" y="2679647"/>
            <a:ext cx="488830" cy="333189"/>
          </a:xfrm>
          <a:prstGeom prst="downArrow">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99759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7317EFA7-599D-4AEF-B86F-A6380F0362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CCDF56-E17E-440D-90F0-BE107B5CD782}">
  <ds:schemaRefs>
    <ds:schemaRef ds:uri="http://schemas.microsoft.com/sharepoint/v3/contenttype/forms"/>
  </ds:schemaRefs>
</ds:datastoreItem>
</file>

<file path=customXml/itemProps3.xml><?xml version="1.0" encoding="utf-8"?>
<ds:datastoreItem xmlns:ds="http://schemas.openxmlformats.org/officeDocument/2006/customXml" ds:itemID="{F54B281B-84D7-4FF9-8060-83D86B795515}">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71af3243-3dd4-4a8d-8c0d-dd76da1f02a5"/>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Clarity</Template>
  <TotalTime>231</TotalTime>
  <Words>1480</Words>
  <Application>Microsoft Office PowerPoint</Application>
  <PresentationFormat>Custom</PresentationFormat>
  <Paragraphs>217</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Clarity</vt:lpstr>
      <vt:lpstr>Housing Price Prediction Project</vt:lpstr>
      <vt:lpstr>ACKNOWLEDGMENT</vt:lpstr>
      <vt:lpstr>INTRODUCTION</vt:lpstr>
      <vt:lpstr>overview</vt:lpstr>
      <vt:lpstr>Hardware - Software Requirements and Tools Used</vt:lpstr>
      <vt:lpstr>Hardware - Software Requirements and Tools Used</vt:lpstr>
      <vt:lpstr>PROBLEM STATEMENT</vt:lpstr>
      <vt:lpstr>ANALYTICAL PROBLEM FRAMING</vt:lpstr>
      <vt:lpstr>DATA  ANALYSIS - MODEL BUILDING FLOWCHART</vt:lpstr>
      <vt:lpstr>DATA PRE PROCESSING</vt:lpstr>
      <vt:lpstr>DATA  PRE PROCESSING</vt:lpstr>
      <vt:lpstr>EXPLORATORY DATA  ANALYSIS (EDA) AND VISUALIZATION</vt:lpstr>
      <vt:lpstr>PIE PLOT</vt:lpstr>
      <vt:lpstr>COUNT PLOT</vt:lpstr>
      <vt:lpstr>SCATTER PLOT</vt:lpstr>
      <vt:lpstr>HISTOGRAM</vt:lpstr>
      <vt:lpstr>HEATMAP</vt:lpstr>
      <vt:lpstr>BAR GRAPH</vt:lpstr>
      <vt:lpstr>BOXEN PLOT</vt:lpstr>
      <vt:lpstr>DISTRIBUTION PLOT</vt:lpstr>
      <vt:lpstr>MODEL TRAINING PHASES</vt:lpstr>
      <vt:lpstr>MODEL/S DEVELOPMENT</vt:lpstr>
      <vt:lpstr>EVALUATION AND HYPER PARAMETER TUNING</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RESIDENCES PRESENTS:  THE ULTIMATE IN MODERN LIVING</dc:title>
  <dc:creator>Sweta Rai</dc:creator>
  <cp:lastModifiedBy>Lenovo</cp:lastModifiedBy>
  <cp:revision>27</cp:revision>
  <dcterms:created xsi:type="dcterms:W3CDTF">2021-10-10T13:12:51Z</dcterms:created>
  <dcterms:modified xsi:type="dcterms:W3CDTF">2022-02-13T13:54:43Z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