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8" r:id="rId11"/>
    <p:sldId id="270" r:id="rId12"/>
    <p:sldId id="271" r:id="rId13"/>
    <p:sldId id="272"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016E00-5811-47AF-BA4D-D1843FB74BA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 xmlns:a16="http://schemas.microsoft.com/office/drawing/2014/main" id="{38A27C88-EDA6-41F3-8E3C-3732F4717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 xmlns:a16="http://schemas.microsoft.com/office/drawing/2014/main" id="{8CE8D999-345B-4C85-8EB8-EAF9318CFF71}"/>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5" name="Footer Placeholder 4">
            <a:extLst>
              <a:ext uri="{FF2B5EF4-FFF2-40B4-BE49-F238E27FC236}">
                <a16:creationId xmlns="" xmlns:a16="http://schemas.microsoft.com/office/drawing/2014/main" id="{B2F55D66-B5C6-4255-B344-DFA99A42D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557E515-40EB-480B-BA3E-3F83763111B5}"/>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99698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D802DF-4B26-4FF5-9FBE-E52678FB0F1D}"/>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 xmlns:a16="http://schemas.microsoft.com/office/drawing/2014/main" id="{CB2E0455-1D9F-4166-989C-0A3C4476F730}"/>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5E005D80-C45F-4876-A318-0E454E0D7C86}"/>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5" name="Footer Placeholder 4">
            <a:extLst>
              <a:ext uri="{FF2B5EF4-FFF2-40B4-BE49-F238E27FC236}">
                <a16:creationId xmlns="" xmlns:a16="http://schemas.microsoft.com/office/drawing/2014/main" id="{C07C1F5E-086A-455D-990F-D29E50132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03C786C-E3A1-43F3-B3DE-92DE05211390}"/>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46958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7DF5DB-E2A1-4B0C-BF78-726F7D705A65}"/>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 xmlns:a16="http://schemas.microsoft.com/office/drawing/2014/main" id="{112A2D14-E8A4-4C97-B0D5-A77D9C9E943E}"/>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1B598DC1-85A1-4E5F-8CF0-04F09751BFE2}"/>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5" name="Footer Placeholder 4">
            <a:extLst>
              <a:ext uri="{FF2B5EF4-FFF2-40B4-BE49-F238E27FC236}">
                <a16:creationId xmlns="" xmlns:a16="http://schemas.microsoft.com/office/drawing/2014/main" id="{C6C4AA77-810C-4819-87E8-7C6EDD4C2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AF2D5AD-C4BE-4E08-8768-A3ADC3F9E436}"/>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52875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4E1F9-025C-42CF-A464-118E80B2877E}"/>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C7C8E649-3A35-439B-ABC2-51DEB88D1189}"/>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4CC6CFCB-EDB8-4056-8F44-F7A341771F7C}"/>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5" name="Footer Placeholder 4">
            <a:extLst>
              <a:ext uri="{FF2B5EF4-FFF2-40B4-BE49-F238E27FC236}">
                <a16:creationId xmlns="" xmlns:a16="http://schemas.microsoft.com/office/drawing/2014/main" id="{6BE08391-65FB-4B13-9321-9BD0B89E8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C9C0BA4-1CD9-4BB8-80FF-318347F8F3BD}"/>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0756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A01FC2-E8F4-4309-891D-5C114A215251}"/>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A5629216-0703-47C6-8AEC-133E087E9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83EB67E6-0F9D-41E7-9A9B-B71944C00580}"/>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5" name="Footer Placeholder 4">
            <a:extLst>
              <a:ext uri="{FF2B5EF4-FFF2-40B4-BE49-F238E27FC236}">
                <a16:creationId xmlns="" xmlns:a16="http://schemas.microsoft.com/office/drawing/2014/main" id="{E17ECA19-F225-4E12-80F4-1E00BEA4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4AC6B36-4185-4EC9-A322-14F941E7F069}"/>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81217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643B33-0CD6-4F78-A425-AD976FA281A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9000A36F-2C3E-4C89-B483-E2D7998E0834}"/>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 xmlns:a16="http://schemas.microsoft.com/office/drawing/2014/main" id="{63755C9E-CA1A-4829-8166-80E8A959874C}"/>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 xmlns:a16="http://schemas.microsoft.com/office/drawing/2014/main" id="{C4F54A17-DE0E-4F1E-8E3A-A70A86DF3340}"/>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6" name="Footer Placeholder 5">
            <a:extLst>
              <a:ext uri="{FF2B5EF4-FFF2-40B4-BE49-F238E27FC236}">
                <a16:creationId xmlns="" xmlns:a16="http://schemas.microsoft.com/office/drawing/2014/main" id="{14F9B462-226F-4F6C-ADC3-6B733E28E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D200D22-B01A-4CCE-BD46-46EB871CDD47}"/>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08165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4A175-0D08-43ED-9BB4-8B499D9D79CB}"/>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F83A9E56-7E6D-4793-91A3-F1E22C406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6716D331-2553-4502-91CA-907D70E71780}"/>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 xmlns:a16="http://schemas.microsoft.com/office/drawing/2014/main" id="{03FF82BA-8318-4DE1-96F4-B536BF731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A64EA0B6-FAA8-4004-9EAC-78F4622E7EF1}"/>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 xmlns:a16="http://schemas.microsoft.com/office/drawing/2014/main" id="{1CCC3D77-AC06-41CE-A5D9-8F6CC8139994}"/>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8" name="Footer Placeholder 7">
            <a:extLst>
              <a:ext uri="{FF2B5EF4-FFF2-40B4-BE49-F238E27FC236}">
                <a16:creationId xmlns="" xmlns:a16="http://schemas.microsoft.com/office/drawing/2014/main" id="{35C1792C-7F14-4554-B51E-44B7DADA37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05ACB04-B194-46AE-95F4-37FEF529DB4F}"/>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54421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E63DB8-702A-42E2-AF53-6B10476416DA}"/>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 xmlns:a16="http://schemas.microsoft.com/office/drawing/2014/main" id="{22B65DDE-69F4-43D1-ABA8-1F99DB3A3994}"/>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4" name="Footer Placeholder 3">
            <a:extLst>
              <a:ext uri="{FF2B5EF4-FFF2-40B4-BE49-F238E27FC236}">
                <a16:creationId xmlns="" xmlns:a16="http://schemas.microsoft.com/office/drawing/2014/main" id="{61575668-E3CB-4D18-8CCA-6774572BBB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1DE0629-1D08-40F4-8710-C9ADE4E47666}"/>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54099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A9D900-742D-437C-B2B6-6F2F328D4065}"/>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3" name="Footer Placeholder 2">
            <a:extLst>
              <a:ext uri="{FF2B5EF4-FFF2-40B4-BE49-F238E27FC236}">
                <a16:creationId xmlns="" xmlns:a16="http://schemas.microsoft.com/office/drawing/2014/main" id="{C52CB23B-2307-4EF9-B389-D6733AC7A9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73AE8EF-0B01-49FE-BB15-1F166069EA02}"/>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23000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8626C9-B43F-4F8E-B542-78868274D06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DFCE1C02-A6B1-44AB-87A6-CD7F55CBF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 xmlns:a16="http://schemas.microsoft.com/office/drawing/2014/main" id="{C7D5FB45-66E4-405C-BC72-0472D9A54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AEAC4B5D-4798-4270-BBEF-2E971DE017E9}"/>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6" name="Footer Placeholder 5">
            <a:extLst>
              <a:ext uri="{FF2B5EF4-FFF2-40B4-BE49-F238E27FC236}">
                <a16:creationId xmlns="" xmlns:a16="http://schemas.microsoft.com/office/drawing/2014/main" id="{6998D24A-0AB0-46AE-9108-A49FFBAF23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4DE6959-BFD2-4399-B2FE-A4CD8DFC52A8}"/>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266789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5A103-4B75-410B-A26C-BF643F295E4E}"/>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 xmlns:a16="http://schemas.microsoft.com/office/drawing/2014/main" id="{C023B8E6-F190-4A19-AFDE-20B74F42D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 xmlns:a16="http://schemas.microsoft.com/office/drawing/2014/main" id="{C1FC451C-9221-4B12-BBA0-9825B136D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41ACE724-8708-4F8D-B9CB-96AA9F61F129}"/>
              </a:ext>
            </a:extLst>
          </p:cNvPr>
          <p:cNvSpPr>
            <a:spLocks noGrp="1"/>
          </p:cNvSpPr>
          <p:nvPr>
            <p:ph type="dt" sz="half" idx="10"/>
          </p:nvPr>
        </p:nvSpPr>
        <p:spPr/>
        <p:txBody>
          <a:bodyPr/>
          <a:lstStyle/>
          <a:p>
            <a:fld id="{A6853BEE-1B6D-44D3-8613-4F35528A0D02}" type="datetimeFigureOut">
              <a:rPr lang="en-IN" smtClean="0"/>
              <a:t>27-11-2021</a:t>
            </a:fld>
            <a:endParaRPr lang="en-IN"/>
          </a:p>
        </p:txBody>
      </p:sp>
      <p:sp>
        <p:nvSpPr>
          <p:cNvPr id="6" name="Footer Placeholder 5">
            <a:extLst>
              <a:ext uri="{FF2B5EF4-FFF2-40B4-BE49-F238E27FC236}">
                <a16:creationId xmlns="" xmlns:a16="http://schemas.microsoft.com/office/drawing/2014/main" id="{0B146405-112B-49EC-B27D-8130D5B072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14ECA6E-6C68-498B-81F0-15645913BA7F}"/>
              </a:ext>
            </a:extLst>
          </p:cNvPr>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01198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972D723-0D72-4A2C-A09B-D4C4769E5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434EAB9A-07A5-4BC4-A9DB-3F49FE775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EEFFEE47-9ADA-4270-971B-40973922E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53BEE-1B6D-44D3-8613-4F35528A0D02}" type="datetimeFigureOut">
              <a:rPr lang="en-IN" smtClean="0"/>
              <a:t>27-11-2021</a:t>
            </a:fld>
            <a:endParaRPr lang="en-IN"/>
          </a:p>
        </p:txBody>
      </p:sp>
      <p:sp>
        <p:nvSpPr>
          <p:cNvPr id="5" name="Footer Placeholder 4">
            <a:extLst>
              <a:ext uri="{FF2B5EF4-FFF2-40B4-BE49-F238E27FC236}">
                <a16:creationId xmlns="" xmlns:a16="http://schemas.microsoft.com/office/drawing/2014/main" id="{56627412-7670-4BE6-9217-5F642E341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64DDAF8-8C48-46EE-B686-EBF89702E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25D4E-546C-494E-A08A-A1420A10E09E}" type="slidenum">
              <a:rPr lang="en-IN" smtClean="0"/>
              <a:t>‹#›</a:t>
            </a:fld>
            <a:endParaRPr lang="en-IN"/>
          </a:p>
        </p:txBody>
      </p:sp>
    </p:spTree>
    <p:extLst>
      <p:ext uri="{BB962C8B-B14F-4D97-AF65-F5344CB8AC3E}">
        <p14:creationId xmlns:p14="http://schemas.microsoft.com/office/powerpoint/2010/main" val="351454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1390A-141A-4C51-85C3-9E884F054E41}"/>
              </a:ext>
            </a:extLst>
          </p:cNvPr>
          <p:cNvSpPr>
            <a:spLocks noGrp="1"/>
          </p:cNvSpPr>
          <p:nvPr>
            <p:ph type="ctrTitle"/>
          </p:nvPr>
        </p:nvSpPr>
        <p:spPr>
          <a:xfrm>
            <a:off x="1515373" y="1242204"/>
            <a:ext cx="9144000" cy="1125183"/>
          </a:xfrm>
        </p:spPr>
        <p:txBody>
          <a:bodyPr>
            <a:normAutofit fontScale="90000"/>
          </a:bodyPr>
          <a:lstStyle/>
          <a:p>
            <a:pPr>
              <a:lnSpc>
                <a:spcPct val="107000"/>
              </a:lnSpc>
              <a:spcAft>
                <a:spcPts val="800"/>
              </a:spcAft>
            </a:pPr>
            <a:r>
              <a:rPr lang="en-IN" sz="3600" dirty="0" smtClean="0">
                <a:latin typeface="Algerian" pitchFamily="82" charset="0"/>
                <a:cs typeface="Times New Roman" panose="02020603050405020304" pitchFamily="18" charset="0"/>
              </a:rPr>
              <a:t>A project on customer retention</a:t>
            </a:r>
            <a:br>
              <a:rPr lang="en-IN" sz="3600" dirty="0" smtClean="0">
                <a:latin typeface="Algerian" pitchFamily="82" charset="0"/>
                <a:cs typeface="Times New Roman" panose="02020603050405020304" pitchFamily="18" charset="0"/>
              </a:rPr>
            </a:br>
            <a:endParaRPr lang="en-IN" sz="3600" dirty="0">
              <a:latin typeface="Algerian" pitchFamily="82" charset="0"/>
            </a:endParaRPr>
          </a:p>
        </p:txBody>
      </p:sp>
      <p:sp>
        <p:nvSpPr>
          <p:cNvPr id="3" name="Subtitle 2">
            <a:extLst>
              <a:ext uri="{FF2B5EF4-FFF2-40B4-BE49-F238E27FC236}">
                <a16:creationId xmlns="" xmlns:a16="http://schemas.microsoft.com/office/drawing/2014/main" id="{E7718444-F794-4B9A-8DD7-B3405EF15B57}"/>
              </a:ext>
            </a:extLst>
          </p:cNvPr>
          <p:cNvSpPr>
            <a:spLocks noGrp="1"/>
          </p:cNvSpPr>
          <p:nvPr>
            <p:ph type="subTitle" idx="1"/>
          </p:nvPr>
        </p:nvSpPr>
        <p:spPr>
          <a:xfrm>
            <a:off x="2305878" y="5124091"/>
            <a:ext cx="9144000" cy="1439427"/>
          </a:xfrm>
        </p:spPr>
        <p:txBody>
          <a:bodyPr>
            <a:normAutofit/>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Submitted by-</a:t>
            </a:r>
          </a:p>
          <a:p>
            <a:pPr>
              <a:lnSpc>
                <a:spcPct val="107000"/>
              </a:lnSpc>
              <a:spcAft>
                <a:spcPts val="800"/>
              </a:spcAft>
            </a:pPr>
            <a:r>
              <a:rPr lang="en-IN" sz="1800" dirty="0" smtClean="0">
                <a:latin typeface="Arial" panose="020B0604020202020204" pitchFamily="34" charset="0"/>
                <a:ea typeface="Calibri" panose="020F0502020204030204" pitchFamily="34" charset="0"/>
                <a:cs typeface="Times New Roman" panose="02020603050405020304" pitchFamily="18" charset="0"/>
              </a:rPr>
              <a:t>                                                                                      Rajesh Kumar Singh</a:t>
            </a:r>
            <a:endParaRPr lang="en-IN" dirty="0"/>
          </a:p>
        </p:txBody>
      </p:sp>
      <p:sp>
        <p:nvSpPr>
          <p:cNvPr id="5" name="TextBox 4"/>
          <p:cNvSpPr txBox="1"/>
          <p:nvPr/>
        </p:nvSpPr>
        <p:spPr>
          <a:xfrm>
            <a:off x="3088257" y="2087593"/>
            <a:ext cx="5874589" cy="707886"/>
          </a:xfrm>
          <a:prstGeom prst="rect">
            <a:avLst/>
          </a:prstGeom>
          <a:noFill/>
        </p:spPr>
        <p:txBody>
          <a:bodyPr wrap="square" rtlCol="0">
            <a:spAutoFit/>
          </a:bodyPr>
          <a:lstStyle/>
          <a:p>
            <a:pPr marL="342900" indent="-342900">
              <a:buFont typeface="Arial" pitchFamily="34" charset="0"/>
              <a:buChar char="•"/>
            </a:pPr>
            <a:r>
              <a:rPr lang="en-US" sz="2000" dirty="0" smtClean="0">
                <a:latin typeface="Berlin Sans FB" pitchFamily="34" charset="0"/>
              </a:rPr>
              <a:t>A case study on Indian E-commerce customers.</a:t>
            </a:r>
          </a:p>
          <a:p>
            <a:pPr marL="342900" indent="-342900">
              <a:buFont typeface="Arial" pitchFamily="34" charset="0"/>
              <a:buChar char="•"/>
            </a:pPr>
            <a:r>
              <a:rPr lang="en-US" sz="2000" dirty="0" smtClean="0">
                <a:latin typeface="Berlin Sans FB" pitchFamily="34" charset="0"/>
              </a:rPr>
              <a:t>E-retail factor for customer retention.</a:t>
            </a:r>
            <a:endParaRPr lang="en-US" sz="2000" dirty="0">
              <a:latin typeface="Berlin Sans FB" pitchFamily="34" charset="0"/>
            </a:endParaRPr>
          </a:p>
        </p:txBody>
      </p:sp>
    </p:spTree>
    <p:extLst>
      <p:ext uri="{BB962C8B-B14F-4D97-AF65-F5344CB8AC3E}">
        <p14:creationId xmlns:p14="http://schemas.microsoft.com/office/powerpoint/2010/main" val="3499632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7FF26-2DBA-489F-9BB2-2FE67DBBF64A}"/>
              </a:ext>
            </a:extLst>
          </p:cNvPr>
          <p:cNvSpPr>
            <a:spLocks noGrp="1"/>
          </p:cNvSpPr>
          <p:nvPr>
            <p:ph type="title"/>
          </p:nvPr>
        </p:nvSpPr>
        <p:spPr>
          <a:xfrm>
            <a:off x="838200" y="365126"/>
            <a:ext cx="10515600" cy="787814"/>
          </a:xfrm>
        </p:spPr>
        <p:txBody>
          <a:bodyPr>
            <a:normAutofit fontScale="90000"/>
          </a:bodyPr>
          <a:lstStyle/>
          <a:p>
            <a:r>
              <a:rPr lang="en-US" u="sng" dirty="0">
                <a:solidFill>
                  <a:srgbClr val="212121"/>
                </a:solidFill>
                <a:latin typeface="Roboto" panose="02000000000000000000" pitchFamily="2" charset="0"/>
              </a:rPr>
              <a:t>S</a:t>
            </a:r>
            <a:r>
              <a:rPr lang="en-US" b="0" i="0" u="sng" dirty="0" smtClean="0">
                <a:solidFill>
                  <a:srgbClr val="212121"/>
                </a:solidFill>
                <a:effectLst/>
                <a:latin typeface="Roboto" panose="02000000000000000000" pitchFamily="2" charset="0"/>
              </a:rPr>
              <a:t>tore with the </a:t>
            </a:r>
            <a:r>
              <a:rPr lang="en-US" b="0" i="0" u="sng" dirty="0">
                <a:solidFill>
                  <a:srgbClr val="212121"/>
                </a:solidFill>
                <a:effectLst/>
                <a:latin typeface="Roboto" panose="02000000000000000000" pitchFamily="2" charset="0"/>
              </a:rPr>
              <a:t>longest delivery period</a:t>
            </a:r>
            <a:r>
              <a:rPr lang="en-US" b="0" i="0" dirty="0">
                <a:solidFill>
                  <a:srgbClr val="212121"/>
                </a:solidFill>
                <a:effectLst/>
                <a:latin typeface="Roboto" panose="02000000000000000000" pitchFamily="2" charset="0"/>
              </a:rPr>
              <a:t/>
            </a:r>
            <a:br>
              <a:rPr lang="en-US" b="0" i="0" dirty="0">
                <a:solidFill>
                  <a:srgbClr val="212121"/>
                </a:solidFill>
                <a:effectLst/>
                <a:latin typeface="Roboto" panose="02000000000000000000" pitchFamily="2" charset="0"/>
              </a:rPr>
            </a:br>
            <a:endParaRPr lang="en-IN" dirty="0"/>
          </a:p>
        </p:txBody>
      </p:sp>
      <p:pic>
        <p:nvPicPr>
          <p:cNvPr id="4" name="Picture 3">
            <a:extLst>
              <a:ext uri="{FF2B5EF4-FFF2-40B4-BE49-F238E27FC236}">
                <a16:creationId xmlns="" xmlns:a16="http://schemas.microsoft.com/office/drawing/2014/main" id="{37816CA7-5743-48B8-84A8-0C55E4548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68" y="1019917"/>
            <a:ext cx="8107263" cy="4182059"/>
          </a:xfrm>
          <a:prstGeom prst="rect">
            <a:avLst/>
          </a:prstGeom>
        </p:spPr>
      </p:pic>
      <p:sp>
        <p:nvSpPr>
          <p:cNvPr id="5" name="TextBox 4">
            <a:extLst>
              <a:ext uri="{FF2B5EF4-FFF2-40B4-BE49-F238E27FC236}">
                <a16:creationId xmlns="" xmlns:a16="http://schemas.microsoft.com/office/drawing/2014/main" id="{6FC1593A-F994-4945-B8E7-E80BC85D929C}"/>
              </a:ext>
            </a:extLst>
          </p:cNvPr>
          <p:cNvSpPr txBox="1"/>
          <p:nvPr/>
        </p:nvSpPr>
        <p:spPr>
          <a:xfrm>
            <a:off x="225287" y="5499652"/>
            <a:ext cx="11463130" cy="646331"/>
          </a:xfrm>
          <a:prstGeom prst="rect">
            <a:avLst/>
          </a:prstGeom>
          <a:noFill/>
        </p:spPr>
        <p:txBody>
          <a:bodyPr wrap="square" rtlCol="0">
            <a:spAutoFit/>
          </a:bodyPr>
          <a:lstStyle/>
          <a:p>
            <a:r>
              <a:rPr lang="en-US" dirty="0" smtClean="0">
                <a:solidFill>
                  <a:srgbClr val="212121"/>
                </a:solidFill>
                <a:latin typeface="Roboto" panose="02000000000000000000" pitchFamily="2" charset="0"/>
              </a:rPr>
              <a:t>Above </a:t>
            </a:r>
            <a:r>
              <a:rPr lang="en-US" b="0" dirty="0" smtClean="0">
                <a:solidFill>
                  <a:srgbClr val="212121"/>
                </a:solidFill>
                <a:effectLst/>
                <a:latin typeface="Roboto" panose="02000000000000000000" pitchFamily="2" charset="0"/>
              </a:rPr>
              <a:t>graph indicates that </a:t>
            </a:r>
            <a:r>
              <a:rPr lang="en-US" b="0" dirty="0">
                <a:solidFill>
                  <a:srgbClr val="212121"/>
                </a:solidFill>
                <a:effectLst/>
                <a:latin typeface="Roboto" panose="02000000000000000000" pitchFamily="2" charset="0"/>
              </a:rPr>
              <a:t>paytm </a:t>
            </a:r>
            <a:r>
              <a:rPr lang="en-US" b="0" dirty="0" smtClean="0">
                <a:solidFill>
                  <a:srgbClr val="212121"/>
                </a:solidFill>
                <a:effectLst/>
                <a:latin typeface="Roboto" panose="02000000000000000000" pitchFamily="2" charset="0"/>
              </a:rPr>
              <a:t>took </a:t>
            </a:r>
            <a:r>
              <a:rPr lang="en-US" b="0" dirty="0">
                <a:solidFill>
                  <a:srgbClr val="212121"/>
                </a:solidFill>
                <a:effectLst/>
                <a:latin typeface="Roboto" panose="02000000000000000000" pitchFamily="2" charset="0"/>
              </a:rPr>
              <a:t>very long time to deliver items </a:t>
            </a:r>
            <a:r>
              <a:rPr lang="en-US" dirty="0" smtClean="0">
                <a:solidFill>
                  <a:srgbClr val="212121"/>
                </a:solidFill>
                <a:latin typeface="Roboto" panose="02000000000000000000" pitchFamily="2" charset="0"/>
              </a:rPr>
              <a:t>next was</a:t>
            </a:r>
            <a:r>
              <a:rPr lang="en-US" b="0" dirty="0" smtClean="0">
                <a:solidFill>
                  <a:srgbClr val="212121"/>
                </a:solidFill>
                <a:effectLst/>
                <a:latin typeface="Roboto" panose="02000000000000000000" pitchFamily="2" charset="0"/>
              </a:rPr>
              <a:t> snapdeal </a:t>
            </a:r>
            <a:r>
              <a:rPr lang="en-US" b="0" dirty="0">
                <a:solidFill>
                  <a:srgbClr val="212121"/>
                </a:solidFill>
                <a:effectLst/>
                <a:latin typeface="Roboto" panose="02000000000000000000" pitchFamily="2" charset="0"/>
              </a:rPr>
              <a:t>then flipkart and then </a:t>
            </a:r>
            <a:r>
              <a:rPr lang="en-US" b="0" dirty="0" smtClean="0">
                <a:solidFill>
                  <a:srgbClr val="212121"/>
                </a:solidFill>
                <a:effectLst/>
                <a:latin typeface="Roboto" panose="02000000000000000000" pitchFamily="2" charset="0"/>
              </a:rPr>
              <a:t>amazon.</a:t>
            </a:r>
            <a:r>
              <a:rPr lang="en-US" dirty="0" smtClean="0">
                <a:solidFill>
                  <a:srgbClr val="212121"/>
                </a:solidFill>
                <a:latin typeface="Roboto" panose="02000000000000000000" pitchFamily="2" charset="0"/>
              </a:rPr>
              <a:t> </a:t>
            </a:r>
            <a:endParaRPr lang="en-IN" dirty="0"/>
          </a:p>
        </p:txBody>
      </p:sp>
    </p:spTree>
    <p:extLst>
      <p:ext uri="{BB962C8B-B14F-4D97-AF65-F5344CB8AC3E}">
        <p14:creationId xmlns:p14="http://schemas.microsoft.com/office/powerpoint/2010/main" val="3715524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1E351-5F5D-46CD-9234-78EAB8974A17}"/>
              </a:ext>
            </a:extLst>
          </p:cNvPr>
          <p:cNvSpPr>
            <a:spLocks noGrp="1"/>
          </p:cNvSpPr>
          <p:nvPr>
            <p:ph type="title"/>
          </p:nvPr>
        </p:nvSpPr>
        <p:spPr>
          <a:xfrm>
            <a:off x="309702" y="431570"/>
            <a:ext cx="3932237" cy="1155690"/>
          </a:xfrm>
        </p:spPr>
        <p:txBody>
          <a:bodyPr>
            <a:normAutofit fontScale="90000"/>
          </a:bodyPr>
          <a:lstStyle/>
          <a:p>
            <a:r>
              <a:rPr lang="en-IN" dirty="0"/>
              <a:t/>
            </a:r>
            <a:br>
              <a:rPr lang="en-IN" dirty="0"/>
            </a:br>
            <a:r>
              <a:rPr lang="en-US" sz="2700" dirty="0" smtClean="0">
                <a:latin typeface="Arial Black" panose="020B0A04020102020204" pitchFamily="34" charset="0"/>
              </a:rPr>
              <a:t>Comparison of age vs. other features according to preference.</a:t>
            </a:r>
            <a:endParaRPr lang="en-IN" sz="2700" dirty="0"/>
          </a:p>
        </p:txBody>
      </p:sp>
      <p:pic>
        <p:nvPicPr>
          <p:cNvPr id="8" name="Content Placeholder 7">
            <a:extLst>
              <a:ext uri="{FF2B5EF4-FFF2-40B4-BE49-F238E27FC236}">
                <a16:creationId xmlns="" xmlns:a16="http://schemas.microsoft.com/office/drawing/2014/main" id="{1F46ABE0-854E-4E1C-95F0-2D2E9B02F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009" y="188911"/>
            <a:ext cx="7421217" cy="5946845"/>
          </a:xfrm>
        </p:spPr>
      </p:pic>
      <p:sp>
        <p:nvSpPr>
          <p:cNvPr id="4" name="Text Placeholder 3">
            <a:extLst>
              <a:ext uri="{FF2B5EF4-FFF2-40B4-BE49-F238E27FC236}">
                <a16:creationId xmlns="" xmlns:a16="http://schemas.microsoft.com/office/drawing/2014/main" id="{B6F4E7B2-2500-441B-9733-E5AA06ADF03D}"/>
              </a:ext>
            </a:extLst>
          </p:cNvPr>
          <p:cNvSpPr>
            <a:spLocks noGrp="1"/>
          </p:cNvSpPr>
          <p:nvPr>
            <p:ph type="body" sz="half" idx="2"/>
          </p:nvPr>
        </p:nvSpPr>
        <p:spPr>
          <a:xfrm>
            <a:off x="442223" y="1863306"/>
            <a:ext cx="3932237" cy="4058690"/>
          </a:xfrm>
        </p:spPr>
        <p:txBody>
          <a:bodyPr>
            <a:noAutofit/>
          </a:bodyPr>
          <a:lstStyle/>
          <a:p>
            <a:pPr marL="228600" indent="-228600" algn="l">
              <a:buFont typeface="+mj-lt"/>
              <a:buAutoNum type="arabicPeriod"/>
            </a:pPr>
            <a:r>
              <a:rPr lang="en-US" sz="1200" b="0" i="0" dirty="0" smtClean="0">
                <a:solidFill>
                  <a:srgbClr val="212121"/>
                </a:solidFill>
                <a:effectLst/>
                <a:latin typeface="Roboto" panose="02000000000000000000" pitchFamily="2" charset="0"/>
              </a:rPr>
              <a:t>From </a:t>
            </a:r>
            <a:r>
              <a:rPr lang="en-US" sz="1200" b="0" i="0" dirty="0">
                <a:solidFill>
                  <a:srgbClr val="212121"/>
                </a:solidFill>
                <a:effectLst/>
                <a:latin typeface="Roboto" panose="02000000000000000000" pitchFamily="2" charset="0"/>
              </a:rPr>
              <a:t>age </a:t>
            </a:r>
            <a:r>
              <a:rPr lang="en-US" sz="1200" b="0" i="0" dirty="0" err="1">
                <a:solidFill>
                  <a:srgbClr val="212121"/>
                </a:solidFill>
                <a:effectLst/>
                <a:latin typeface="Roboto" panose="02000000000000000000" pitchFamily="2" charset="0"/>
              </a:rPr>
              <a:t>vs</a:t>
            </a:r>
            <a:r>
              <a:rPr lang="en-US" sz="1200" b="0" i="0" dirty="0">
                <a:solidFill>
                  <a:srgbClr val="212121"/>
                </a:solidFill>
                <a:effectLst/>
                <a:latin typeface="Roboto" panose="02000000000000000000" pitchFamily="2" charset="0"/>
              </a:rPr>
              <a:t> </a:t>
            </a:r>
            <a:r>
              <a:rPr lang="en-US" sz="1200" b="0" i="0" dirty="0" smtClean="0">
                <a:solidFill>
                  <a:srgbClr val="212121"/>
                </a:solidFill>
                <a:effectLst/>
                <a:latin typeface="Roboto" panose="02000000000000000000" pitchFamily="2" charset="0"/>
              </a:rPr>
              <a:t>gender, </a:t>
            </a:r>
            <a:r>
              <a:rPr lang="en-US" sz="1200" b="0" i="0" dirty="0">
                <a:solidFill>
                  <a:srgbClr val="212121"/>
                </a:solidFill>
                <a:effectLst/>
                <a:latin typeface="Roboto" panose="02000000000000000000" pitchFamily="2" charset="0"/>
              </a:rPr>
              <a:t>i can say for every age from young to </a:t>
            </a:r>
            <a:r>
              <a:rPr lang="en-US" sz="1200" b="0" i="0" dirty="0" smtClean="0">
                <a:solidFill>
                  <a:srgbClr val="212121"/>
                </a:solidFill>
                <a:effectLst/>
                <a:latin typeface="Roboto" panose="02000000000000000000" pitchFamily="2" charset="0"/>
              </a:rPr>
              <a:t>old, </a:t>
            </a:r>
            <a:r>
              <a:rPr lang="en-US" sz="1200" b="0" i="0" dirty="0">
                <a:solidFill>
                  <a:srgbClr val="212121"/>
                </a:solidFill>
                <a:effectLst/>
                <a:latin typeface="Roboto" panose="02000000000000000000" pitchFamily="2" charset="0"/>
              </a:rPr>
              <a:t>females </a:t>
            </a:r>
            <a:r>
              <a:rPr lang="en-US" sz="1200" dirty="0" smtClean="0">
                <a:solidFill>
                  <a:srgbClr val="212121"/>
                </a:solidFill>
                <a:latin typeface="Roboto" panose="02000000000000000000" pitchFamily="2" charset="0"/>
              </a:rPr>
              <a:t>were</a:t>
            </a:r>
            <a:r>
              <a:rPr lang="en-US" sz="1200" b="0" i="0" dirty="0" smtClean="0">
                <a:solidFill>
                  <a:srgbClr val="212121"/>
                </a:solidFill>
                <a:effectLst/>
                <a:latin typeface="Roboto" panose="02000000000000000000" pitchFamily="2" charset="0"/>
              </a:rPr>
              <a:t> </a:t>
            </a:r>
            <a:r>
              <a:rPr lang="en-US" sz="1200" b="0" i="0" dirty="0">
                <a:solidFill>
                  <a:srgbClr val="212121"/>
                </a:solidFill>
                <a:effectLst/>
                <a:latin typeface="Roboto" panose="02000000000000000000" pitchFamily="2" charset="0"/>
              </a:rPr>
              <a:t>more as compare to </a:t>
            </a:r>
            <a:r>
              <a:rPr lang="en-US" sz="1200" b="0" i="0" dirty="0" smtClean="0">
                <a:solidFill>
                  <a:srgbClr val="212121"/>
                </a:solidFill>
                <a:effectLst/>
                <a:latin typeface="Roboto" panose="02000000000000000000" pitchFamily="2" charset="0"/>
              </a:rPr>
              <a:t>men.</a:t>
            </a:r>
          </a:p>
          <a:p>
            <a:pPr marL="228600" indent="-228600" algn="l">
              <a:buFont typeface="+mj-lt"/>
              <a:buAutoNum type="arabicPeriod"/>
            </a:pPr>
            <a:r>
              <a:rPr lang="en-US" sz="1200" b="0" i="0" dirty="0" smtClean="0">
                <a:solidFill>
                  <a:srgbClr val="212121"/>
                </a:solidFill>
                <a:effectLst/>
                <a:latin typeface="Roboto" panose="02000000000000000000" pitchFamily="2" charset="0"/>
              </a:rPr>
              <a:t>From </a:t>
            </a:r>
            <a:r>
              <a:rPr lang="en-US" sz="1200" b="0" i="0" dirty="0">
                <a:solidFill>
                  <a:srgbClr val="212121"/>
                </a:solidFill>
                <a:effectLst/>
                <a:latin typeface="Roboto" panose="02000000000000000000" pitchFamily="2" charset="0"/>
              </a:rPr>
              <a:t>age vs Since How Long You are </a:t>
            </a:r>
            <a:r>
              <a:rPr lang="en-US" sz="1200" b="0" i="0" dirty="0" smtClean="0">
                <a:solidFill>
                  <a:srgbClr val="212121"/>
                </a:solidFill>
                <a:effectLst/>
                <a:latin typeface="Roboto" panose="02000000000000000000" pitchFamily="2" charset="0"/>
              </a:rPr>
              <a:t>Shopping Online, </a:t>
            </a:r>
            <a:r>
              <a:rPr lang="en-US" sz="1200" b="0" i="0" dirty="0">
                <a:solidFill>
                  <a:srgbClr val="212121"/>
                </a:solidFill>
                <a:effectLst/>
                <a:latin typeface="Roboto" panose="02000000000000000000" pitchFamily="2" charset="0"/>
              </a:rPr>
              <a:t>i can say the people who are doing shopping above 4 are mostly in age between </a:t>
            </a:r>
            <a:r>
              <a:rPr lang="en-US" sz="1200" b="0" i="0" dirty="0" smtClean="0">
                <a:solidFill>
                  <a:srgbClr val="212121"/>
                </a:solidFill>
                <a:effectLst/>
                <a:latin typeface="Roboto" panose="02000000000000000000" pitchFamily="2" charset="0"/>
              </a:rPr>
              <a:t>31-50. and </a:t>
            </a:r>
            <a:r>
              <a:rPr lang="en-US" sz="1200" b="0" i="0" dirty="0">
                <a:solidFill>
                  <a:srgbClr val="212121"/>
                </a:solidFill>
                <a:effectLst/>
                <a:latin typeface="Roboto" panose="02000000000000000000" pitchFamily="2" charset="0"/>
              </a:rPr>
              <a:t>the people who are in 3-4 years </a:t>
            </a:r>
            <a:r>
              <a:rPr lang="en-US" sz="1200" dirty="0" smtClean="0">
                <a:solidFill>
                  <a:srgbClr val="212121"/>
                </a:solidFill>
                <a:latin typeface="Roboto" panose="02000000000000000000" pitchFamily="2" charset="0"/>
              </a:rPr>
              <a:t>range</a:t>
            </a:r>
            <a:r>
              <a:rPr lang="en-US" sz="1200" b="0" i="0" dirty="0" smtClean="0">
                <a:solidFill>
                  <a:srgbClr val="212121"/>
                </a:solidFill>
                <a:effectLst/>
                <a:latin typeface="Roboto" panose="02000000000000000000" pitchFamily="2" charset="0"/>
              </a:rPr>
              <a:t> </a:t>
            </a:r>
            <a:r>
              <a:rPr lang="en-US" sz="1200" b="0" i="0" dirty="0">
                <a:solidFill>
                  <a:srgbClr val="212121"/>
                </a:solidFill>
                <a:effectLst/>
                <a:latin typeface="Roboto" panose="02000000000000000000" pitchFamily="2" charset="0"/>
              </a:rPr>
              <a:t>are </a:t>
            </a:r>
            <a:r>
              <a:rPr lang="en-US" sz="1200" b="0" i="0" dirty="0" smtClean="0">
                <a:solidFill>
                  <a:srgbClr val="212121"/>
                </a:solidFill>
                <a:effectLst/>
                <a:latin typeface="Roboto" panose="02000000000000000000" pitchFamily="2" charset="0"/>
              </a:rPr>
              <a:t>aged 21-30 and </a:t>
            </a:r>
            <a:r>
              <a:rPr lang="en-US" sz="1200" b="0" i="0" dirty="0">
                <a:solidFill>
                  <a:srgbClr val="212121"/>
                </a:solidFill>
                <a:effectLst/>
                <a:latin typeface="Roboto" panose="02000000000000000000" pitchFamily="2" charset="0"/>
              </a:rPr>
              <a:t>same with 2-3 years are mostly </a:t>
            </a:r>
            <a:r>
              <a:rPr lang="en-US" sz="1200" b="0" i="0" dirty="0" smtClean="0">
                <a:solidFill>
                  <a:srgbClr val="212121"/>
                </a:solidFill>
                <a:effectLst/>
                <a:latin typeface="Roboto" panose="02000000000000000000" pitchFamily="2" charset="0"/>
              </a:rPr>
              <a:t>in the age </a:t>
            </a:r>
            <a:r>
              <a:rPr lang="en-US" sz="1200" b="0" i="0" dirty="0">
                <a:solidFill>
                  <a:srgbClr val="212121"/>
                </a:solidFill>
                <a:effectLst/>
                <a:latin typeface="Roboto" panose="02000000000000000000" pitchFamily="2" charset="0"/>
              </a:rPr>
              <a:t>of 41-50 and the people who </a:t>
            </a:r>
            <a:r>
              <a:rPr lang="en-US" sz="1200" dirty="0" smtClean="0">
                <a:solidFill>
                  <a:srgbClr val="212121"/>
                </a:solidFill>
                <a:latin typeface="Roboto" panose="02000000000000000000" pitchFamily="2" charset="0"/>
              </a:rPr>
              <a:t>falls in </a:t>
            </a:r>
            <a:r>
              <a:rPr lang="en-US" sz="1200" b="0" i="0" dirty="0" smtClean="0">
                <a:solidFill>
                  <a:srgbClr val="212121"/>
                </a:solidFill>
                <a:effectLst/>
                <a:latin typeface="Roboto" panose="02000000000000000000" pitchFamily="2" charset="0"/>
              </a:rPr>
              <a:t>less </a:t>
            </a:r>
            <a:r>
              <a:rPr lang="en-US" sz="1200" b="0" i="0" dirty="0">
                <a:solidFill>
                  <a:srgbClr val="212121"/>
                </a:solidFill>
                <a:effectLst/>
                <a:latin typeface="Roboto" panose="02000000000000000000" pitchFamily="2" charset="0"/>
              </a:rPr>
              <a:t>then 1 </a:t>
            </a:r>
            <a:r>
              <a:rPr lang="en-US" sz="1200" b="0" i="0" dirty="0" smtClean="0">
                <a:solidFill>
                  <a:srgbClr val="212121"/>
                </a:solidFill>
                <a:effectLst/>
                <a:latin typeface="Roboto" panose="02000000000000000000" pitchFamily="2" charset="0"/>
              </a:rPr>
              <a:t>year category </a:t>
            </a:r>
            <a:r>
              <a:rPr lang="en-US" sz="1200" b="0" i="0" dirty="0">
                <a:solidFill>
                  <a:srgbClr val="212121"/>
                </a:solidFill>
                <a:effectLst/>
                <a:latin typeface="Roboto" panose="02000000000000000000" pitchFamily="2" charset="0"/>
              </a:rPr>
              <a:t>are 31-40 years of </a:t>
            </a:r>
            <a:r>
              <a:rPr lang="en-US" sz="1200" b="0" i="0" dirty="0" smtClean="0">
                <a:solidFill>
                  <a:srgbClr val="212121"/>
                </a:solidFill>
                <a:effectLst/>
                <a:latin typeface="Roboto" panose="02000000000000000000" pitchFamily="2" charset="0"/>
              </a:rPr>
              <a:t>age.</a:t>
            </a:r>
          </a:p>
          <a:p>
            <a:pPr marL="228600" indent="-228600" algn="l">
              <a:buFont typeface="+mj-lt"/>
              <a:buAutoNum type="arabicPeriod"/>
            </a:pPr>
            <a:r>
              <a:rPr lang="en-US" sz="1200" b="0" i="0" dirty="0" smtClean="0">
                <a:solidFill>
                  <a:srgbClr val="212121"/>
                </a:solidFill>
                <a:effectLst/>
                <a:latin typeface="Roboto" panose="02000000000000000000" pitchFamily="2" charset="0"/>
              </a:rPr>
              <a:t>From </a:t>
            </a:r>
            <a:r>
              <a:rPr lang="en-US" sz="1200" b="0" i="0" dirty="0">
                <a:solidFill>
                  <a:srgbClr val="212121"/>
                </a:solidFill>
                <a:effectLst/>
                <a:latin typeface="Roboto" panose="02000000000000000000" pitchFamily="2" charset="0"/>
              </a:rPr>
              <a:t>age vs How many times you have made an online purchase in the past 1 </a:t>
            </a:r>
            <a:r>
              <a:rPr lang="en-US" sz="1200" b="0" i="0" dirty="0" smtClean="0">
                <a:solidFill>
                  <a:srgbClr val="212121"/>
                </a:solidFill>
                <a:effectLst/>
                <a:latin typeface="Roboto" panose="02000000000000000000" pitchFamily="2" charset="0"/>
              </a:rPr>
              <a:t>year, </a:t>
            </a:r>
            <a:r>
              <a:rPr lang="en-US" sz="1200" b="0" i="0" dirty="0">
                <a:solidFill>
                  <a:srgbClr val="212121"/>
                </a:solidFill>
                <a:effectLst/>
                <a:latin typeface="Roboto" panose="02000000000000000000" pitchFamily="2" charset="0"/>
              </a:rPr>
              <a:t>i can say mostly people who have ordered 31-40 times in a year have age 41-50 and with 41 time and more have age of 21-30 and less then 10 time are in 21-50age and 11-12 time are in age between 21-30 so i can say mostly 21-30 years of people are shopping </a:t>
            </a:r>
            <a:r>
              <a:rPr lang="en-US" sz="1200" b="0" i="0" dirty="0" smtClean="0">
                <a:solidFill>
                  <a:srgbClr val="212121"/>
                </a:solidFill>
                <a:effectLst/>
                <a:latin typeface="Roboto" panose="02000000000000000000" pitchFamily="2" charset="0"/>
              </a:rPr>
              <a:t>more.</a:t>
            </a:r>
          </a:p>
          <a:p>
            <a:pPr marL="228600" indent="-228600" algn="l">
              <a:buFont typeface="+mj-lt"/>
              <a:buAutoNum type="arabicPeriod"/>
            </a:pPr>
            <a:r>
              <a:rPr lang="en-US" sz="1200" b="0" i="0" dirty="0" smtClean="0">
                <a:solidFill>
                  <a:srgbClr val="212121"/>
                </a:solidFill>
                <a:effectLst/>
                <a:latin typeface="Roboto" panose="02000000000000000000" pitchFamily="2" charset="0"/>
              </a:rPr>
              <a:t>From </a:t>
            </a:r>
            <a:r>
              <a:rPr lang="en-US" sz="1200" b="0" i="0" dirty="0">
                <a:solidFill>
                  <a:srgbClr val="212121"/>
                </a:solidFill>
                <a:effectLst/>
                <a:latin typeface="Roboto" panose="02000000000000000000" pitchFamily="2" charset="0"/>
              </a:rPr>
              <a:t>age vs How do you access the internet while shopping </a:t>
            </a:r>
            <a:r>
              <a:rPr lang="en-US" sz="1200" b="0" i="0" dirty="0" smtClean="0">
                <a:solidFill>
                  <a:srgbClr val="212121"/>
                </a:solidFill>
                <a:effectLst/>
                <a:latin typeface="Roboto" panose="02000000000000000000" pitchFamily="2" charset="0"/>
              </a:rPr>
              <a:t>on-line, </a:t>
            </a:r>
            <a:r>
              <a:rPr lang="en-US" sz="1200" b="0" i="0" dirty="0">
                <a:solidFill>
                  <a:srgbClr val="212121"/>
                </a:solidFill>
                <a:effectLst/>
                <a:latin typeface="Roboto" panose="02000000000000000000" pitchFamily="2" charset="0"/>
              </a:rPr>
              <a:t>i can say there are some people who use dial up who have a age of 31-40 and from </a:t>
            </a:r>
            <a:r>
              <a:rPr lang="en-US" sz="1200" b="0" i="0" dirty="0" err="1">
                <a:solidFill>
                  <a:srgbClr val="212121"/>
                </a:solidFill>
                <a:effectLst/>
                <a:latin typeface="Roboto" panose="02000000000000000000" pitchFamily="2" charset="0"/>
              </a:rPr>
              <a:t>wifi</a:t>
            </a:r>
            <a:r>
              <a:rPr lang="en-US" sz="1200" b="0" i="0" dirty="0">
                <a:solidFill>
                  <a:srgbClr val="212121"/>
                </a:solidFill>
                <a:effectLst/>
                <a:latin typeface="Roboto" panose="02000000000000000000" pitchFamily="2" charset="0"/>
              </a:rPr>
              <a:t> use i can say all of the people use </a:t>
            </a:r>
            <a:r>
              <a:rPr lang="en-US" sz="1200" b="0" i="0" dirty="0" err="1">
                <a:solidFill>
                  <a:srgbClr val="212121"/>
                </a:solidFill>
                <a:effectLst/>
                <a:latin typeface="Roboto" panose="02000000000000000000" pitchFamily="2" charset="0"/>
              </a:rPr>
              <a:t>wifi</a:t>
            </a:r>
            <a:r>
              <a:rPr lang="en-US" sz="1200" b="0" i="0" dirty="0">
                <a:solidFill>
                  <a:srgbClr val="212121"/>
                </a:solidFill>
                <a:effectLst/>
                <a:latin typeface="Roboto" panose="02000000000000000000" pitchFamily="2" charset="0"/>
              </a:rPr>
              <a:t> but 21-40 age of people use it more From mobile internet i can say mostly 21-50 age of people use it more as compare to others</a:t>
            </a:r>
          </a:p>
        </p:txBody>
      </p:sp>
    </p:spTree>
    <p:extLst>
      <p:ext uri="{BB962C8B-B14F-4D97-AF65-F5344CB8AC3E}">
        <p14:creationId xmlns:p14="http://schemas.microsoft.com/office/powerpoint/2010/main" val="208473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869E8068-C662-40B6-8B1A-9807BD2F3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364435"/>
            <a:ext cx="7207939" cy="6129130"/>
          </a:xfrm>
        </p:spPr>
      </p:pic>
      <p:sp>
        <p:nvSpPr>
          <p:cNvPr id="4" name="Text Placeholder 3">
            <a:extLst>
              <a:ext uri="{FF2B5EF4-FFF2-40B4-BE49-F238E27FC236}">
                <a16:creationId xmlns="" xmlns:a16="http://schemas.microsoft.com/office/drawing/2014/main" id="{A4BCE9CF-DC41-485E-84C4-E706A31093A6}"/>
              </a:ext>
            </a:extLst>
          </p:cNvPr>
          <p:cNvSpPr>
            <a:spLocks noGrp="1"/>
          </p:cNvSpPr>
          <p:nvPr>
            <p:ph type="body" sz="half" idx="2"/>
          </p:nvPr>
        </p:nvSpPr>
        <p:spPr>
          <a:xfrm>
            <a:off x="212037" y="119270"/>
            <a:ext cx="4559988" cy="7606747"/>
          </a:xfrm>
        </p:spPr>
        <p:txBody>
          <a:bodyPr>
            <a:noAutofit/>
          </a:bodyPr>
          <a:lstStyle/>
          <a:p>
            <a:pPr marL="228600" indent="-228600" algn="l">
              <a:buFont typeface="+mj-lt"/>
              <a:buAutoNum type="arabicPeriod" startAt="5"/>
            </a:pPr>
            <a:r>
              <a:rPr lang="en-US" sz="1200" b="0" i="0" dirty="0" smtClean="0">
                <a:solidFill>
                  <a:srgbClr val="212121"/>
                </a:solidFill>
                <a:effectLst/>
                <a:latin typeface="Roboto" panose="02000000000000000000" pitchFamily="2" charset="0"/>
              </a:rPr>
              <a:t>From </a:t>
            </a:r>
            <a:r>
              <a:rPr lang="en-US" sz="1200" b="0" i="0" dirty="0">
                <a:solidFill>
                  <a:srgbClr val="212121"/>
                </a:solidFill>
                <a:effectLst/>
                <a:latin typeface="Roboto" panose="02000000000000000000" pitchFamily="2" charset="0"/>
              </a:rPr>
              <a:t>age vs Which device do you use to access the online </a:t>
            </a:r>
            <a:r>
              <a:rPr lang="en-US" sz="1200" b="0" i="0" dirty="0" smtClean="0">
                <a:solidFill>
                  <a:srgbClr val="212121"/>
                </a:solidFill>
                <a:effectLst/>
                <a:latin typeface="Roboto" panose="02000000000000000000" pitchFamily="2" charset="0"/>
              </a:rPr>
              <a:t>shopping, </a:t>
            </a:r>
            <a:r>
              <a:rPr lang="en-US" sz="1200" b="0" i="0" dirty="0">
                <a:solidFill>
                  <a:srgbClr val="212121"/>
                </a:solidFill>
                <a:effectLst/>
                <a:latin typeface="Roboto" panose="02000000000000000000" pitchFamily="2" charset="0"/>
              </a:rPr>
              <a:t>i can say people who have a age between 41-50 mostly use desktop and people who </a:t>
            </a:r>
            <a:r>
              <a:rPr lang="en-US" sz="1200" dirty="0" smtClean="0">
                <a:solidFill>
                  <a:srgbClr val="212121"/>
                </a:solidFill>
                <a:latin typeface="Roboto" panose="02000000000000000000" pitchFamily="2" charset="0"/>
              </a:rPr>
              <a:t>falls between</a:t>
            </a:r>
            <a:r>
              <a:rPr lang="en-US" sz="1200" b="0" i="0" dirty="0" smtClean="0">
                <a:solidFill>
                  <a:srgbClr val="212121"/>
                </a:solidFill>
                <a:effectLst/>
                <a:latin typeface="Roboto" panose="02000000000000000000" pitchFamily="2" charset="0"/>
              </a:rPr>
              <a:t> age of </a:t>
            </a:r>
            <a:r>
              <a:rPr lang="en-US" sz="1200" b="0" i="0" dirty="0">
                <a:solidFill>
                  <a:srgbClr val="212121"/>
                </a:solidFill>
                <a:effectLst/>
                <a:latin typeface="Roboto" panose="02000000000000000000" pitchFamily="2" charset="0"/>
              </a:rPr>
              <a:t>21-40 use mobile and there are some people who use tablet have </a:t>
            </a:r>
            <a:r>
              <a:rPr lang="en-US" sz="1200" b="0" i="0" dirty="0" smtClean="0">
                <a:solidFill>
                  <a:srgbClr val="212121"/>
                </a:solidFill>
                <a:effectLst/>
                <a:latin typeface="Roboto" panose="02000000000000000000" pitchFamily="2" charset="0"/>
              </a:rPr>
              <a:t>an </a:t>
            </a:r>
            <a:r>
              <a:rPr lang="en-US" sz="1200" b="0" i="0" dirty="0">
                <a:solidFill>
                  <a:srgbClr val="212121"/>
                </a:solidFill>
                <a:effectLst/>
                <a:latin typeface="Roboto" panose="02000000000000000000" pitchFamily="2" charset="0"/>
              </a:rPr>
              <a:t>age of 41-50 and there are people who use laptop have </a:t>
            </a:r>
            <a:r>
              <a:rPr lang="en-US" sz="1200" b="0" i="0" dirty="0" smtClean="0">
                <a:solidFill>
                  <a:srgbClr val="212121"/>
                </a:solidFill>
                <a:effectLst/>
                <a:latin typeface="Roboto" panose="02000000000000000000" pitchFamily="2" charset="0"/>
              </a:rPr>
              <a:t>an </a:t>
            </a:r>
            <a:r>
              <a:rPr lang="en-US" sz="1200" b="0" i="0" dirty="0">
                <a:solidFill>
                  <a:srgbClr val="212121"/>
                </a:solidFill>
                <a:effectLst/>
                <a:latin typeface="Roboto" panose="02000000000000000000" pitchFamily="2" charset="0"/>
              </a:rPr>
              <a:t>age of </a:t>
            </a:r>
            <a:r>
              <a:rPr lang="en-US" sz="1200" b="0" i="0" dirty="0" smtClean="0">
                <a:solidFill>
                  <a:srgbClr val="212121"/>
                </a:solidFill>
                <a:effectLst/>
                <a:latin typeface="Roboto" panose="02000000000000000000" pitchFamily="2" charset="0"/>
              </a:rPr>
              <a:t>21-50. </a:t>
            </a:r>
            <a:r>
              <a:rPr lang="en-US" sz="1200" b="0" i="0" dirty="0">
                <a:solidFill>
                  <a:srgbClr val="212121"/>
                </a:solidFill>
                <a:effectLst/>
                <a:latin typeface="Roboto" panose="02000000000000000000" pitchFamily="2" charset="0"/>
              </a:rPr>
              <a:t>so i can say mostly above 41 people use less mobile to order online and there are young people who </a:t>
            </a:r>
            <a:r>
              <a:rPr lang="en-US" sz="1200" dirty="0" smtClean="0">
                <a:solidFill>
                  <a:srgbClr val="212121"/>
                </a:solidFill>
                <a:latin typeface="Roboto" panose="02000000000000000000" pitchFamily="2" charset="0"/>
              </a:rPr>
              <a:t>only use mobile are</a:t>
            </a:r>
            <a:r>
              <a:rPr lang="en-US" sz="1200" b="0" i="0" dirty="0" smtClean="0">
                <a:solidFill>
                  <a:srgbClr val="212121"/>
                </a:solidFill>
                <a:effectLst/>
                <a:latin typeface="Roboto" panose="02000000000000000000" pitchFamily="2" charset="0"/>
              </a:rPr>
              <a:t> aged </a:t>
            </a:r>
            <a:r>
              <a:rPr lang="en-US" sz="1200" b="0" i="0" dirty="0">
                <a:solidFill>
                  <a:srgbClr val="212121"/>
                </a:solidFill>
                <a:effectLst/>
                <a:latin typeface="Roboto" panose="02000000000000000000" pitchFamily="2" charset="0"/>
              </a:rPr>
              <a:t>between </a:t>
            </a:r>
            <a:r>
              <a:rPr lang="en-US" sz="1200" b="0" i="0" dirty="0" smtClean="0">
                <a:solidFill>
                  <a:srgbClr val="212121"/>
                </a:solidFill>
                <a:effectLst/>
                <a:latin typeface="Roboto" panose="02000000000000000000" pitchFamily="2" charset="0"/>
              </a:rPr>
              <a:t>21-40.</a:t>
            </a:r>
          </a:p>
          <a:p>
            <a:pPr marL="228600" indent="-228600" algn="l">
              <a:buFont typeface="+mj-lt"/>
              <a:buAutoNum type="arabicPeriod" startAt="5"/>
            </a:pPr>
            <a:r>
              <a:rPr lang="en-US" sz="1200" b="0" i="0" dirty="0" smtClean="0">
                <a:solidFill>
                  <a:srgbClr val="212121"/>
                </a:solidFill>
                <a:effectLst/>
                <a:latin typeface="Roboto" panose="02000000000000000000" pitchFamily="2" charset="0"/>
              </a:rPr>
              <a:t>From </a:t>
            </a:r>
            <a:r>
              <a:rPr lang="en-US" sz="1200" b="0" i="0" dirty="0">
                <a:solidFill>
                  <a:srgbClr val="212121"/>
                </a:solidFill>
                <a:effectLst/>
                <a:latin typeface="Roboto" panose="02000000000000000000" pitchFamily="2" charset="0"/>
              </a:rPr>
              <a:t>age vs device </a:t>
            </a:r>
            <a:r>
              <a:rPr lang="en-US" sz="1200" b="0" i="0" dirty="0" smtClean="0">
                <a:solidFill>
                  <a:srgbClr val="212121"/>
                </a:solidFill>
                <a:effectLst/>
                <a:latin typeface="Roboto" panose="02000000000000000000" pitchFamily="2" charset="0"/>
              </a:rPr>
              <a:t>size, </a:t>
            </a:r>
            <a:r>
              <a:rPr lang="en-US" sz="1200" b="0" i="0" dirty="0">
                <a:solidFill>
                  <a:srgbClr val="212121"/>
                </a:solidFill>
                <a:effectLst/>
                <a:latin typeface="Roboto" panose="02000000000000000000" pitchFamily="2" charset="0"/>
              </a:rPr>
              <a:t>i can say there are people who have big device size or less size as compare to 5.5 </a:t>
            </a:r>
            <a:r>
              <a:rPr lang="en-US" sz="1200" b="0" i="0" dirty="0" smtClean="0">
                <a:solidFill>
                  <a:srgbClr val="212121"/>
                </a:solidFill>
                <a:effectLst/>
                <a:latin typeface="Roboto" panose="02000000000000000000" pitchFamily="2" charset="0"/>
              </a:rPr>
              <a:t>inch and </a:t>
            </a:r>
            <a:r>
              <a:rPr lang="en-US" sz="1200" b="0" i="0" dirty="0">
                <a:solidFill>
                  <a:srgbClr val="212121"/>
                </a:solidFill>
                <a:effectLst/>
                <a:latin typeface="Roboto" panose="02000000000000000000" pitchFamily="2" charset="0"/>
              </a:rPr>
              <a:t>there are people who use 4.7 inch mobile who have a age of 21-30 and mostly people use 5.5 inch mobile who have a age of 21-30and very less people use 5.5 inch mobile who have a age of above </a:t>
            </a:r>
            <a:r>
              <a:rPr lang="en-US" sz="1200" b="0" i="0" dirty="0" smtClean="0">
                <a:solidFill>
                  <a:srgbClr val="212121"/>
                </a:solidFill>
                <a:effectLst/>
                <a:latin typeface="Roboto" panose="02000000000000000000" pitchFamily="2" charset="0"/>
              </a:rPr>
              <a:t>51.</a:t>
            </a:r>
          </a:p>
          <a:p>
            <a:pPr marL="228600" indent="-228600" algn="l">
              <a:buFont typeface="+mj-lt"/>
              <a:buAutoNum type="arabicPeriod" startAt="5"/>
            </a:pPr>
            <a:r>
              <a:rPr lang="en-US" sz="1200" b="0" i="0" dirty="0" smtClean="0">
                <a:solidFill>
                  <a:srgbClr val="212121"/>
                </a:solidFill>
                <a:effectLst/>
                <a:latin typeface="Roboto" panose="02000000000000000000" pitchFamily="2" charset="0"/>
              </a:rPr>
              <a:t>Age </a:t>
            </a:r>
            <a:r>
              <a:rPr lang="en-US" sz="1200" b="0" i="0" dirty="0">
                <a:solidFill>
                  <a:srgbClr val="212121"/>
                </a:solidFill>
                <a:effectLst/>
                <a:latin typeface="Roboto" panose="02000000000000000000" pitchFamily="2" charset="0"/>
              </a:rPr>
              <a:t>vs device </a:t>
            </a:r>
            <a:r>
              <a:rPr lang="en-US" sz="1200" b="0" i="0" dirty="0" smtClean="0">
                <a:solidFill>
                  <a:srgbClr val="212121"/>
                </a:solidFill>
                <a:effectLst/>
                <a:latin typeface="Roboto" panose="02000000000000000000" pitchFamily="2" charset="0"/>
              </a:rPr>
              <a:t>type, </a:t>
            </a:r>
            <a:r>
              <a:rPr lang="en-US" sz="1200" b="0" i="0" dirty="0">
                <a:solidFill>
                  <a:srgbClr val="212121"/>
                </a:solidFill>
                <a:effectLst/>
                <a:latin typeface="Roboto" panose="02000000000000000000" pitchFamily="2" charset="0"/>
              </a:rPr>
              <a:t>i can say people who have </a:t>
            </a:r>
            <a:r>
              <a:rPr lang="en-US" sz="1200" b="0" i="0" dirty="0" smtClean="0">
                <a:solidFill>
                  <a:srgbClr val="212121"/>
                </a:solidFill>
                <a:effectLst/>
                <a:latin typeface="Roboto" panose="02000000000000000000" pitchFamily="2" charset="0"/>
              </a:rPr>
              <a:t>an </a:t>
            </a:r>
            <a:r>
              <a:rPr lang="en-US" sz="1200" b="0" i="0" dirty="0">
                <a:solidFill>
                  <a:srgbClr val="212121"/>
                </a:solidFill>
                <a:effectLst/>
                <a:latin typeface="Roboto" panose="02000000000000000000" pitchFamily="2" charset="0"/>
              </a:rPr>
              <a:t>age of 31-50 use </a:t>
            </a:r>
            <a:r>
              <a:rPr lang="en-US" sz="1200" b="0" i="0" dirty="0" smtClean="0">
                <a:solidFill>
                  <a:srgbClr val="212121"/>
                </a:solidFill>
                <a:effectLst/>
                <a:latin typeface="Roboto" panose="02000000000000000000" pitchFamily="2" charset="0"/>
              </a:rPr>
              <a:t>windows </a:t>
            </a:r>
            <a:r>
              <a:rPr lang="en-US" sz="1200" b="0" i="0" dirty="0">
                <a:solidFill>
                  <a:srgbClr val="212121"/>
                </a:solidFill>
                <a:effectLst/>
                <a:latin typeface="Roboto" panose="02000000000000000000" pitchFamily="2" charset="0"/>
              </a:rPr>
              <a:t>mobile </a:t>
            </a:r>
            <a:r>
              <a:rPr lang="en-US" sz="1200" b="0" i="0" dirty="0" smtClean="0">
                <a:solidFill>
                  <a:srgbClr val="212121"/>
                </a:solidFill>
                <a:effectLst/>
                <a:latin typeface="Roboto" panose="02000000000000000000" pitchFamily="2" charset="0"/>
              </a:rPr>
              <a:t>more, and </a:t>
            </a:r>
            <a:r>
              <a:rPr lang="en-US" sz="1200" b="0" i="0" dirty="0">
                <a:solidFill>
                  <a:srgbClr val="212121"/>
                </a:solidFill>
                <a:effectLst/>
                <a:latin typeface="Roboto" panose="02000000000000000000" pitchFamily="2" charset="0"/>
              </a:rPr>
              <a:t>people use IOS who have a age of 21-30 means young people use it more and people use android who have a age of 21-40 more and less people use android who have a age of 41-50 and very less who have a age of </a:t>
            </a:r>
            <a:r>
              <a:rPr lang="en-US" sz="1200" b="0" i="0" dirty="0" smtClean="0">
                <a:solidFill>
                  <a:srgbClr val="212121"/>
                </a:solidFill>
                <a:effectLst/>
                <a:latin typeface="Roboto" panose="02000000000000000000" pitchFamily="2" charset="0"/>
              </a:rPr>
              <a:t>51+.</a:t>
            </a:r>
          </a:p>
          <a:p>
            <a:pPr marL="228600" indent="-228600" algn="l">
              <a:buFont typeface="+mj-lt"/>
              <a:buAutoNum type="arabicPeriod" startAt="5"/>
            </a:pPr>
            <a:r>
              <a:rPr lang="en-US" sz="1200" b="0" i="0" dirty="0" smtClean="0">
                <a:solidFill>
                  <a:srgbClr val="212121"/>
                </a:solidFill>
                <a:effectLst/>
                <a:latin typeface="Roboto" panose="02000000000000000000" pitchFamily="2" charset="0"/>
              </a:rPr>
              <a:t>Age </a:t>
            </a:r>
            <a:r>
              <a:rPr lang="en-US" sz="1200" b="0" i="0" dirty="0">
                <a:solidFill>
                  <a:srgbClr val="212121"/>
                </a:solidFill>
                <a:effectLst/>
                <a:latin typeface="Roboto" panose="02000000000000000000" pitchFamily="2" charset="0"/>
              </a:rPr>
              <a:t>vs What browser do you run on your device to access the </a:t>
            </a:r>
            <a:r>
              <a:rPr lang="en-US" sz="1200" b="0" i="0" dirty="0" smtClean="0">
                <a:solidFill>
                  <a:srgbClr val="212121"/>
                </a:solidFill>
                <a:effectLst/>
                <a:latin typeface="Roboto" panose="02000000000000000000" pitchFamily="2" charset="0"/>
              </a:rPr>
              <a:t>website, </a:t>
            </a:r>
            <a:r>
              <a:rPr lang="en-US" sz="1200" b="0" i="0" dirty="0">
                <a:solidFill>
                  <a:srgbClr val="212121"/>
                </a:solidFill>
                <a:effectLst/>
                <a:latin typeface="Roboto" panose="02000000000000000000" pitchFamily="2" charset="0"/>
              </a:rPr>
              <a:t>i can say people who have </a:t>
            </a:r>
            <a:r>
              <a:rPr lang="en-US" sz="1200" b="0" i="0" dirty="0" smtClean="0">
                <a:solidFill>
                  <a:srgbClr val="212121"/>
                </a:solidFill>
                <a:effectLst/>
                <a:latin typeface="Roboto" panose="02000000000000000000" pitchFamily="2" charset="0"/>
              </a:rPr>
              <a:t>an </a:t>
            </a:r>
            <a:r>
              <a:rPr lang="en-US" sz="1200" b="0" i="0" dirty="0">
                <a:solidFill>
                  <a:srgbClr val="212121"/>
                </a:solidFill>
                <a:effectLst/>
                <a:latin typeface="Roboto" panose="02000000000000000000" pitchFamily="2" charset="0"/>
              </a:rPr>
              <a:t>age of 21-50 </a:t>
            </a:r>
            <a:r>
              <a:rPr lang="en-US" sz="1200" b="0" i="0" dirty="0" smtClean="0">
                <a:solidFill>
                  <a:srgbClr val="212121"/>
                </a:solidFill>
                <a:effectLst/>
                <a:latin typeface="Roboto" panose="02000000000000000000" pitchFamily="2" charset="0"/>
              </a:rPr>
              <a:t>almost everyone </a:t>
            </a:r>
            <a:r>
              <a:rPr lang="en-US" sz="1200" b="0" i="0" dirty="0">
                <a:solidFill>
                  <a:srgbClr val="212121"/>
                </a:solidFill>
                <a:effectLst/>
                <a:latin typeface="Roboto" panose="02000000000000000000" pitchFamily="2" charset="0"/>
              </a:rPr>
              <a:t>use </a:t>
            </a:r>
            <a:r>
              <a:rPr lang="en-US" sz="1200" dirty="0" smtClean="0">
                <a:solidFill>
                  <a:srgbClr val="212121"/>
                </a:solidFill>
                <a:latin typeface="Roboto" panose="02000000000000000000" pitchFamily="2" charset="0"/>
              </a:rPr>
              <a:t>chrome</a:t>
            </a:r>
            <a:r>
              <a:rPr lang="en-US" sz="1200" b="0" i="0" dirty="0" smtClean="0">
                <a:solidFill>
                  <a:srgbClr val="212121"/>
                </a:solidFill>
                <a:effectLst/>
                <a:latin typeface="Roboto" panose="02000000000000000000" pitchFamily="2" charset="0"/>
              </a:rPr>
              <a:t> </a:t>
            </a:r>
            <a:r>
              <a:rPr lang="en-US" sz="1200" b="0" i="0" dirty="0">
                <a:solidFill>
                  <a:srgbClr val="212121"/>
                </a:solidFill>
                <a:effectLst/>
                <a:latin typeface="Roboto" panose="02000000000000000000" pitchFamily="2" charset="0"/>
              </a:rPr>
              <a:t>and less people use it who have a age of below 20 and 51+ and people use safari more who have a age of 21-30 more and people with age 31-40 also use it but have a less count as compare to 21-30 there are only few people who use opera who have a age of 21-30 and very few people who use it have a age of 41-50 and few people use Firefox who have a age of 21-30 and 31-40 very </a:t>
            </a:r>
            <a:r>
              <a:rPr lang="en-US" sz="1200" b="0" i="0" dirty="0" smtClean="0">
                <a:solidFill>
                  <a:srgbClr val="212121"/>
                </a:solidFill>
                <a:effectLst/>
                <a:latin typeface="Roboto" panose="02000000000000000000" pitchFamily="2" charset="0"/>
              </a:rPr>
              <a:t>few.</a:t>
            </a:r>
            <a:endParaRPr lang="en-US" sz="12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654164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8A176C89-E114-4144-BEAF-D802A6F0B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3061" y="457200"/>
            <a:ext cx="7036903" cy="5612296"/>
          </a:xfrm>
        </p:spPr>
      </p:pic>
      <p:sp>
        <p:nvSpPr>
          <p:cNvPr id="4" name="Text Placeholder 3">
            <a:extLst>
              <a:ext uri="{FF2B5EF4-FFF2-40B4-BE49-F238E27FC236}">
                <a16:creationId xmlns="" xmlns:a16="http://schemas.microsoft.com/office/drawing/2014/main" id="{2803E4A6-8AFE-433F-80EE-71733A38F7C1}"/>
              </a:ext>
            </a:extLst>
          </p:cNvPr>
          <p:cNvSpPr>
            <a:spLocks noGrp="1"/>
          </p:cNvSpPr>
          <p:nvPr>
            <p:ph type="body" sz="half" idx="2"/>
          </p:nvPr>
        </p:nvSpPr>
        <p:spPr>
          <a:xfrm>
            <a:off x="495231" y="92765"/>
            <a:ext cx="3932237" cy="6765235"/>
          </a:xfrm>
        </p:spPr>
        <p:txBody>
          <a:bodyPr>
            <a:normAutofit fontScale="92500" lnSpcReduction="20000"/>
          </a:bodyPr>
          <a:lstStyle/>
          <a:p>
            <a:pPr marL="342900" indent="-342900" algn="l">
              <a:buFont typeface="+mj-lt"/>
              <a:buAutoNum type="arabicPeriod" startAt="9"/>
            </a:pPr>
            <a:r>
              <a:rPr lang="en-US" i="0" dirty="0" smtClean="0">
                <a:solidFill>
                  <a:srgbClr val="212121"/>
                </a:solidFill>
                <a:effectLst/>
                <a:latin typeface="+mj-lt"/>
              </a:rPr>
              <a:t>From </a:t>
            </a:r>
            <a:r>
              <a:rPr lang="en-US" i="0" dirty="0">
                <a:solidFill>
                  <a:srgbClr val="212121"/>
                </a:solidFill>
                <a:effectLst/>
                <a:latin typeface="+mj-lt"/>
              </a:rPr>
              <a:t>age vs Which channel did you follow to arrive at your favorite online store for the first </a:t>
            </a:r>
            <a:r>
              <a:rPr lang="en-US" i="0" dirty="0" smtClean="0">
                <a:solidFill>
                  <a:srgbClr val="212121"/>
                </a:solidFill>
                <a:effectLst/>
                <a:latin typeface="+mj-lt"/>
              </a:rPr>
              <a:t>time, </a:t>
            </a:r>
            <a:r>
              <a:rPr lang="en-US" i="0" dirty="0">
                <a:solidFill>
                  <a:srgbClr val="212121"/>
                </a:solidFill>
                <a:effectLst/>
                <a:latin typeface="+mj-lt"/>
              </a:rPr>
              <a:t>i can say people of every age use search engine but less people use it </a:t>
            </a:r>
            <a:r>
              <a:rPr lang="en-US" i="0" dirty="0" smtClean="0">
                <a:solidFill>
                  <a:srgbClr val="212121"/>
                </a:solidFill>
                <a:effectLst/>
                <a:latin typeface="+mj-lt"/>
              </a:rPr>
              <a:t>who are aged below </a:t>
            </a:r>
            <a:r>
              <a:rPr lang="en-US" i="0" dirty="0">
                <a:solidFill>
                  <a:srgbClr val="212121"/>
                </a:solidFill>
                <a:effectLst/>
                <a:latin typeface="+mj-lt"/>
              </a:rPr>
              <a:t>20 or above 51 as compare to 21-50 age of people and people use content marketing as </a:t>
            </a:r>
            <a:r>
              <a:rPr lang="en-US" i="0" dirty="0" smtClean="0">
                <a:solidFill>
                  <a:srgbClr val="212121"/>
                </a:solidFill>
                <a:effectLst/>
                <a:latin typeface="+mj-lt"/>
              </a:rPr>
              <a:t>compared </a:t>
            </a:r>
            <a:r>
              <a:rPr lang="en-US" i="0" dirty="0">
                <a:solidFill>
                  <a:srgbClr val="212121"/>
                </a:solidFill>
                <a:effectLst/>
                <a:latin typeface="+mj-lt"/>
              </a:rPr>
              <a:t>to other who have a age of 21-30 and people use display advertise who have a age of </a:t>
            </a:r>
            <a:r>
              <a:rPr lang="en-US" i="0" dirty="0" smtClean="0">
                <a:solidFill>
                  <a:srgbClr val="212121"/>
                </a:solidFill>
                <a:effectLst/>
                <a:latin typeface="+mj-lt"/>
              </a:rPr>
              <a:t>41-50.</a:t>
            </a:r>
          </a:p>
          <a:p>
            <a:pPr marL="342900" indent="-342900" algn="l">
              <a:buFont typeface="+mj-lt"/>
              <a:buAutoNum type="arabicPeriod" startAt="9"/>
            </a:pPr>
            <a:r>
              <a:rPr lang="en-US" i="0" dirty="0" smtClean="0">
                <a:solidFill>
                  <a:srgbClr val="212121"/>
                </a:solidFill>
                <a:effectLst/>
                <a:latin typeface="+mj-lt"/>
              </a:rPr>
              <a:t>From </a:t>
            </a:r>
            <a:r>
              <a:rPr lang="en-US" i="0" dirty="0">
                <a:solidFill>
                  <a:srgbClr val="212121"/>
                </a:solidFill>
                <a:effectLst/>
                <a:latin typeface="+mj-lt"/>
              </a:rPr>
              <a:t>age vs After first visit, how do you reach the online retail </a:t>
            </a:r>
            <a:r>
              <a:rPr lang="en-US" i="0" dirty="0" smtClean="0">
                <a:solidFill>
                  <a:srgbClr val="212121"/>
                </a:solidFill>
                <a:effectLst/>
                <a:latin typeface="+mj-lt"/>
              </a:rPr>
              <a:t>store, </a:t>
            </a:r>
            <a:r>
              <a:rPr lang="en-US" i="0" dirty="0">
                <a:solidFill>
                  <a:srgbClr val="212121"/>
                </a:solidFill>
                <a:effectLst/>
                <a:latin typeface="+mj-lt"/>
              </a:rPr>
              <a:t>people who have a age of 31-40 reaches the store by search engine as compare to other and people who have a age of 21-50 reaches the store by application and people who have a age of 31-40 and below 21 have very less count as compare to other who Reacher the store by using direct </a:t>
            </a:r>
            <a:r>
              <a:rPr lang="en-US" i="0" dirty="0" err="1">
                <a:solidFill>
                  <a:srgbClr val="212121"/>
                </a:solidFill>
                <a:effectLst/>
                <a:latin typeface="+mj-lt"/>
              </a:rPr>
              <a:t>url</a:t>
            </a:r>
            <a:r>
              <a:rPr lang="en-US" i="0" dirty="0">
                <a:solidFill>
                  <a:srgbClr val="212121"/>
                </a:solidFill>
                <a:effectLst/>
                <a:latin typeface="+mj-lt"/>
              </a:rPr>
              <a:t> except upper two ages all age of people used direct </a:t>
            </a:r>
            <a:r>
              <a:rPr lang="en-US" i="0" dirty="0" err="1">
                <a:solidFill>
                  <a:srgbClr val="212121"/>
                </a:solidFill>
                <a:effectLst/>
                <a:latin typeface="+mj-lt"/>
              </a:rPr>
              <a:t>url</a:t>
            </a:r>
            <a:r>
              <a:rPr lang="en-US" i="0" dirty="0">
                <a:solidFill>
                  <a:srgbClr val="212121"/>
                </a:solidFill>
                <a:effectLst/>
                <a:latin typeface="+mj-lt"/>
              </a:rPr>
              <a:t> and people who have a age of 41-50 mostly they use email to reach </a:t>
            </a:r>
            <a:r>
              <a:rPr lang="en-US" i="0" dirty="0" smtClean="0">
                <a:solidFill>
                  <a:srgbClr val="212121"/>
                </a:solidFill>
                <a:effectLst/>
                <a:latin typeface="+mj-lt"/>
              </a:rPr>
              <a:t>store.</a:t>
            </a:r>
          </a:p>
          <a:p>
            <a:pPr marL="342900" indent="-342900" algn="l">
              <a:buFont typeface="+mj-lt"/>
              <a:buAutoNum type="arabicPeriod" startAt="9"/>
            </a:pPr>
            <a:r>
              <a:rPr lang="en-US" i="0" dirty="0" smtClean="0">
                <a:solidFill>
                  <a:srgbClr val="212121"/>
                </a:solidFill>
                <a:effectLst/>
                <a:latin typeface="+mj-lt"/>
              </a:rPr>
              <a:t>From </a:t>
            </a:r>
            <a:r>
              <a:rPr lang="en-US" i="0" dirty="0">
                <a:solidFill>
                  <a:srgbClr val="212121"/>
                </a:solidFill>
                <a:effectLst/>
                <a:latin typeface="+mj-lt"/>
              </a:rPr>
              <a:t>age vs How much time do you explore the e- retail store before making a purchase </a:t>
            </a:r>
            <a:r>
              <a:rPr lang="en-US" i="0" dirty="0" smtClean="0">
                <a:solidFill>
                  <a:srgbClr val="212121"/>
                </a:solidFill>
                <a:effectLst/>
                <a:latin typeface="+mj-lt"/>
              </a:rPr>
              <a:t>decision, </a:t>
            </a:r>
            <a:r>
              <a:rPr lang="en-US" i="0" dirty="0">
                <a:solidFill>
                  <a:srgbClr val="212121"/>
                </a:solidFill>
                <a:effectLst/>
                <a:latin typeface="+mj-lt"/>
              </a:rPr>
              <a:t>i </a:t>
            </a:r>
            <a:r>
              <a:rPr lang="en-US" i="0" dirty="0" smtClean="0">
                <a:solidFill>
                  <a:srgbClr val="212121"/>
                </a:solidFill>
                <a:effectLst/>
                <a:latin typeface="+mj-lt"/>
              </a:rPr>
              <a:t>can </a:t>
            </a:r>
            <a:r>
              <a:rPr lang="en-US" i="0" dirty="0">
                <a:solidFill>
                  <a:srgbClr val="212121"/>
                </a:solidFill>
                <a:effectLst/>
                <a:latin typeface="+mj-lt"/>
              </a:rPr>
              <a:t>say people who have a age of 21-50 have </a:t>
            </a:r>
            <a:r>
              <a:rPr lang="en-US" i="0" dirty="0" smtClean="0">
                <a:solidFill>
                  <a:srgbClr val="212121"/>
                </a:solidFill>
                <a:effectLst/>
                <a:latin typeface="+mj-lt"/>
              </a:rPr>
              <a:t>explored </a:t>
            </a:r>
            <a:r>
              <a:rPr lang="en-US" i="0" dirty="0">
                <a:solidFill>
                  <a:srgbClr val="212121"/>
                </a:solidFill>
                <a:effectLst/>
                <a:latin typeface="+mj-lt"/>
              </a:rPr>
              <a:t>the store between 6-10 </a:t>
            </a:r>
            <a:r>
              <a:rPr lang="en-US" i="0" dirty="0" smtClean="0">
                <a:solidFill>
                  <a:srgbClr val="212121"/>
                </a:solidFill>
                <a:effectLst/>
                <a:latin typeface="+mj-lt"/>
              </a:rPr>
              <a:t>times and </a:t>
            </a:r>
            <a:r>
              <a:rPr lang="en-US" i="0" dirty="0">
                <a:solidFill>
                  <a:srgbClr val="212121"/>
                </a:solidFill>
                <a:effectLst/>
                <a:latin typeface="+mj-lt"/>
              </a:rPr>
              <a:t>same people who have a age of 21-50 have </a:t>
            </a:r>
            <a:r>
              <a:rPr lang="en-US" i="0" dirty="0" smtClean="0">
                <a:solidFill>
                  <a:srgbClr val="212121"/>
                </a:solidFill>
                <a:effectLst/>
                <a:latin typeface="+mj-lt"/>
              </a:rPr>
              <a:t>explored </a:t>
            </a:r>
            <a:r>
              <a:rPr lang="en-US" i="0" dirty="0">
                <a:solidFill>
                  <a:srgbClr val="212121"/>
                </a:solidFill>
                <a:effectLst/>
                <a:latin typeface="+mj-lt"/>
              </a:rPr>
              <a:t>it </a:t>
            </a:r>
            <a:r>
              <a:rPr lang="en-US" i="0" dirty="0" smtClean="0">
                <a:solidFill>
                  <a:srgbClr val="212121"/>
                </a:solidFill>
                <a:effectLst/>
                <a:latin typeface="+mj-lt"/>
              </a:rPr>
              <a:t>more than </a:t>
            </a:r>
            <a:r>
              <a:rPr lang="en-US" i="0" dirty="0">
                <a:solidFill>
                  <a:srgbClr val="212121"/>
                </a:solidFill>
                <a:effectLst/>
                <a:latin typeface="+mj-lt"/>
              </a:rPr>
              <a:t>15 times and there are less </a:t>
            </a:r>
            <a:r>
              <a:rPr lang="en-US" i="0" dirty="0" smtClean="0">
                <a:solidFill>
                  <a:srgbClr val="212121"/>
                </a:solidFill>
                <a:effectLst/>
                <a:latin typeface="+mj-lt"/>
              </a:rPr>
              <a:t>people </a:t>
            </a:r>
            <a:r>
              <a:rPr lang="en-US" i="0" dirty="0">
                <a:solidFill>
                  <a:srgbClr val="212121"/>
                </a:solidFill>
                <a:effectLst/>
                <a:latin typeface="+mj-lt"/>
              </a:rPr>
              <a:t>but there are some peoples who have a age of 51 above and </a:t>
            </a:r>
            <a:r>
              <a:rPr lang="en-US" i="0" dirty="0" smtClean="0">
                <a:solidFill>
                  <a:srgbClr val="212121"/>
                </a:solidFill>
                <a:effectLst/>
                <a:latin typeface="+mj-lt"/>
              </a:rPr>
              <a:t>have explored </a:t>
            </a:r>
            <a:r>
              <a:rPr lang="en-US" i="0" dirty="0">
                <a:solidFill>
                  <a:srgbClr val="212121"/>
                </a:solidFill>
                <a:effectLst/>
                <a:latin typeface="+mj-lt"/>
              </a:rPr>
              <a:t>it more then 15 times and there are more people who have a age of 41-50 </a:t>
            </a:r>
            <a:r>
              <a:rPr lang="en-US" i="0" dirty="0" smtClean="0">
                <a:solidFill>
                  <a:srgbClr val="212121"/>
                </a:solidFill>
                <a:effectLst/>
                <a:latin typeface="+mj-lt"/>
              </a:rPr>
              <a:t>and explored </a:t>
            </a:r>
            <a:r>
              <a:rPr lang="en-US" i="0" dirty="0">
                <a:solidFill>
                  <a:srgbClr val="212121"/>
                </a:solidFill>
                <a:effectLst/>
                <a:latin typeface="+mj-lt"/>
              </a:rPr>
              <a:t>the store between 11-15 times and there are some people who </a:t>
            </a:r>
            <a:r>
              <a:rPr lang="en-US" dirty="0" smtClean="0">
                <a:solidFill>
                  <a:srgbClr val="212121"/>
                </a:solidFill>
                <a:latin typeface="+mj-lt"/>
              </a:rPr>
              <a:t>are aged below</a:t>
            </a:r>
            <a:r>
              <a:rPr lang="en-US" i="0" dirty="0" smtClean="0">
                <a:solidFill>
                  <a:srgbClr val="212121"/>
                </a:solidFill>
                <a:effectLst/>
                <a:latin typeface="+mj-lt"/>
              </a:rPr>
              <a:t> </a:t>
            </a:r>
            <a:r>
              <a:rPr lang="en-US" i="0" dirty="0">
                <a:solidFill>
                  <a:srgbClr val="212121"/>
                </a:solidFill>
                <a:effectLst/>
                <a:latin typeface="+mj-lt"/>
              </a:rPr>
              <a:t>20 have explore it 1-5 times and there are some people who have a age of 31-40 who have explore it less </a:t>
            </a:r>
            <a:r>
              <a:rPr lang="en-US" i="0" dirty="0" smtClean="0">
                <a:solidFill>
                  <a:srgbClr val="212121"/>
                </a:solidFill>
                <a:effectLst/>
                <a:latin typeface="+mj-lt"/>
              </a:rPr>
              <a:t>than </a:t>
            </a:r>
            <a:r>
              <a:rPr lang="en-US" i="0" dirty="0">
                <a:solidFill>
                  <a:srgbClr val="212121"/>
                </a:solidFill>
                <a:effectLst/>
                <a:latin typeface="+mj-lt"/>
              </a:rPr>
              <a:t>1 </a:t>
            </a:r>
            <a:r>
              <a:rPr lang="en-US" i="0" dirty="0" smtClean="0">
                <a:solidFill>
                  <a:srgbClr val="212121"/>
                </a:solidFill>
                <a:effectLst/>
                <a:latin typeface="+mj-lt"/>
              </a:rPr>
              <a:t>time.</a:t>
            </a:r>
            <a:endParaRPr lang="en-US" i="0" dirty="0">
              <a:solidFill>
                <a:srgbClr val="212121"/>
              </a:solidFill>
              <a:effectLst/>
              <a:latin typeface="+mj-lt"/>
            </a:endParaRPr>
          </a:p>
        </p:txBody>
      </p:sp>
    </p:spTree>
    <p:extLst>
      <p:ext uri="{BB962C8B-B14F-4D97-AF65-F5344CB8AC3E}">
        <p14:creationId xmlns:p14="http://schemas.microsoft.com/office/powerpoint/2010/main" val="1495250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E4B41D97-ED07-430E-B0E1-BCB3A8C6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0666" y="288234"/>
            <a:ext cx="6823282" cy="6281531"/>
          </a:xfrm>
        </p:spPr>
      </p:pic>
      <p:sp>
        <p:nvSpPr>
          <p:cNvPr id="4" name="Text Placeholder 3">
            <a:extLst>
              <a:ext uri="{FF2B5EF4-FFF2-40B4-BE49-F238E27FC236}">
                <a16:creationId xmlns="" xmlns:a16="http://schemas.microsoft.com/office/drawing/2014/main" id="{EFB75822-2F57-4F5F-96F5-D722AA4478E3}"/>
              </a:ext>
            </a:extLst>
          </p:cNvPr>
          <p:cNvSpPr>
            <a:spLocks noGrp="1"/>
          </p:cNvSpPr>
          <p:nvPr>
            <p:ph type="body" sz="half" idx="2"/>
          </p:nvPr>
        </p:nvSpPr>
        <p:spPr>
          <a:xfrm>
            <a:off x="119270" y="288234"/>
            <a:ext cx="4652755" cy="6390862"/>
          </a:xfrm>
        </p:spPr>
        <p:txBody>
          <a:bodyPr/>
          <a:lstStyle/>
          <a:p>
            <a:pPr marL="342900" indent="-342900" algn="l">
              <a:buFont typeface="+mj-lt"/>
              <a:buAutoNum type="arabicPeriod" startAt="12"/>
            </a:pPr>
            <a:r>
              <a:rPr lang="en-US" i="0" dirty="0" smtClean="0">
                <a:solidFill>
                  <a:srgbClr val="212121"/>
                </a:solidFill>
                <a:effectLst/>
                <a:latin typeface="+mj-lt"/>
              </a:rPr>
              <a:t>Age </a:t>
            </a:r>
            <a:r>
              <a:rPr lang="en-US" i="0" dirty="0">
                <a:solidFill>
                  <a:srgbClr val="212121"/>
                </a:solidFill>
                <a:effectLst/>
                <a:latin typeface="+mj-lt"/>
              </a:rPr>
              <a:t>vs What is your preferred payment </a:t>
            </a:r>
            <a:r>
              <a:rPr lang="en-US" i="0" dirty="0" smtClean="0">
                <a:solidFill>
                  <a:srgbClr val="212121"/>
                </a:solidFill>
                <a:effectLst/>
                <a:latin typeface="+mj-lt"/>
              </a:rPr>
              <a:t>Option, </a:t>
            </a:r>
            <a:r>
              <a:rPr lang="en-US" i="0" dirty="0">
                <a:solidFill>
                  <a:srgbClr val="212121"/>
                </a:solidFill>
                <a:effectLst/>
                <a:latin typeface="+mj-lt"/>
              </a:rPr>
              <a:t>i can say people who have a age of 31-50 used e-wallet more as </a:t>
            </a:r>
            <a:r>
              <a:rPr lang="en-US" i="0" dirty="0" smtClean="0">
                <a:solidFill>
                  <a:srgbClr val="212121"/>
                </a:solidFill>
                <a:effectLst/>
                <a:latin typeface="+mj-lt"/>
              </a:rPr>
              <a:t>compared </a:t>
            </a:r>
            <a:r>
              <a:rPr lang="en-US" i="0" dirty="0">
                <a:solidFill>
                  <a:srgbClr val="212121"/>
                </a:solidFill>
                <a:effectLst/>
                <a:latin typeface="+mj-lt"/>
              </a:rPr>
              <a:t>to others and people who have </a:t>
            </a:r>
            <a:r>
              <a:rPr lang="en-US" i="0" dirty="0" smtClean="0">
                <a:solidFill>
                  <a:srgbClr val="212121"/>
                </a:solidFill>
                <a:effectLst/>
                <a:latin typeface="+mj-lt"/>
              </a:rPr>
              <a:t>age between </a:t>
            </a:r>
            <a:r>
              <a:rPr lang="en-US" i="0" dirty="0">
                <a:solidFill>
                  <a:srgbClr val="212121"/>
                </a:solidFill>
                <a:effectLst/>
                <a:latin typeface="+mj-lt"/>
              </a:rPr>
              <a:t>21-30 and 41-50 used credit card more and people who have age of 31-40 also use credit card but have a less count as compare to upper two </a:t>
            </a:r>
            <a:r>
              <a:rPr lang="en-US" i="0" dirty="0" smtClean="0">
                <a:solidFill>
                  <a:srgbClr val="212121"/>
                </a:solidFill>
                <a:effectLst/>
                <a:latin typeface="+mj-lt"/>
              </a:rPr>
              <a:t>ages and </a:t>
            </a:r>
            <a:r>
              <a:rPr lang="en-US" i="0" dirty="0">
                <a:solidFill>
                  <a:srgbClr val="212121"/>
                </a:solidFill>
                <a:effectLst/>
                <a:latin typeface="+mj-lt"/>
              </a:rPr>
              <a:t>from cash on delivery i can say all the people </a:t>
            </a:r>
            <a:r>
              <a:rPr lang="en-US" i="0" dirty="0" smtClean="0">
                <a:solidFill>
                  <a:srgbClr val="212121"/>
                </a:solidFill>
                <a:effectLst/>
                <a:latin typeface="+mj-lt"/>
              </a:rPr>
              <a:t>use </a:t>
            </a:r>
            <a:r>
              <a:rPr lang="en-US" i="0" dirty="0">
                <a:solidFill>
                  <a:srgbClr val="212121"/>
                </a:solidFill>
                <a:effectLst/>
                <a:latin typeface="+mj-lt"/>
              </a:rPr>
              <a:t>this option but 21-40 age have high count as </a:t>
            </a:r>
            <a:r>
              <a:rPr lang="en-US" i="0" dirty="0" smtClean="0">
                <a:solidFill>
                  <a:srgbClr val="212121"/>
                </a:solidFill>
                <a:effectLst/>
                <a:latin typeface="+mj-lt"/>
              </a:rPr>
              <a:t>compared </a:t>
            </a:r>
            <a:r>
              <a:rPr lang="en-US" i="0" dirty="0">
                <a:solidFill>
                  <a:srgbClr val="212121"/>
                </a:solidFill>
                <a:effectLst/>
                <a:latin typeface="+mj-lt"/>
              </a:rPr>
              <a:t>to </a:t>
            </a:r>
            <a:r>
              <a:rPr lang="en-US" i="0" dirty="0" smtClean="0">
                <a:solidFill>
                  <a:srgbClr val="212121"/>
                </a:solidFill>
                <a:effectLst/>
                <a:latin typeface="+mj-lt"/>
              </a:rPr>
              <a:t>others.</a:t>
            </a:r>
            <a:endParaRPr lang="en-US" i="0" dirty="0">
              <a:solidFill>
                <a:srgbClr val="212121"/>
              </a:solidFill>
              <a:effectLst/>
              <a:latin typeface="+mj-lt"/>
            </a:endParaRPr>
          </a:p>
        </p:txBody>
      </p:sp>
    </p:spTree>
    <p:extLst>
      <p:ext uri="{BB962C8B-B14F-4D97-AF65-F5344CB8AC3E}">
        <p14:creationId xmlns:p14="http://schemas.microsoft.com/office/powerpoint/2010/main" val="1830440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24D96E-487C-4300-9721-65A5358102AF}"/>
              </a:ext>
            </a:extLst>
          </p:cNvPr>
          <p:cNvSpPr>
            <a:spLocks noGrp="1"/>
          </p:cNvSpPr>
          <p:nvPr>
            <p:ph type="title"/>
          </p:nvPr>
        </p:nvSpPr>
        <p:spPr>
          <a:xfrm>
            <a:off x="517735" y="327804"/>
            <a:ext cx="7634227" cy="781066"/>
          </a:xfrm>
        </p:spPr>
        <p:txBody>
          <a:bodyPr anchor="t">
            <a:normAutofit/>
          </a:bodyPr>
          <a:lstStyle/>
          <a:p>
            <a:pPr algn="ctr"/>
            <a:r>
              <a:rPr lang="en-US" b="0" i="0" u="sng" dirty="0">
                <a:solidFill>
                  <a:srgbClr val="212121"/>
                </a:solidFill>
                <a:effectLst/>
                <a:latin typeface="Arial" pitchFamily="34" charset="0"/>
                <a:cs typeface="Arial" pitchFamily="34" charset="0"/>
              </a:rPr>
              <a:t>Which city people do shop online from?</a:t>
            </a:r>
            <a:endParaRPr lang="en-IN" u="sng" dirty="0">
              <a:latin typeface="Arial" pitchFamily="34" charset="0"/>
              <a:cs typeface="Arial" pitchFamily="34" charset="0"/>
            </a:endParaRPr>
          </a:p>
        </p:txBody>
      </p:sp>
      <p:pic>
        <p:nvPicPr>
          <p:cNvPr id="6" name="Content Placeholder 5">
            <a:extLst>
              <a:ext uri="{FF2B5EF4-FFF2-40B4-BE49-F238E27FC236}">
                <a16:creationId xmlns="" xmlns:a16="http://schemas.microsoft.com/office/drawing/2014/main" id="{9DF808BE-606F-4F1B-93E6-CC962DEF6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5231" y="1526875"/>
            <a:ext cx="6389618" cy="4979942"/>
          </a:xfrm>
        </p:spPr>
      </p:pic>
      <p:sp>
        <p:nvSpPr>
          <p:cNvPr id="4" name="Text Placeholder 3">
            <a:extLst>
              <a:ext uri="{FF2B5EF4-FFF2-40B4-BE49-F238E27FC236}">
                <a16:creationId xmlns="" xmlns:a16="http://schemas.microsoft.com/office/drawing/2014/main" id="{38E6FA94-D939-4BA1-B99E-EE2BF09F0F86}"/>
              </a:ext>
            </a:extLst>
          </p:cNvPr>
          <p:cNvSpPr>
            <a:spLocks noGrp="1"/>
          </p:cNvSpPr>
          <p:nvPr>
            <p:ph type="body" sz="half" idx="2"/>
          </p:nvPr>
        </p:nvSpPr>
        <p:spPr>
          <a:xfrm>
            <a:off x="439947" y="1561069"/>
            <a:ext cx="5158596" cy="4244508"/>
          </a:xfrm>
        </p:spPr>
        <p:txBody>
          <a:bodyPr>
            <a:normAutofit/>
          </a:bodyPr>
          <a:lstStyle/>
          <a:p>
            <a:pPr marL="342900" indent="-342900">
              <a:buFont typeface="+mj-lt"/>
              <a:buAutoNum type="arabicPeriod"/>
            </a:pPr>
            <a:r>
              <a:rPr lang="en-US" sz="1800" dirty="0" smtClean="0">
                <a:solidFill>
                  <a:srgbClr val="000000"/>
                </a:solidFill>
                <a:effectLst/>
                <a:latin typeface="+mj-lt"/>
              </a:rPr>
              <a:t>From</a:t>
            </a:r>
            <a:r>
              <a:rPr lang="en-US" sz="1800" dirty="0">
                <a:solidFill>
                  <a:srgbClr val="000000"/>
                </a:solidFill>
                <a:effectLst/>
                <a:latin typeface="+mj-lt"/>
              </a:rPr>
              <a:t> upper graph i can say Delhi has </a:t>
            </a:r>
            <a:r>
              <a:rPr lang="en-US" sz="1800" dirty="0" smtClean="0">
                <a:solidFill>
                  <a:srgbClr val="000000"/>
                </a:solidFill>
                <a:effectLst/>
                <a:latin typeface="+mj-lt"/>
              </a:rPr>
              <a:t>the </a:t>
            </a:r>
            <a:r>
              <a:rPr lang="en-US" sz="1800" dirty="0">
                <a:solidFill>
                  <a:srgbClr val="000000"/>
                </a:solidFill>
                <a:effectLst/>
                <a:latin typeface="+mj-lt"/>
              </a:rPr>
              <a:t>highest count </a:t>
            </a:r>
            <a:r>
              <a:rPr lang="en-US" sz="1800" dirty="0" smtClean="0">
                <a:solidFill>
                  <a:srgbClr val="000000"/>
                </a:solidFill>
                <a:effectLst/>
                <a:latin typeface="+mj-lt"/>
              </a:rPr>
              <a:t>means people in Delhi orders the most.</a:t>
            </a:r>
          </a:p>
          <a:p>
            <a:pPr marL="342900" indent="-342900">
              <a:buFont typeface="+mj-lt"/>
              <a:buAutoNum type="arabicPeriod"/>
            </a:pPr>
            <a:r>
              <a:rPr lang="en-US" sz="1800" dirty="0">
                <a:solidFill>
                  <a:srgbClr val="000000"/>
                </a:solidFill>
                <a:latin typeface="+mj-lt"/>
              </a:rPr>
              <a:t>A</a:t>
            </a:r>
            <a:r>
              <a:rPr lang="en-US" sz="1800" dirty="0" smtClean="0">
                <a:solidFill>
                  <a:srgbClr val="000000"/>
                </a:solidFill>
                <a:effectLst/>
                <a:latin typeface="+mj-lt"/>
              </a:rPr>
              <a:t>fter</a:t>
            </a:r>
            <a:r>
              <a:rPr lang="en-US" sz="1800" dirty="0">
                <a:solidFill>
                  <a:srgbClr val="000000"/>
                </a:solidFill>
                <a:effectLst/>
                <a:latin typeface="+mj-lt"/>
              </a:rPr>
              <a:t> Delhi   greater Noida has 2nd highest </a:t>
            </a:r>
            <a:r>
              <a:rPr lang="en-US" sz="1800" dirty="0" smtClean="0">
                <a:solidFill>
                  <a:srgbClr val="000000"/>
                </a:solidFill>
                <a:effectLst/>
                <a:latin typeface="+mj-lt"/>
              </a:rPr>
              <a:t>count</a:t>
            </a:r>
            <a:r>
              <a:rPr lang="en-US" sz="1800" dirty="0">
                <a:solidFill>
                  <a:srgbClr val="000000"/>
                </a:solidFill>
                <a:effectLst/>
                <a:latin typeface="+mj-lt"/>
              </a:rPr>
              <a:t> </a:t>
            </a:r>
            <a:r>
              <a:rPr lang="en-US" sz="1800" dirty="0" smtClean="0">
                <a:solidFill>
                  <a:srgbClr val="000000"/>
                </a:solidFill>
                <a:effectLst/>
                <a:latin typeface="+mj-lt"/>
              </a:rPr>
              <a:t>and</a:t>
            </a:r>
            <a:r>
              <a:rPr lang="en-US" sz="1800" dirty="0">
                <a:solidFill>
                  <a:srgbClr val="000000"/>
                </a:solidFill>
                <a:effectLst/>
                <a:latin typeface="+mj-lt"/>
              </a:rPr>
              <a:t> least count is </a:t>
            </a:r>
            <a:r>
              <a:rPr lang="en-US" sz="1800" dirty="0" smtClean="0">
                <a:solidFill>
                  <a:srgbClr val="000000"/>
                </a:solidFill>
                <a:latin typeface="+mj-lt"/>
              </a:rPr>
              <a:t>B</a:t>
            </a:r>
            <a:r>
              <a:rPr lang="en-US" sz="1800" dirty="0" smtClean="0">
                <a:solidFill>
                  <a:srgbClr val="000000"/>
                </a:solidFill>
                <a:effectLst/>
                <a:latin typeface="+mj-lt"/>
              </a:rPr>
              <a:t>ulandsahar</a:t>
            </a:r>
            <a:r>
              <a:rPr lang="en-US" sz="1800" dirty="0">
                <a:solidFill>
                  <a:srgbClr val="000000"/>
                </a:solidFill>
                <a:effectLst/>
                <a:latin typeface="+mj-lt"/>
              </a:rPr>
              <a:t> </a:t>
            </a:r>
            <a:r>
              <a:rPr lang="en-US" sz="1800" dirty="0" smtClean="0">
                <a:solidFill>
                  <a:srgbClr val="000000"/>
                </a:solidFill>
                <a:effectLst/>
                <a:latin typeface="+mj-lt"/>
              </a:rPr>
              <a:t>means</a:t>
            </a:r>
            <a:r>
              <a:rPr lang="en-US" sz="1800" dirty="0">
                <a:solidFill>
                  <a:srgbClr val="000000"/>
                </a:solidFill>
                <a:latin typeface="+mj-lt"/>
              </a:rPr>
              <a:t> </a:t>
            </a:r>
            <a:r>
              <a:rPr lang="en-US" sz="1800" dirty="0" smtClean="0">
                <a:solidFill>
                  <a:srgbClr val="000000"/>
                </a:solidFill>
                <a:effectLst/>
                <a:latin typeface="+mj-lt"/>
              </a:rPr>
              <a:t>people</a:t>
            </a:r>
            <a:r>
              <a:rPr lang="en-US" sz="1800" dirty="0">
                <a:solidFill>
                  <a:srgbClr val="000000"/>
                </a:solidFill>
                <a:effectLst/>
                <a:latin typeface="+mj-lt"/>
              </a:rPr>
              <a:t> who live in </a:t>
            </a:r>
            <a:r>
              <a:rPr lang="en-US" sz="1800" dirty="0" smtClean="0">
                <a:solidFill>
                  <a:srgbClr val="000000"/>
                </a:solidFill>
                <a:latin typeface="+mj-lt"/>
              </a:rPr>
              <a:t>B</a:t>
            </a:r>
            <a:r>
              <a:rPr lang="en-US" sz="1800" dirty="0" smtClean="0">
                <a:solidFill>
                  <a:srgbClr val="000000"/>
                </a:solidFill>
                <a:effectLst/>
                <a:latin typeface="+mj-lt"/>
              </a:rPr>
              <a:t>ulandsahar</a:t>
            </a:r>
            <a:r>
              <a:rPr lang="en-US" sz="1800" dirty="0">
                <a:solidFill>
                  <a:srgbClr val="000000"/>
                </a:solidFill>
                <a:effectLst/>
                <a:latin typeface="+mj-lt"/>
              </a:rPr>
              <a:t> usually  buy less online </a:t>
            </a:r>
            <a:r>
              <a:rPr lang="en-US" sz="1800" dirty="0" smtClean="0">
                <a:solidFill>
                  <a:srgbClr val="000000"/>
                </a:solidFill>
                <a:effectLst/>
                <a:latin typeface="+mj-lt"/>
              </a:rPr>
              <a:t>items.</a:t>
            </a:r>
            <a:endParaRPr lang="en-US" sz="1800" dirty="0">
              <a:solidFill>
                <a:srgbClr val="000000"/>
              </a:solidFill>
              <a:effectLst/>
              <a:latin typeface="+mj-lt"/>
            </a:endParaRPr>
          </a:p>
        </p:txBody>
      </p:sp>
      <p:sp>
        <p:nvSpPr>
          <p:cNvPr id="16" name="Rectangle 10">
            <a:extLst>
              <a:ext uri="{FF2B5EF4-FFF2-40B4-BE49-F238E27FC236}">
                <a16:creationId xmlns="" xmlns:a16="http://schemas.microsoft.com/office/drawing/2014/main" id="{E2B6E6D2-F5EB-4115-8276-0E85E4C9073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121"/>
                </a:solidFill>
                <a:effectLst/>
                <a:latin typeface="var(--colab-code-font-family)"/>
              </a:rPr>
              <a:t/>
            </a:r>
            <a:br>
              <a:rPr kumimoji="0" lang="en-US" altLang="en-US" sz="1000" b="0" i="0" u="none" strike="noStrike" cap="none" normalizeH="0" baseline="0">
                <a:ln>
                  <a:noFill/>
                </a:ln>
                <a:solidFill>
                  <a:srgbClr val="212121"/>
                </a:solidFill>
                <a:effectLst/>
                <a:latin typeface="var(--colab-code-font-family)"/>
              </a:rPr>
            </a:br>
            <a:endParaRPr kumimoji="0" lang="en-US" altLang="en-US"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31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2D49B-BAFF-4158-827A-C7BB0584F33E}"/>
              </a:ext>
            </a:extLst>
          </p:cNvPr>
          <p:cNvSpPr>
            <a:spLocks noGrp="1"/>
          </p:cNvSpPr>
          <p:nvPr>
            <p:ph type="title"/>
          </p:nvPr>
        </p:nvSpPr>
        <p:spPr>
          <a:xfrm>
            <a:off x="641005" y="655608"/>
            <a:ext cx="7994037" cy="944592"/>
          </a:xfrm>
        </p:spPr>
        <p:txBody>
          <a:bodyPr anchor="t">
            <a:normAutofit/>
          </a:bodyPr>
          <a:lstStyle/>
          <a:p>
            <a:pPr algn="ctr"/>
            <a:r>
              <a:rPr lang="en-US" b="0" u="sng" dirty="0">
                <a:solidFill>
                  <a:schemeClr val="tx1">
                    <a:lumMod val="75000"/>
                    <a:lumOff val="25000"/>
                  </a:schemeClr>
                </a:solidFill>
                <a:effectLst/>
                <a:latin typeface="Arial" pitchFamily="34" charset="0"/>
                <a:cs typeface="Arial" pitchFamily="34" charset="0"/>
              </a:rPr>
              <a:t>Easy to use website or application</a:t>
            </a:r>
            <a:endParaRPr lang="en-IN" u="sng" dirty="0">
              <a:solidFill>
                <a:schemeClr val="tx1">
                  <a:lumMod val="75000"/>
                  <a:lumOff val="25000"/>
                </a:schemeClr>
              </a:solidFill>
              <a:latin typeface="Arial" pitchFamily="34" charset="0"/>
              <a:cs typeface="Arial" pitchFamily="34" charset="0"/>
            </a:endParaRPr>
          </a:p>
        </p:txBody>
      </p:sp>
      <p:pic>
        <p:nvPicPr>
          <p:cNvPr id="6" name="Content Placeholder 5">
            <a:extLst>
              <a:ext uri="{FF2B5EF4-FFF2-40B4-BE49-F238E27FC236}">
                <a16:creationId xmlns="" xmlns:a16="http://schemas.microsoft.com/office/drawing/2014/main" id="{198190D9-511A-4E2B-93CB-A82F5453D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9078" y="1984075"/>
            <a:ext cx="7050157" cy="4522742"/>
          </a:xfrm>
        </p:spPr>
      </p:pic>
      <p:sp>
        <p:nvSpPr>
          <p:cNvPr id="4" name="Text Placeholder 3">
            <a:extLst>
              <a:ext uri="{FF2B5EF4-FFF2-40B4-BE49-F238E27FC236}">
                <a16:creationId xmlns="" xmlns:a16="http://schemas.microsoft.com/office/drawing/2014/main" id="{B2CA6C2A-E16E-4A4B-B8A7-72E6B8D77560}"/>
              </a:ext>
            </a:extLst>
          </p:cNvPr>
          <p:cNvSpPr>
            <a:spLocks noGrp="1"/>
          </p:cNvSpPr>
          <p:nvPr>
            <p:ph type="body" sz="half" idx="2"/>
          </p:nvPr>
        </p:nvSpPr>
        <p:spPr>
          <a:xfrm>
            <a:off x="615124" y="2367952"/>
            <a:ext cx="4345064" cy="3811588"/>
          </a:xfrm>
        </p:spPr>
        <p:txBody>
          <a:bodyPr>
            <a:normAutofit/>
          </a:bodyPr>
          <a:lstStyle/>
          <a:p>
            <a:r>
              <a:rPr lang="en-US" sz="1800" dirty="0">
                <a:solidFill>
                  <a:srgbClr val="000000"/>
                </a:solidFill>
                <a:effectLst/>
                <a:latin typeface="+mj-lt"/>
              </a:rPr>
              <a:t>From </a:t>
            </a:r>
            <a:r>
              <a:rPr lang="en-US" sz="1800" dirty="0" smtClean="0">
                <a:solidFill>
                  <a:srgbClr val="000000"/>
                </a:solidFill>
                <a:latin typeface="+mj-lt"/>
              </a:rPr>
              <a:t>the</a:t>
            </a:r>
            <a:r>
              <a:rPr lang="en-US" sz="1800" dirty="0">
                <a:solidFill>
                  <a:srgbClr val="000000"/>
                </a:solidFill>
                <a:effectLst/>
                <a:latin typeface="+mj-lt"/>
              </a:rPr>
              <a:t> graph i can say </a:t>
            </a:r>
            <a:r>
              <a:rPr lang="en-US" sz="1800" dirty="0" smtClean="0">
                <a:solidFill>
                  <a:srgbClr val="000000"/>
                </a:solidFill>
                <a:effectLst/>
                <a:latin typeface="+mj-lt"/>
              </a:rPr>
              <a:t>that</a:t>
            </a:r>
            <a:r>
              <a:rPr lang="en-US" sz="1800" dirty="0">
                <a:solidFill>
                  <a:srgbClr val="000000"/>
                </a:solidFill>
                <a:latin typeface="+mj-lt"/>
              </a:rPr>
              <a:t> </a:t>
            </a:r>
            <a:r>
              <a:rPr lang="en-US" sz="1800" dirty="0" smtClean="0">
                <a:solidFill>
                  <a:srgbClr val="000000"/>
                </a:solidFill>
                <a:effectLst/>
                <a:latin typeface="+mj-lt"/>
              </a:rPr>
              <a:t>only</a:t>
            </a:r>
            <a:r>
              <a:rPr lang="en-US" sz="1800" dirty="0">
                <a:solidFill>
                  <a:srgbClr val="000000"/>
                </a:solidFill>
                <a:effectLst/>
                <a:latin typeface="+mj-lt"/>
              </a:rPr>
              <a:t> </a:t>
            </a:r>
            <a:r>
              <a:rPr lang="en-US" sz="1800" dirty="0" smtClean="0">
                <a:solidFill>
                  <a:srgbClr val="000000"/>
                </a:solidFill>
                <a:effectLst/>
                <a:latin typeface="+mj-lt"/>
              </a:rPr>
              <a:t>amazon have</a:t>
            </a:r>
            <a:r>
              <a:rPr lang="en-US" sz="1800" dirty="0">
                <a:solidFill>
                  <a:srgbClr val="000000"/>
                </a:solidFill>
                <a:effectLst/>
                <a:latin typeface="+mj-lt"/>
              </a:rPr>
              <a:t> high count as compare to </a:t>
            </a:r>
            <a:r>
              <a:rPr lang="en-US" sz="1800" dirty="0" smtClean="0">
                <a:solidFill>
                  <a:srgbClr val="000000"/>
                </a:solidFill>
                <a:effectLst/>
                <a:latin typeface="+mj-lt"/>
              </a:rPr>
              <a:t>others and</a:t>
            </a:r>
            <a:r>
              <a:rPr lang="en-US" sz="1800" dirty="0">
                <a:solidFill>
                  <a:srgbClr val="000000"/>
                </a:solidFill>
                <a:effectLst/>
                <a:latin typeface="+mj-lt"/>
              </a:rPr>
              <a:t> paytm has less </a:t>
            </a:r>
            <a:r>
              <a:rPr lang="en-US" sz="1800" dirty="0" smtClean="0">
                <a:solidFill>
                  <a:srgbClr val="000000"/>
                </a:solidFill>
                <a:effectLst/>
                <a:latin typeface="+mj-lt"/>
              </a:rPr>
              <a:t>count.</a:t>
            </a:r>
            <a:endParaRPr lang="en-US" sz="1800" dirty="0">
              <a:solidFill>
                <a:srgbClr val="000000"/>
              </a:solidFill>
              <a:effectLst/>
              <a:latin typeface="+mj-lt"/>
            </a:endParaRPr>
          </a:p>
        </p:txBody>
      </p:sp>
    </p:spTree>
    <p:extLst>
      <p:ext uri="{BB962C8B-B14F-4D97-AF65-F5344CB8AC3E}">
        <p14:creationId xmlns:p14="http://schemas.microsoft.com/office/powerpoint/2010/main" val="1613275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00853D-661F-4C1F-89E7-E9ACA176B810}"/>
              </a:ext>
            </a:extLst>
          </p:cNvPr>
          <p:cNvSpPr>
            <a:spLocks noGrp="1"/>
          </p:cNvSpPr>
          <p:nvPr>
            <p:ph type="title"/>
          </p:nvPr>
        </p:nvSpPr>
        <p:spPr>
          <a:xfrm>
            <a:off x="304800" y="278297"/>
            <a:ext cx="9037608" cy="1600200"/>
          </a:xfrm>
        </p:spPr>
        <p:txBody>
          <a:bodyPr anchor="t">
            <a:normAutofit/>
          </a:bodyPr>
          <a:lstStyle/>
          <a:p>
            <a:pPr algn="ctr"/>
            <a:r>
              <a:rPr lang="en-US" u="sng" dirty="0">
                <a:solidFill>
                  <a:srgbClr val="212121"/>
                </a:solidFill>
                <a:latin typeface="Arial" pitchFamily="34" charset="0"/>
                <a:cs typeface="Arial" pitchFamily="34" charset="0"/>
              </a:rPr>
              <a:t>M</a:t>
            </a:r>
            <a:r>
              <a:rPr lang="en-US" b="0" i="0" u="sng" dirty="0" smtClean="0">
                <a:solidFill>
                  <a:srgbClr val="212121"/>
                </a:solidFill>
                <a:effectLst/>
                <a:latin typeface="Arial" pitchFamily="34" charset="0"/>
                <a:cs typeface="Arial" pitchFamily="34" charset="0"/>
              </a:rPr>
              <a:t>ode </a:t>
            </a:r>
            <a:r>
              <a:rPr lang="en-US" b="0" i="0" u="sng" dirty="0">
                <a:solidFill>
                  <a:srgbClr val="212121"/>
                </a:solidFill>
                <a:effectLst/>
                <a:latin typeface="Arial" pitchFamily="34" charset="0"/>
                <a:cs typeface="Arial" pitchFamily="34" charset="0"/>
              </a:rPr>
              <a:t>of payment on most </a:t>
            </a:r>
            <a:r>
              <a:rPr lang="en-US" b="0" i="0" u="sng" dirty="0" smtClean="0">
                <a:solidFill>
                  <a:srgbClr val="212121"/>
                </a:solidFill>
                <a:effectLst/>
                <a:latin typeface="Arial" pitchFamily="34" charset="0"/>
                <a:cs typeface="Arial" pitchFamily="34" charset="0"/>
              </a:rPr>
              <a:t>products</a:t>
            </a:r>
            <a:r>
              <a:rPr lang="en-US" b="0" i="0" dirty="0" smtClean="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a:r>
            <a:br>
              <a:rPr lang="en-US" b="0" i="0" dirty="0">
                <a:solidFill>
                  <a:srgbClr val="212121"/>
                </a:solidFill>
                <a:effectLst/>
                <a:latin typeface="Roboto" panose="02000000000000000000" pitchFamily="2" charset="0"/>
              </a:rPr>
            </a:br>
            <a:endParaRPr lang="en-IN" dirty="0"/>
          </a:p>
        </p:txBody>
      </p:sp>
      <p:pic>
        <p:nvPicPr>
          <p:cNvPr id="6" name="Content Placeholder 5">
            <a:extLst>
              <a:ext uri="{FF2B5EF4-FFF2-40B4-BE49-F238E27FC236}">
                <a16:creationId xmlns="" xmlns:a16="http://schemas.microsoft.com/office/drawing/2014/main" id="{4668A5D7-52AB-44A5-A337-6CECCBA71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2836" y="1820173"/>
            <a:ext cx="6904382" cy="4822165"/>
          </a:xfrm>
        </p:spPr>
      </p:pic>
      <p:sp>
        <p:nvSpPr>
          <p:cNvPr id="4" name="Text Placeholder 3">
            <a:extLst>
              <a:ext uri="{FF2B5EF4-FFF2-40B4-BE49-F238E27FC236}">
                <a16:creationId xmlns="" xmlns:a16="http://schemas.microsoft.com/office/drawing/2014/main" id="{1917C34C-5241-42C8-88A7-F527D60044A6}"/>
              </a:ext>
            </a:extLst>
          </p:cNvPr>
          <p:cNvSpPr>
            <a:spLocks noGrp="1"/>
          </p:cNvSpPr>
          <p:nvPr>
            <p:ph type="body" sz="half" idx="2"/>
          </p:nvPr>
        </p:nvSpPr>
        <p:spPr>
          <a:xfrm>
            <a:off x="325299" y="3299792"/>
            <a:ext cx="3932237" cy="3811588"/>
          </a:xfrm>
        </p:spPr>
        <p:txBody>
          <a:bodyPr>
            <a:normAutofit/>
          </a:bodyPr>
          <a:lstStyle/>
          <a:p>
            <a:r>
              <a:rPr lang="en-US" sz="2000" dirty="0" smtClean="0">
                <a:solidFill>
                  <a:srgbClr val="000000"/>
                </a:solidFill>
                <a:effectLst/>
                <a:latin typeface="+mj-lt"/>
              </a:rPr>
              <a:t>From</a:t>
            </a:r>
            <a:r>
              <a:rPr lang="en-US" sz="2000" dirty="0">
                <a:solidFill>
                  <a:srgbClr val="000000"/>
                </a:solidFill>
                <a:effectLst/>
                <a:latin typeface="+mj-lt"/>
              </a:rPr>
              <a:t> graph i can say </a:t>
            </a:r>
            <a:r>
              <a:rPr lang="en-US" sz="2000" dirty="0" smtClean="0">
                <a:solidFill>
                  <a:srgbClr val="000000"/>
                </a:solidFill>
                <a:effectLst/>
                <a:latin typeface="+mj-lt"/>
              </a:rPr>
              <a:t>snapdeal has</a:t>
            </a:r>
            <a:r>
              <a:rPr lang="en-US" sz="2000" dirty="0">
                <a:solidFill>
                  <a:srgbClr val="000000"/>
                </a:solidFill>
                <a:effectLst/>
                <a:latin typeface="+mj-lt"/>
              </a:rPr>
              <a:t> the limited mode of payment     and paytm has the least </a:t>
            </a:r>
            <a:r>
              <a:rPr lang="en-US" sz="2000" dirty="0" smtClean="0">
                <a:solidFill>
                  <a:srgbClr val="000000"/>
                </a:solidFill>
                <a:effectLst/>
                <a:latin typeface="+mj-lt"/>
              </a:rPr>
              <a:t>count.</a:t>
            </a:r>
            <a:endParaRPr lang="en-US" sz="2000" dirty="0">
              <a:solidFill>
                <a:srgbClr val="000000"/>
              </a:solidFill>
              <a:effectLst/>
              <a:latin typeface="+mj-lt"/>
            </a:endParaRPr>
          </a:p>
        </p:txBody>
      </p:sp>
    </p:spTree>
    <p:extLst>
      <p:ext uri="{BB962C8B-B14F-4D97-AF65-F5344CB8AC3E}">
        <p14:creationId xmlns:p14="http://schemas.microsoft.com/office/powerpoint/2010/main" val="3419234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A5D61-81D9-4985-B860-0F23D676E4B2}"/>
              </a:ext>
            </a:extLst>
          </p:cNvPr>
          <p:cNvSpPr>
            <a:spLocks noGrp="1"/>
          </p:cNvSpPr>
          <p:nvPr>
            <p:ph type="title"/>
          </p:nvPr>
        </p:nvSpPr>
        <p:spPr>
          <a:xfrm>
            <a:off x="92765" y="457200"/>
            <a:ext cx="10155416" cy="1199072"/>
          </a:xfrm>
        </p:spPr>
        <p:txBody>
          <a:bodyPr anchor="t">
            <a:normAutofit/>
          </a:bodyPr>
          <a:lstStyle/>
          <a:p>
            <a:pPr algn="ctr"/>
            <a:r>
              <a:rPr lang="en-US" u="sng" dirty="0" smtClean="0">
                <a:solidFill>
                  <a:srgbClr val="212121"/>
                </a:solidFill>
                <a:latin typeface="Arial" pitchFamily="34" charset="0"/>
                <a:cs typeface="Arial" pitchFamily="34" charset="0"/>
              </a:rPr>
              <a:t>Recommendation by people</a:t>
            </a:r>
            <a:r>
              <a:rPr lang="en-US" b="0" i="0" dirty="0">
                <a:solidFill>
                  <a:srgbClr val="212121"/>
                </a:solidFill>
                <a:effectLst/>
                <a:latin typeface="Roboto" panose="02000000000000000000" pitchFamily="2" charset="0"/>
              </a:rPr>
              <a:t/>
            </a:r>
            <a:br>
              <a:rPr lang="en-US" b="0" i="0" dirty="0">
                <a:solidFill>
                  <a:srgbClr val="212121"/>
                </a:solidFill>
                <a:effectLst/>
                <a:latin typeface="Roboto" panose="02000000000000000000" pitchFamily="2" charset="0"/>
              </a:rPr>
            </a:br>
            <a:endParaRPr lang="en-IN" dirty="0"/>
          </a:p>
        </p:txBody>
      </p:sp>
      <p:pic>
        <p:nvPicPr>
          <p:cNvPr id="6" name="Content Placeholder 5">
            <a:extLst>
              <a:ext uri="{FF2B5EF4-FFF2-40B4-BE49-F238E27FC236}">
                <a16:creationId xmlns="" xmlns:a16="http://schemas.microsoft.com/office/drawing/2014/main" id="{B47B3820-0A01-42E0-8A0B-DADDC0E83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7895" y="1725283"/>
            <a:ext cx="6774106" cy="4635760"/>
          </a:xfrm>
        </p:spPr>
      </p:pic>
      <p:sp>
        <p:nvSpPr>
          <p:cNvPr id="4" name="Text Placeholder 3">
            <a:extLst>
              <a:ext uri="{FF2B5EF4-FFF2-40B4-BE49-F238E27FC236}">
                <a16:creationId xmlns="" xmlns:a16="http://schemas.microsoft.com/office/drawing/2014/main" id="{5C2E832A-193E-4C90-9C8E-51F14A3DE2CB}"/>
              </a:ext>
            </a:extLst>
          </p:cNvPr>
          <p:cNvSpPr>
            <a:spLocks noGrp="1"/>
          </p:cNvSpPr>
          <p:nvPr>
            <p:ph type="body" sz="half" idx="2"/>
          </p:nvPr>
        </p:nvSpPr>
        <p:spPr>
          <a:xfrm>
            <a:off x="644856" y="2566646"/>
            <a:ext cx="3932237" cy="3811588"/>
          </a:xfrm>
        </p:spPr>
        <p:txBody>
          <a:bodyPr>
            <a:normAutofit/>
          </a:bodyPr>
          <a:lstStyle/>
          <a:p>
            <a:r>
              <a:rPr lang="en-US" sz="2000" dirty="0">
                <a:solidFill>
                  <a:srgbClr val="000000"/>
                </a:solidFill>
                <a:effectLst/>
                <a:latin typeface="+mj-lt"/>
              </a:rPr>
              <a:t>From  graph i can say most of </a:t>
            </a:r>
            <a:r>
              <a:rPr lang="en-US" sz="2000" dirty="0" smtClean="0">
                <a:solidFill>
                  <a:srgbClr val="000000"/>
                </a:solidFill>
                <a:effectLst/>
                <a:latin typeface="+mj-lt"/>
              </a:rPr>
              <a:t>the</a:t>
            </a:r>
            <a:r>
              <a:rPr lang="en-US" sz="2000" dirty="0">
                <a:solidFill>
                  <a:srgbClr val="000000"/>
                </a:solidFill>
                <a:effectLst/>
                <a:latin typeface="+mj-lt"/>
              </a:rPr>
              <a:t> people recommend amazon to   there </a:t>
            </a:r>
            <a:r>
              <a:rPr lang="en-US" sz="2000" dirty="0" smtClean="0">
                <a:solidFill>
                  <a:srgbClr val="000000"/>
                </a:solidFill>
                <a:effectLst/>
                <a:latin typeface="+mj-lt"/>
              </a:rPr>
              <a:t>friend,</a:t>
            </a:r>
            <a:r>
              <a:rPr lang="en-US" sz="2000" dirty="0">
                <a:solidFill>
                  <a:srgbClr val="000000"/>
                </a:solidFill>
                <a:latin typeface="+mj-lt"/>
              </a:rPr>
              <a:t> </a:t>
            </a:r>
            <a:r>
              <a:rPr lang="en-US" sz="2000" dirty="0" smtClean="0">
                <a:solidFill>
                  <a:srgbClr val="000000"/>
                </a:solidFill>
                <a:effectLst/>
                <a:latin typeface="+mj-lt"/>
              </a:rPr>
              <a:t>after</a:t>
            </a:r>
            <a:r>
              <a:rPr lang="en-US" sz="2000" dirty="0">
                <a:solidFill>
                  <a:srgbClr val="000000"/>
                </a:solidFill>
                <a:effectLst/>
                <a:latin typeface="+mj-lt"/>
              </a:rPr>
              <a:t> amazon </a:t>
            </a:r>
            <a:r>
              <a:rPr lang="en-US" sz="2000" dirty="0" smtClean="0">
                <a:solidFill>
                  <a:srgbClr val="000000"/>
                </a:solidFill>
                <a:effectLst/>
                <a:latin typeface="+mj-lt"/>
              </a:rPr>
              <a:t>people</a:t>
            </a:r>
            <a:r>
              <a:rPr lang="en-US" sz="2000" dirty="0">
                <a:solidFill>
                  <a:srgbClr val="000000"/>
                </a:solidFill>
                <a:latin typeface="+mj-lt"/>
              </a:rPr>
              <a:t> </a:t>
            </a:r>
            <a:r>
              <a:rPr lang="en-US" sz="2000" dirty="0" smtClean="0">
                <a:solidFill>
                  <a:srgbClr val="000000"/>
                </a:solidFill>
                <a:effectLst/>
                <a:latin typeface="+mj-lt"/>
              </a:rPr>
              <a:t>recommend</a:t>
            </a:r>
            <a:r>
              <a:rPr lang="en-US" sz="2000" dirty="0">
                <a:solidFill>
                  <a:srgbClr val="000000"/>
                </a:solidFill>
                <a:effectLst/>
                <a:latin typeface="+mj-lt"/>
              </a:rPr>
              <a:t> flipkart </a:t>
            </a:r>
          </a:p>
        </p:txBody>
      </p:sp>
    </p:spTree>
    <p:extLst>
      <p:ext uri="{BB962C8B-B14F-4D97-AF65-F5344CB8AC3E}">
        <p14:creationId xmlns:p14="http://schemas.microsoft.com/office/powerpoint/2010/main" val="2200624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15A768-82D1-45A9-BBDF-5FB6D3A63943}"/>
              </a:ext>
            </a:extLst>
          </p:cNvPr>
          <p:cNvSpPr>
            <a:spLocks noGrp="1"/>
          </p:cNvSpPr>
          <p:nvPr>
            <p:ph type="title"/>
          </p:nvPr>
        </p:nvSpPr>
        <p:spPr>
          <a:xfrm>
            <a:off x="495232" y="457200"/>
            <a:ext cx="11297077" cy="957470"/>
          </a:xfrm>
        </p:spPr>
        <p:txBody>
          <a:bodyPr anchor="t">
            <a:normAutofit/>
          </a:bodyPr>
          <a:lstStyle/>
          <a:p>
            <a:pPr algn="ctr"/>
            <a:r>
              <a:rPr lang="en-US" u="sng" dirty="0">
                <a:latin typeface="Arial" pitchFamily="34" charset="0"/>
                <a:cs typeface="Arial" pitchFamily="34" charset="0"/>
              </a:rPr>
              <a:t>Positive review by all user for different sites</a:t>
            </a:r>
            <a:endParaRPr lang="en-IN" u="sng" dirty="0">
              <a:latin typeface="Arial" pitchFamily="34" charset="0"/>
              <a:cs typeface="Arial" pitchFamily="34" charset="0"/>
            </a:endParaRPr>
          </a:p>
        </p:txBody>
      </p:sp>
      <p:pic>
        <p:nvPicPr>
          <p:cNvPr id="8" name="Content Placeholder 7">
            <a:extLst>
              <a:ext uri="{FF2B5EF4-FFF2-40B4-BE49-F238E27FC236}">
                <a16:creationId xmlns="" xmlns:a16="http://schemas.microsoft.com/office/drawing/2014/main" id="{A30E10A3-46E2-4296-B402-3D7A496CE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393" y="1380226"/>
            <a:ext cx="8591909" cy="3821502"/>
          </a:xfrm>
        </p:spPr>
      </p:pic>
      <p:sp>
        <p:nvSpPr>
          <p:cNvPr id="4" name="Text Placeholder 3">
            <a:extLst>
              <a:ext uri="{FF2B5EF4-FFF2-40B4-BE49-F238E27FC236}">
                <a16:creationId xmlns="" xmlns:a16="http://schemas.microsoft.com/office/drawing/2014/main" id="{3229C184-46EA-4F29-B9CB-7738ABC079E0}"/>
              </a:ext>
            </a:extLst>
          </p:cNvPr>
          <p:cNvSpPr>
            <a:spLocks noGrp="1"/>
          </p:cNvSpPr>
          <p:nvPr>
            <p:ph type="body" sz="half" idx="2"/>
          </p:nvPr>
        </p:nvSpPr>
        <p:spPr>
          <a:xfrm>
            <a:off x="1233577" y="5193101"/>
            <a:ext cx="9083615" cy="1238101"/>
          </a:xfrm>
        </p:spPr>
        <p:txBody>
          <a:bodyPr/>
          <a:lstStyle/>
          <a:p>
            <a:r>
              <a:rPr lang="en-US" dirty="0" smtClean="0"/>
              <a:t>Amazon leads in this category as it has the highest count for positive reviews  in recommendation to other user and ease for user. Followed by flipkart and then paytm.</a:t>
            </a:r>
            <a:endParaRPr lang="en-US" dirty="0"/>
          </a:p>
        </p:txBody>
      </p:sp>
    </p:spTree>
    <p:extLst>
      <p:ext uri="{BB962C8B-B14F-4D97-AF65-F5344CB8AC3E}">
        <p14:creationId xmlns:p14="http://schemas.microsoft.com/office/powerpoint/2010/main" val="192286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4F73A9-D7F4-4B36-A838-D36838FF5B67}"/>
              </a:ext>
            </a:extLst>
          </p:cNvPr>
          <p:cNvSpPr>
            <a:spLocks noGrp="1"/>
          </p:cNvSpPr>
          <p:nvPr>
            <p:ph idx="1"/>
          </p:nvPr>
        </p:nvSpPr>
        <p:spPr>
          <a:xfrm>
            <a:off x="838200" y="318052"/>
            <a:ext cx="10515600" cy="5858911"/>
          </a:xfrm>
        </p:spPr>
        <p:txBody>
          <a:bodyPr>
            <a:normAutofit/>
          </a:bodyPr>
          <a:lstStyle/>
          <a:p>
            <a:pPr marL="0" indent="0">
              <a:lnSpc>
                <a:spcPct val="107000"/>
              </a:lnSpc>
              <a:spcAft>
                <a:spcPts val="800"/>
              </a:spcAft>
              <a:buNone/>
            </a:pPr>
            <a:r>
              <a:rPr lang="en-IN" sz="1800" dirty="0">
                <a:effectLst/>
                <a:latin typeface="Arial Black" panose="020B0A04020102020204" pitchFamily="34" charset="0"/>
                <a:ea typeface="Calibri" panose="020F0502020204030204" pitchFamily="34" charset="0"/>
                <a:cs typeface="Arial" panose="020B0604020202020204" pitchFamily="34" charset="0"/>
              </a:rPr>
              <a:t>INTRODUCTION</a:t>
            </a: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smtClean="0">
                <a:solidFill>
                  <a:srgbClr val="111111"/>
                </a:solidFill>
                <a:latin typeface="Arial" panose="020B0604020202020204" pitchFamily="34" charset="0"/>
                <a:ea typeface="Calibri" panose="020F0502020204030204" pitchFamily="34" charset="0"/>
                <a:cs typeface="Times New Roman" panose="02020603050405020304" pitchFamily="18" charset="0"/>
              </a:rPr>
              <a:t>The success of online stores depend on many factors but the most important factor which can guarantee the success is Customer satisfaction. it has  been posted as a fact that customer satisfaction is a key stimulant of purchase, repurchase and loyalty. To know the importance of customer satisfaction a comprehensive review of theories and model have been carried out. Through models for customer activation and retention it was learned that five major factors that contributed to the success of an e-commerce store have been identified as service quality, system quality, information quality,  trust and net benefit. The research further more investigated the factors that influence the online customers repeat purchase intention. with the help of both utilitarian value and hedonistic value, factors affecting repeat purchase loyalty can be found 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Arial Black" panose="020B0A0402010202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smtClean="0">
                <a:effectLst/>
                <a:latin typeface="Arial Black" panose="020B0A04020102020204" pitchFamily="34" charset="0"/>
                <a:ea typeface="Calibri" panose="020F0502020204030204" pitchFamily="34" charset="0"/>
                <a:cs typeface="Arial" panose="020B0604020202020204" pitchFamily="34" charset="0"/>
              </a:rPr>
              <a:t>Background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The data </a:t>
            </a:r>
            <a:r>
              <a:rPr lang="en-IN" sz="1800" dirty="0" smtClean="0">
                <a:solidFill>
                  <a:srgbClr val="111111"/>
                </a:solidFill>
                <a:latin typeface="Arial" panose="020B0604020202020204" pitchFamily="34" charset="0"/>
                <a:ea typeface="Calibri" panose="020F0502020204030204" pitchFamily="34" charset="0"/>
                <a:cs typeface="Times New Roman" panose="02020603050405020304" pitchFamily="18" charset="0"/>
              </a:rPr>
              <a:t>on which below analysis has been carried out is taken from various Indian online shopping websites. Results indicate the e-retail success factors , which are very much critical  for </a:t>
            </a:r>
            <a:r>
              <a:rPr lang="en-IN" sz="1800" smtClean="0">
                <a:solidFill>
                  <a:srgbClr val="111111"/>
                </a:solidFill>
                <a:latin typeface="Arial" panose="020B0604020202020204" pitchFamily="34" charset="0"/>
                <a:ea typeface="Calibri" panose="020F0502020204030204" pitchFamily="34" charset="0"/>
                <a:cs typeface="Times New Roman" panose="02020603050405020304" pitchFamily="18" charset="0"/>
              </a:rPr>
              <a:t>customer satisfaction.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3857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9597B-9729-4928-ACCC-6FFB7778F52F}"/>
              </a:ext>
            </a:extLst>
          </p:cNvPr>
          <p:cNvSpPr>
            <a:spLocks noGrp="1"/>
          </p:cNvSpPr>
          <p:nvPr>
            <p:ph type="title"/>
          </p:nvPr>
        </p:nvSpPr>
        <p:spPr>
          <a:xfrm>
            <a:off x="720518" y="395978"/>
            <a:ext cx="10925142" cy="593034"/>
          </a:xfrm>
        </p:spPr>
        <p:txBody>
          <a:bodyPr anchor="t">
            <a:normAutofit/>
          </a:bodyPr>
          <a:lstStyle/>
          <a:p>
            <a:pPr algn="ctr"/>
            <a:r>
              <a:rPr lang="en-US" sz="2400" u="sng" dirty="0">
                <a:latin typeface="Arial" pitchFamily="34" charset="0"/>
                <a:cs typeface="Arial" pitchFamily="34" charset="0"/>
              </a:rPr>
              <a:t>Negative review of peoples</a:t>
            </a:r>
            <a:endParaRPr lang="en-IN" sz="2400" u="sng" dirty="0">
              <a:latin typeface="Arial" pitchFamily="34" charset="0"/>
              <a:cs typeface="Arial" pitchFamily="34" charset="0"/>
            </a:endParaRPr>
          </a:p>
        </p:txBody>
      </p:sp>
      <p:pic>
        <p:nvPicPr>
          <p:cNvPr id="6" name="Content Placeholder 5">
            <a:extLst>
              <a:ext uri="{FF2B5EF4-FFF2-40B4-BE49-F238E27FC236}">
                <a16:creationId xmlns="" xmlns:a16="http://schemas.microsoft.com/office/drawing/2014/main" id="{1BFA17EB-DFAB-49B2-AB14-59DCA875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433" y="888522"/>
            <a:ext cx="11070567" cy="5094210"/>
          </a:xfrm>
        </p:spPr>
      </p:pic>
      <p:sp>
        <p:nvSpPr>
          <p:cNvPr id="4" name="Text Placeholder 3">
            <a:extLst>
              <a:ext uri="{FF2B5EF4-FFF2-40B4-BE49-F238E27FC236}">
                <a16:creationId xmlns="" xmlns:a16="http://schemas.microsoft.com/office/drawing/2014/main" id="{16D9E695-7265-42AF-A0E8-A353E430E6AA}"/>
              </a:ext>
            </a:extLst>
          </p:cNvPr>
          <p:cNvSpPr>
            <a:spLocks noGrp="1"/>
          </p:cNvSpPr>
          <p:nvPr>
            <p:ph type="body" sz="half" idx="2"/>
          </p:nvPr>
        </p:nvSpPr>
        <p:spPr>
          <a:xfrm>
            <a:off x="720517" y="6245525"/>
            <a:ext cx="11054540" cy="445098"/>
          </a:xfrm>
        </p:spPr>
        <p:txBody>
          <a:bodyPr>
            <a:normAutofit fontScale="92500" lnSpcReduction="20000"/>
          </a:bodyPr>
          <a:lstStyle/>
          <a:p>
            <a:r>
              <a:rPr lang="en-IN" dirty="0" smtClean="0"/>
              <a:t>From above data I can say that amazon has the highest negative reviews in terms of login time, display duration, price declaration, page loading time and mode of payment followed by flipkart and paytm.</a:t>
            </a:r>
            <a:endParaRPr lang="en-IN" dirty="0"/>
          </a:p>
        </p:txBody>
      </p:sp>
    </p:spTree>
    <p:extLst>
      <p:ext uri="{BB962C8B-B14F-4D97-AF65-F5344CB8AC3E}">
        <p14:creationId xmlns:p14="http://schemas.microsoft.com/office/powerpoint/2010/main" val="4044409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3F73AA-549F-4118-AA7F-BFF0E80B527E}"/>
              </a:ext>
            </a:extLst>
          </p:cNvPr>
          <p:cNvSpPr>
            <a:spLocks noGrp="1"/>
          </p:cNvSpPr>
          <p:nvPr>
            <p:ph type="title"/>
          </p:nvPr>
        </p:nvSpPr>
        <p:spPr>
          <a:xfrm>
            <a:off x="680762" y="247683"/>
            <a:ext cx="10723359" cy="1068387"/>
          </a:xfrm>
        </p:spPr>
        <p:txBody>
          <a:bodyPr anchor="t">
            <a:normAutofit/>
          </a:bodyPr>
          <a:lstStyle/>
          <a:p>
            <a:pPr algn="ctr"/>
            <a:r>
              <a:rPr lang="en-US" b="0" i="0" u="sng" dirty="0">
                <a:solidFill>
                  <a:srgbClr val="212121"/>
                </a:solidFill>
                <a:effectLst/>
                <a:latin typeface="Arial" pitchFamily="34" charset="0"/>
                <a:cs typeface="Arial" pitchFamily="34" charset="0"/>
              </a:rPr>
              <a:t>Positive Vs Negative review count</a:t>
            </a:r>
            <a:endParaRPr lang="en-IN" u="sng" dirty="0">
              <a:latin typeface="Arial" pitchFamily="34" charset="0"/>
              <a:cs typeface="Arial" pitchFamily="34" charset="0"/>
            </a:endParaRPr>
          </a:p>
        </p:txBody>
      </p:sp>
      <p:pic>
        <p:nvPicPr>
          <p:cNvPr id="6" name="Content Placeholder 5">
            <a:extLst>
              <a:ext uri="{FF2B5EF4-FFF2-40B4-BE49-F238E27FC236}">
                <a16:creationId xmlns="" xmlns:a16="http://schemas.microsoft.com/office/drawing/2014/main" id="{7B145434-BA42-4B30-B699-82FEFED7A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604513"/>
            <a:ext cx="6902795" cy="4756529"/>
          </a:xfrm>
        </p:spPr>
      </p:pic>
      <p:sp>
        <p:nvSpPr>
          <p:cNvPr id="4" name="Text Placeholder 3">
            <a:extLst>
              <a:ext uri="{FF2B5EF4-FFF2-40B4-BE49-F238E27FC236}">
                <a16:creationId xmlns="" xmlns:a16="http://schemas.microsoft.com/office/drawing/2014/main" id="{480936FD-3B26-42CA-B105-225E7443D623}"/>
              </a:ext>
            </a:extLst>
          </p:cNvPr>
          <p:cNvSpPr>
            <a:spLocks noGrp="1"/>
          </p:cNvSpPr>
          <p:nvPr>
            <p:ph type="body" sz="half" idx="2"/>
          </p:nvPr>
        </p:nvSpPr>
        <p:spPr>
          <a:xfrm>
            <a:off x="680761" y="1889185"/>
            <a:ext cx="4374317" cy="4471857"/>
          </a:xfrm>
        </p:spPr>
        <p:txBody>
          <a:bodyPr/>
          <a:lstStyle/>
          <a:p>
            <a:pPr marL="342900" indent="-342900">
              <a:buFont typeface="+mj-lt"/>
              <a:buAutoNum type="arabicPeriod"/>
            </a:pPr>
            <a:r>
              <a:rPr lang="en-US" dirty="0">
                <a:solidFill>
                  <a:srgbClr val="000000"/>
                </a:solidFill>
                <a:latin typeface="+mj-lt"/>
              </a:rPr>
              <a:t>a</a:t>
            </a:r>
            <a:r>
              <a:rPr lang="en-US" b="0" dirty="0" smtClean="0">
                <a:solidFill>
                  <a:srgbClr val="000000"/>
                </a:solidFill>
                <a:effectLst/>
                <a:latin typeface="+mj-lt"/>
              </a:rPr>
              <a:t>mazon</a:t>
            </a:r>
            <a:r>
              <a:rPr lang="en-US" b="0" dirty="0">
                <a:solidFill>
                  <a:srgbClr val="000000"/>
                </a:solidFill>
                <a:effectLst/>
                <a:latin typeface="+mj-lt"/>
              </a:rPr>
              <a:t> has got high positive review </a:t>
            </a:r>
            <a:r>
              <a:rPr lang="en-US" b="0" dirty="0" smtClean="0">
                <a:solidFill>
                  <a:srgbClr val="000000"/>
                </a:solidFill>
                <a:effectLst/>
                <a:latin typeface="+mj-lt"/>
              </a:rPr>
              <a:t>as well</a:t>
            </a:r>
            <a:r>
              <a:rPr lang="en-US" b="0" dirty="0">
                <a:solidFill>
                  <a:srgbClr val="000000"/>
                </a:solidFill>
                <a:effectLst/>
                <a:latin typeface="+mj-lt"/>
              </a:rPr>
              <a:t> </a:t>
            </a:r>
            <a:r>
              <a:rPr lang="en-US" b="0" dirty="0" smtClean="0">
                <a:solidFill>
                  <a:srgbClr val="000000"/>
                </a:solidFill>
                <a:effectLst/>
                <a:latin typeface="+mj-lt"/>
              </a:rPr>
              <a:t>as high</a:t>
            </a:r>
            <a:r>
              <a:rPr lang="en-US" b="0" dirty="0">
                <a:solidFill>
                  <a:srgbClr val="000000"/>
                </a:solidFill>
                <a:effectLst/>
                <a:latin typeface="+mj-lt"/>
              </a:rPr>
              <a:t> negative review also but positive </a:t>
            </a:r>
            <a:r>
              <a:rPr lang="en-US" b="0" dirty="0" smtClean="0">
                <a:solidFill>
                  <a:srgbClr val="000000"/>
                </a:solidFill>
                <a:effectLst/>
                <a:latin typeface="+mj-lt"/>
              </a:rPr>
              <a:t>have high</a:t>
            </a:r>
            <a:r>
              <a:rPr lang="en-US" b="0" dirty="0">
                <a:solidFill>
                  <a:srgbClr val="000000"/>
                </a:solidFill>
                <a:effectLst/>
                <a:latin typeface="+mj-lt"/>
              </a:rPr>
              <a:t> count as compare to </a:t>
            </a:r>
            <a:r>
              <a:rPr lang="en-US" b="0" dirty="0" smtClean="0">
                <a:solidFill>
                  <a:srgbClr val="000000"/>
                </a:solidFill>
                <a:effectLst/>
                <a:latin typeface="+mj-lt"/>
              </a:rPr>
              <a:t>other websites.</a:t>
            </a:r>
          </a:p>
          <a:p>
            <a:pPr marL="342900" indent="-342900">
              <a:buFont typeface="+mj-lt"/>
              <a:buAutoNum type="arabicPeriod"/>
            </a:pPr>
            <a:r>
              <a:rPr lang="en-US" b="0" dirty="0" smtClean="0">
                <a:solidFill>
                  <a:srgbClr val="000000"/>
                </a:solidFill>
                <a:effectLst/>
                <a:latin typeface="+mj-lt"/>
              </a:rPr>
              <a:t>same</a:t>
            </a:r>
            <a:r>
              <a:rPr lang="en-US" b="0" dirty="0">
                <a:solidFill>
                  <a:srgbClr val="000000"/>
                </a:solidFill>
                <a:effectLst/>
                <a:latin typeface="+mj-lt"/>
              </a:rPr>
              <a:t> </a:t>
            </a:r>
            <a:r>
              <a:rPr lang="en-US" b="0" dirty="0" smtClean="0">
                <a:solidFill>
                  <a:srgbClr val="000000"/>
                </a:solidFill>
                <a:effectLst/>
                <a:latin typeface="+mj-lt"/>
              </a:rPr>
              <a:t>is with</a:t>
            </a:r>
            <a:r>
              <a:rPr lang="en-US" b="0" dirty="0">
                <a:solidFill>
                  <a:srgbClr val="000000"/>
                </a:solidFill>
                <a:effectLst/>
                <a:latin typeface="+mj-lt"/>
              </a:rPr>
              <a:t> flipkart and </a:t>
            </a:r>
            <a:r>
              <a:rPr lang="en-US" b="0" dirty="0" smtClean="0">
                <a:solidFill>
                  <a:srgbClr val="000000"/>
                </a:solidFill>
                <a:effectLst/>
                <a:latin typeface="+mj-lt"/>
              </a:rPr>
              <a:t>myntra.</a:t>
            </a:r>
            <a:endParaRPr lang="en-US" dirty="0">
              <a:solidFill>
                <a:srgbClr val="000000"/>
              </a:solidFill>
              <a:latin typeface="+mj-lt"/>
            </a:endParaRPr>
          </a:p>
          <a:p>
            <a:pPr marL="342900" indent="-342900">
              <a:buFont typeface="+mj-lt"/>
              <a:buAutoNum type="arabicPeriod"/>
            </a:pPr>
            <a:r>
              <a:rPr lang="en-US" dirty="0" smtClean="0">
                <a:solidFill>
                  <a:srgbClr val="000000"/>
                </a:solidFill>
                <a:latin typeface="+mj-lt"/>
              </a:rPr>
              <a:t>But in case of paytm and snapdeal  there is less positive review and high negative review.</a:t>
            </a:r>
            <a:endParaRPr lang="en-US" b="0" dirty="0">
              <a:solidFill>
                <a:srgbClr val="000000"/>
              </a:solidFill>
              <a:effectLst/>
              <a:latin typeface="+mj-lt"/>
            </a:endParaRPr>
          </a:p>
          <a:p>
            <a:endParaRPr lang="en-IN" dirty="0">
              <a:latin typeface="+mj-lt"/>
            </a:endParaRPr>
          </a:p>
        </p:txBody>
      </p:sp>
    </p:spTree>
    <p:extLst>
      <p:ext uri="{BB962C8B-B14F-4D97-AF65-F5344CB8AC3E}">
        <p14:creationId xmlns:p14="http://schemas.microsoft.com/office/powerpoint/2010/main" val="3427123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8ACC3D-98E3-4644-9C72-FF95DD2E1EE9}"/>
              </a:ext>
            </a:extLst>
          </p:cNvPr>
          <p:cNvSpPr>
            <a:spLocks noGrp="1"/>
          </p:cNvSpPr>
          <p:nvPr>
            <p:ph type="title"/>
          </p:nvPr>
        </p:nvSpPr>
        <p:spPr>
          <a:xfrm>
            <a:off x="467139" y="126585"/>
            <a:ext cx="10515600" cy="1325563"/>
          </a:xfrm>
        </p:spPr>
        <p:txBody>
          <a:bodyPr anchor="t"/>
          <a:lstStyle/>
          <a:p>
            <a:pPr algn="ctr"/>
            <a:r>
              <a:rPr lang="en-US" u="sng" dirty="0">
                <a:latin typeface="Arial Black" panose="020B0A04020102020204" pitchFamily="34" charset="0"/>
              </a:rPr>
              <a:t>Conclusion</a:t>
            </a:r>
            <a:endParaRPr lang="en-IN" u="sng" dirty="0">
              <a:latin typeface="Arial Black" panose="020B0A04020102020204" pitchFamily="34" charset="0"/>
            </a:endParaRPr>
          </a:p>
        </p:txBody>
      </p:sp>
      <p:sp>
        <p:nvSpPr>
          <p:cNvPr id="3" name="TextBox 2">
            <a:extLst>
              <a:ext uri="{FF2B5EF4-FFF2-40B4-BE49-F238E27FC236}">
                <a16:creationId xmlns="" xmlns:a16="http://schemas.microsoft.com/office/drawing/2014/main" id="{25442B01-636E-400D-BFE3-34C9627F9B61}"/>
              </a:ext>
            </a:extLst>
          </p:cNvPr>
          <p:cNvSpPr txBox="1"/>
          <p:nvPr/>
        </p:nvSpPr>
        <p:spPr>
          <a:xfrm>
            <a:off x="189781" y="1081132"/>
            <a:ext cx="6061119" cy="5909310"/>
          </a:xfrm>
          <a:prstGeom prst="rect">
            <a:avLst/>
          </a:prstGeom>
          <a:noFill/>
        </p:spPr>
        <p:txBody>
          <a:bodyPr wrap="square" rtlCol="0">
            <a:spAutoFit/>
          </a:bodyPr>
          <a:lstStyle/>
          <a:p>
            <a:pPr algn="l"/>
            <a:r>
              <a:rPr lang="en-US" b="1" i="0" u="sng" dirty="0" smtClean="0">
                <a:solidFill>
                  <a:srgbClr val="212121"/>
                </a:solidFill>
                <a:effectLst/>
                <a:latin typeface="Roboto" panose="02000000000000000000" pitchFamily="2" charset="0"/>
              </a:rPr>
              <a:t>1-Amazon</a:t>
            </a:r>
          </a:p>
          <a:p>
            <a:pPr algn="l"/>
            <a:endParaRPr lang="en-US" b="1" i="0" u="sng" dirty="0">
              <a:solidFill>
                <a:srgbClr val="212121"/>
              </a:solidFill>
              <a:effectLst/>
              <a:latin typeface="Roboto" panose="02000000000000000000" pitchFamily="2" charset="0"/>
            </a:endParaRPr>
          </a:p>
          <a:p>
            <a:r>
              <a:rPr lang="en-US" b="1" dirty="0" smtClean="0">
                <a:solidFill>
                  <a:srgbClr val="212121"/>
                </a:solidFill>
                <a:latin typeface="Roboto" panose="02000000000000000000" pitchFamily="2" charset="0"/>
              </a:rPr>
              <a:t>Positives</a:t>
            </a:r>
          </a:p>
          <a:p>
            <a:endParaRPr lang="en-US" b="1" dirty="0">
              <a:solidFill>
                <a:srgbClr val="212121"/>
              </a:solidFill>
              <a:latin typeface="Roboto" panose="02000000000000000000" pitchFamily="2" charset="0"/>
            </a:endParaRPr>
          </a:p>
          <a:p>
            <a:pPr marL="342900" indent="-342900">
              <a:buFont typeface="+mj-lt"/>
              <a:buAutoNum type="arabicPeriod"/>
            </a:pPr>
            <a:r>
              <a:rPr lang="en-US" dirty="0">
                <a:solidFill>
                  <a:srgbClr val="212121"/>
                </a:solidFill>
                <a:latin typeface="Arial" pitchFamily="34" charset="0"/>
                <a:cs typeface="Arial" pitchFamily="34" charset="0"/>
              </a:rPr>
              <a:t>Easy to use website and application.</a:t>
            </a:r>
          </a:p>
          <a:p>
            <a:pPr marL="342900" indent="-342900">
              <a:buFont typeface="+mj-lt"/>
              <a:buAutoNum type="arabicPeriod"/>
            </a:pPr>
            <a:r>
              <a:rPr lang="en-US" dirty="0">
                <a:solidFill>
                  <a:srgbClr val="212121"/>
                </a:solidFill>
                <a:latin typeface="Arial" pitchFamily="34" charset="0"/>
                <a:cs typeface="Arial" pitchFamily="34" charset="0"/>
              </a:rPr>
              <a:t>Visual appealing and better interface of web-page layout.</a:t>
            </a:r>
          </a:p>
          <a:p>
            <a:pPr marL="342900" indent="-342900">
              <a:buFont typeface="+mj-lt"/>
              <a:buAutoNum type="arabicPeriod"/>
            </a:pPr>
            <a:r>
              <a:rPr lang="en-US" dirty="0">
                <a:solidFill>
                  <a:srgbClr val="212121"/>
                </a:solidFill>
                <a:latin typeface="Arial" pitchFamily="34" charset="0"/>
                <a:cs typeface="Arial" pitchFamily="34" charset="0"/>
              </a:rPr>
              <a:t>Good variety of product on offer.</a:t>
            </a:r>
          </a:p>
          <a:p>
            <a:pPr marL="342900" indent="-342900">
              <a:buFont typeface="+mj-lt"/>
              <a:buAutoNum type="arabicPeriod"/>
            </a:pPr>
            <a:r>
              <a:rPr lang="en-US" dirty="0">
                <a:solidFill>
                  <a:srgbClr val="212121"/>
                </a:solidFill>
                <a:latin typeface="Arial" pitchFamily="34" charset="0"/>
                <a:cs typeface="Arial" pitchFamily="34" charset="0"/>
              </a:rPr>
              <a:t>Complete and relevant description information of product.</a:t>
            </a:r>
          </a:p>
          <a:p>
            <a:pPr marL="342900" indent="-342900">
              <a:buFont typeface="+mj-lt"/>
              <a:buAutoNum type="arabicPeriod"/>
            </a:pPr>
            <a:r>
              <a:rPr lang="en-US" dirty="0">
                <a:solidFill>
                  <a:srgbClr val="212121"/>
                </a:solidFill>
                <a:latin typeface="Arial" pitchFamily="34" charset="0"/>
                <a:cs typeface="Arial" pitchFamily="34" charset="0"/>
              </a:rPr>
              <a:t>Fast loading website speed.</a:t>
            </a:r>
          </a:p>
          <a:p>
            <a:pPr marL="342900" indent="-342900">
              <a:buFont typeface="+mj-lt"/>
              <a:buAutoNum type="arabicPeriod"/>
            </a:pPr>
            <a:r>
              <a:rPr lang="en-US" dirty="0">
                <a:solidFill>
                  <a:srgbClr val="212121"/>
                </a:solidFill>
                <a:latin typeface="Arial" pitchFamily="34" charset="0"/>
                <a:cs typeface="Arial" pitchFamily="34" charset="0"/>
              </a:rPr>
              <a:t>Reliability of the website or application is good.</a:t>
            </a:r>
          </a:p>
          <a:p>
            <a:pPr marL="342900" indent="-342900">
              <a:buFont typeface="+mj-lt"/>
              <a:buAutoNum type="arabicPeriod"/>
            </a:pPr>
            <a:r>
              <a:rPr lang="en-US" dirty="0">
                <a:solidFill>
                  <a:srgbClr val="212121"/>
                </a:solidFill>
                <a:latin typeface="Arial" pitchFamily="34" charset="0"/>
                <a:cs typeface="Arial" pitchFamily="34" charset="0"/>
              </a:rPr>
              <a:t>Quick to complete purchase.</a:t>
            </a:r>
          </a:p>
          <a:p>
            <a:pPr marL="342900" indent="-342900">
              <a:buFont typeface="+mj-lt"/>
              <a:buAutoNum type="arabicPeriod"/>
            </a:pPr>
            <a:r>
              <a:rPr lang="en-US" dirty="0">
                <a:solidFill>
                  <a:srgbClr val="212121"/>
                </a:solidFill>
                <a:latin typeface="Arial" pitchFamily="34" charset="0"/>
                <a:cs typeface="Arial" pitchFamily="34" charset="0"/>
              </a:rPr>
              <a:t>Availability of several payment options.</a:t>
            </a:r>
          </a:p>
          <a:p>
            <a:pPr marL="342900" indent="-342900">
              <a:buFont typeface="+mj-lt"/>
              <a:buAutoNum type="arabicPeriod"/>
            </a:pPr>
            <a:r>
              <a:rPr lang="en-US" dirty="0">
                <a:solidFill>
                  <a:srgbClr val="212121"/>
                </a:solidFill>
                <a:latin typeface="Arial" pitchFamily="34" charset="0"/>
                <a:cs typeface="Arial" pitchFamily="34" charset="0"/>
              </a:rPr>
              <a:t>Speedy order delivery.</a:t>
            </a:r>
          </a:p>
          <a:p>
            <a:pPr marL="342900" indent="-342900">
              <a:buFont typeface="+mj-lt"/>
              <a:buAutoNum type="arabicPeriod"/>
            </a:pPr>
            <a:r>
              <a:rPr lang="en-US" dirty="0">
                <a:solidFill>
                  <a:srgbClr val="212121"/>
                </a:solidFill>
                <a:latin typeface="Arial" pitchFamily="34" charset="0"/>
                <a:cs typeface="Arial" pitchFamily="34" charset="0"/>
              </a:rPr>
              <a:t>Privacy of customers’ information.</a:t>
            </a:r>
          </a:p>
          <a:p>
            <a:pPr marL="342900" indent="-342900">
              <a:buFont typeface="+mj-lt"/>
              <a:buAutoNum type="arabicPeriod"/>
            </a:pPr>
            <a:r>
              <a:rPr lang="en-US" dirty="0">
                <a:solidFill>
                  <a:srgbClr val="212121"/>
                </a:solidFill>
                <a:latin typeface="Arial" pitchFamily="34" charset="0"/>
                <a:cs typeface="Arial" pitchFamily="34" charset="0"/>
              </a:rPr>
              <a:t>Security of customer financial information..</a:t>
            </a:r>
          </a:p>
          <a:p>
            <a:pPr marL="342900" indent="-342900">
              <a:buFont typeface="+mj-lt"/>
              <a:buAutoNum type="arabicPeriod"/>
            </a:pPr>
            <a:r>
              <a:rPr lang="en-US" dirty="0">
                <a:solidFill>
                  <a:srgbClr val="212121"/>
                </a:solidFill>
                <a:latin typeface="Arial" pitchFamily="34" charset="0"/>
                <a:cs typeface="Arial" pitchFamily="34" charset="0"/>
              </a:rPr>
              <a:t>Presence of online assistance through multiple </a:t>
            </a:r>
            <a:r>
              <a:rPr lang="en-US" dirty="0" smtClean="0">
                <a:solidFill>
                  <a:srgbClr val="212121"/>
                </a:solidFill>
                <a:latin typeface="Arial" pitchFamily="34" charset="0"/>
                <a:cs typeface="Arial" pitchFamily="34" charset="0"/>
              </a:rPr>
              <a:t>choice.</a:t>
            </a:r>
          </a:p>
          <a:p>
            <a:pPr marL="342900" indent="-342900">
              <a:buFont typeface="+mj-lt"/>
              <a:buAutoNum type="arabicPeriod"/>
            </a:pPr>
            <a:r>
              <a:rPr lang="en-US" dirty="0" smtClean="0">
                <a:solidFill>
                  <a:srgbClr val="212121"/>
                </a:solidFill>
                <a:latin typeface="Arial" pitchFamily="34" charset="0"/>
                <a:cs typeface="Arial" pitchFamily="34" charset="0"/>
              </a:rPr>
              <a:t>Website </a:t>
            </a:r>
            <a:r>
              <a:rPr lang="en-US" dirty="0">
                <a:solidFill>
                  <a:srgbClr val="212121"/>
                </a:solidFill>
                <a:latin typeface="Arial" pitchFamily="34" charset="0"/>
                <a:cs typeface="Arial" pitchFamily="34" charset="0"/>
              </a:rPr>
              <a:t>is as efficient as before</a:t>
            </a:r>
            <a:r>
              <a:rPr lang="en-US" dirty="0">
                <a:solidFill>
                  <a:srgbClr val="212121"/>
                </a:solidFill>
                <a:latin typeface="Roboto" panose="02000000000000000000" pitchFamily="2" charset="0"/>
              </a:rPr>
              <a:t>.</a:t>
            </a:r>
            <a:endParaRPr lang="en-US" b="0" i="0" dirty="0">
              <a:solidFill>
                <a:srgbClr val="212121"/>
              </a:solidFill>
              <a:effectLst/>
              <a:latin typeface="Roboto" panose="02000000000000000000" pitchFamily="2" charset="0"/>
            </a:endParaRPr>
          </a:p>
          <a:p>
            <a:pPr algn="l"/>
            <a:r>
              <a:rPr lang="en-US" b="0" i="0" dirty="0" smtClean="0">
                <a:solidFill>
                  <a:srgbClr val="212121"/>
                </a:solidFill>
                <a:effectLst/>
                <a:latin typeface="Arial" pitchFamily="34" charset="0"/>
                <a:cs typeface="Arial" pitchFamily="34" charset="0"/>
              </a:rPr>
              <a:t>.</a:t>
            </a:r>
            <a:endParaRPr lang="en-US" b="0" i="0" dirty="0">
              <a:solidFill>
                <a:srgbClr val="212121"/>
              </a:solidFill>
              <a:effectLst/>
              <a:latin typeface="Arial" pitchFamily="34" charset="0"/>
              <a:cs typeface="Arial" pitchFamily="34" charset="0"/>
            </a:endParaRPr>
          </a:p>
          <a:p>
            <a:endParaRPr lang="en-IN" dirty="0">
              <a:latin typeface="Arial" pitchFamily="34" charset="0"/>
              <a:cs typeface="Arial" pitchFamily="34" charset="0"/>
            </a:endParaRPr>
          </a:p>
        </p:txBody>
      </p:sp>
      <p:sp>
        <p:nvSpPr>
          <p:cNvPr id="5" name="TextBox 4">
            <a:extLst>
              <a:ext uri="{FF2B5EF4-FFF2-40B4-BE49-F238E27FC236}">
                <a16:creationId xmlns="" xmlns:a16="http://schemas.microsoft.com/office/drawing/2014/main" id="{3CF63BFB-2BD4-433A-823B-666DE4DA75A0}"/>
              </a:ext>
            </a:extLst>
          </p:cNvPr>
          <p:cNvSpPr txBox="1"/>
          <p:nvPr/>
        </p:nvSpPr>
        <p:spPr>
          <a:xfrm>
            <a:off x="6588083" y="1311965"/>
            <a:ext cx="5247861" cy="2585323"/>
          </a:xfrm>
          <a:prstGeom prst="rect">
            <a:avLst/>
          </a:prstGeom>
          <a:noFill/>
        </p:spPr>
        <p:txBody>
          <a:bodyPr wrap="square" rtlCol="0">
            <a:spAutoFit/>
          </a:bodyPr>
          <a:lstStyle/>
          <a:p>
            <a:pPr algn="l"/>
            <a:r>
              <a:rPr lang="en-US" b="1" dirty="0" smtClean="0">
                <a:solidFill>
                  <a:srgbClr val="212121"/>
                </a:solidFill>
                <a:latin typeface="Roboto" panose="02000000000000000000" pitchFamily="2" charset="0"/>
              </a:rPr>
              <a:t>Improvements</a:t>
            </a:r>
            <a:r>
              <a:rPr lang="en-US" b="1" dirty="0">
                <a:solidFill>
                  <a:srgbClr val="212121"/>
                </a:solidFill>
                <a:latin typeface="Roboto" panose="02000000000000000000" pitchFamily="2" charset="0"/>
              </a:rPr>
              <a:t>.</a:t>
            </a:r>
          </a:p>
          <a:p>
            <a:endParaRPr lang="en-US" dirty="0">
              <a:solidFill>
                <a:srgbClr val="212121"/>
              </a:solidFill>
              <a:latin typeface="Roboto" panose="02000000000000000000" pitchFamily="2" charset="0"/>
            </a:endParaRPr>
          </a:p>
          <a:p>
            <a:pPr marL="342900" indent="-342900">
              <a:buFont typeface="+mj-lt"/>
              <a:buAutoNum type="arabicPeriod"/>
            </a:pPr>
            <a:r>
              <a:rPr lang="en-US" dirty="0">
                <a:solidFill>
                  <a:srgbClr val="212121"/>
                </a:solidFill>
                <a:latin typeface="Arial" pitchFamily="34" charset="0"/>
                <a:cs typeface="Arial" pitchFamily="34" charset="0"/>
              </a:rPr>
              <a:t>Reduce longer time to login.</a:t>
            </a:r>
          </a:p>
          <a:p>
            <a:pPr marL="342900" indent="-342900">
              <a:buFont typeface="+mj-lt"/>
              <a:buAutoNum type="arabicPeriod"/>
            </a:pPr>
            <a:r>
              <a:rPr lang="en-US" dirty="0">
                <a:solidFill>
                  <a:srgbClr val="212121"/>
                </a:solidFill>
                <a:latin typeface="Arial" pitchFamily="34" charset="0"/>
                <a:cs typeface="Arial" pitchFamily="34" charset="0"/>
              </a:rPr>
              <a:t>Reduce Longer time in displaying graphics and Photos.</a:t>
            </a:r>
          </a:p>
          <a:p>
            <a:pPr marL="342900" indent="-342900">
              <a:buFont typeface="+mj-lt"/>
              <a:buAutoNum type="arabicPeriod"/>
            </a:pPr>
            <a:r>
              <a:rPr lang="en-US" dirty="0">
                <a:solidFill>
                  <a:srgbClr val="212121"/>
                </a:solidFill>
                <a:latin typeface="Arial" pitchFamily="34" charset="0"/>
                <a:cs typeface="Arial" pitchFamily="34" charset="0"/>
              </a:rPr>
              <a:t>Late declaration of price should be improved.</a:t>
            </a:r>
          </a:p>
          <a:p>
            <a:pPr marL="342900" indent="-342900">
              <a:buFont typeface="+mj-lt"/>
              <a:buAutoNum type="arabicPeriod"/>
            </a:pPr>
            <a:r>
              <a:rPr lang="en-US" dirty="0">
                <a:solidFill>
                  <a:srgbClr val="212121"/>
                </a:solidFill>
                <a:latin typeface="Arial" pitchFamily="34" charset="0"/>
                <a:cs typeface="Arial" pitchFamily="34" charset="0"/>
              </a:rPr>
              <a:t>Reduce Longer page loading time.</a:t>
            </a:r>
          </a:p>
          <a:p>
            <a:pPr marL="342900" indent="-342900">
              <a:buFont typeface="+mj-lt"/>
              <a:buAutoNum type="arabicPeriod"/>
            </a:pPr>
            <a:r>
              <a:rPr lang="en-US" dirty="0">
                <a:solidFill>
                  <a:srgbClr val="212121"/>
                </a:solidFill>
                <a:latin typeface="Arial" pitchFamily="34" charset="0"/>
                <a:cs typeface="Arial" pitchFamily="34" charset="0"/>
              </a:rPr>
              <a:t>More payment options must be added.</a:t>
            </a:r>
          </a:p>
          <a:p>
            <a:pPr marL="342900" indent="-342900">
              <a:buFont typeface="+mj-lt"/>
              <a:buAutoNum type="arabicPeriod"/>
            </a:pPr>
            <a:r>
              <a:rPr lang="en-US" dirty="0">
                <a:solidFill>
                  <a:srgbClr val="212121"/>
                </a:solidFill>
                <a:latin typeface="Arial" pitchFamily="34" charset="0"/>
                <a:cs typeface="Arial" pitchFamily="34" charset="0"/>
              </a:rPr>
              <a:t>They should Reduce Longer delivery period</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327549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F984313-1A36-44A0-92D8-4298A02EB4F9}"/>
              </a:ext>
            </a:extLst>
          </p:cNvPr>
          <p:cNvSpPr txBox="1"/>
          <p:nvPr/>
        </p:nvSpPr>
        <p:spPr>
          <a:xfrm>
            <a:off x="172278" y="583096"/>
            <a:ext cx="5923722" cy="5078313"/>
          </a:xfrm>
          <a:prstGeom prst="rect">
            <a:avLst/>
          </a:prstGeom>
          <a:noFill/>
        </p:spPr>
        <p:txBody>
          <a:bodyPr wrap="square" rtlCol="0">
            <a:spAutoFit/>
          </a:bodyPr>
          <a:lstStyle/>
          <a:p>
            <a:pPr algn="l"/>
            <a:r>
              <a:rPr lang="en-US" b="1" i="0" u="sng" dirty="0" smtClean="0">
                <a:solidFill>
                  <a:srgbClr val="212121"/>
                </a:solidFill>
                <a:effectLst/>
                <a:latin typeface="Roboto" panose="02000000000000000000" pitchFamily="2" charset="0"/>
              </a:rPr>
              <a:t>2-FLIPKART</a:t>
            </a:r>
            <a:endParaRPr lang="en-US" b="1" i="0" u="sng"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Positive</a:t>
            </a:r>
          </a:p>
          <a:p>
            <a:pPr algn="l"/>
            <a:endParaRPr lang="en-US" b="0"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Easy </a:t>
            </a:r>
            <a:r>
              <a:rPr lang="en-US" b="0" i="0" dirty="0">
                <a:solidFill>
                  <a:srgbClr val="212121"/>
                </a:solidFill>
                <a:effectLst/>
                <a:latin typeface="Arial" pitchFamily="34" charset="0"/>
                <a:cs typeface="Arial" pitchFamily="34" charset="0"/>
              </a:rPr>
              <a:t>to use website or </a:t>
            </a:r>
            <a:r>
              <a:rPr lang="en-US" b="0" i="0" dirty="0" smtClean="0">
                <a:solidFill>
                  <a:srgbClr val="212121"/>
                </a:solidFill>
                <a:effectLst/>
                <a:latin typeface="Arial" pitchFamily="34" charset="0"/>
                <a:cs typeface="Arial" pitchFamily="34" charset="0"/>
              </a:rPr>
              <a:t>application.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Visual </a:t>
            </a:r>
            <a:r>
              <a:rPr lang="en-US" b="0" i="0" dirty="0">
                <a:solidFill>
                  <a:srgbClr val="212121"/>
                </a:solidFill>
                <a:effectLst/>
                <a:latin typeface="Arial" pitchFamily="34" charset="0"/>
                <a:cs typeface="Arial" pitchFamily="34" charset="0"/>
              </a:rPr>
              <a:t>appealing web-page </a:t>
            </a:r>
            <a:r>
              <a:rPr lang="en-US" b="0" i="0" dirty="0" smtClean="0">
                <a:solidFill>
                  <a:srgbClr val="212121"/>
                </a:solidFill>
                <a:effectLst/>
                <a:latin typeface="Arial" pitchFamily="34" charset="0"/>
                <a:cs typeface="Arial" pitchFamily="34" charset="0"/>
              </a:rPr>
              <a:t>layout and interface.</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 </a:t>
            </a:r>
            <a:r>
              <a:rPr lang="en-US" dirty="0" smtClean="0">
                <a:solidFill>
                  <a:srgbClr val="212121"/>
                </a:solidFill>
                <a:latin typeface="Arial" pitchFamily="34" charset="0"/>
                <a:cs typeface="Arial" pitchFamily="34" charset="0"/>
              </a:rPr>
              <a:t>Numerous </a:t>
            </a:r>
            <a:r>
              <a:rPr lang="en-US" b="0" i="0" dirty="0" smtClean="0">
                <a:solidFill>
                  <a:srgbClr val="212121"/>
                </a:solidFill>
                <a:effectLst/>
                <a:latin typeface="Arial" pitchFamily="34" charset="0"/>
                <a:cs typeface="Arial" pitchFamily="34" charset="0"/>
              </a:rPr>
              <a:t>product </a:t>
            </a:r>
            <a:r>
              <a:rPr lang="en-US" b="0" i="0" dirty="0">
                <a:solidFill>
                  <a:srgbClr val="212121"/>
                </a:solidFill>
                <a:effectLst/>
                <a:latin typeface="Arial" pitchFamily="34" charset="0"/>
                <a:cs typeface="Arial" pitchFamily="34" charset="0"/>
              </a:rPr>
              <a:t>on </a:t>
            </a:r>
            <a:r>
              <a:rPr lang="en-US" b="0" i="0" dirty="0" smtClean="0">
                <a:solidFill>
                  <a:srgbClr val="212121"/>
                </a:solidFill>
                <a:effectLst/>
                <a:latin typeface="Arial" pitchFamily="34" charset="0"/>
                <a:cs typeface="Arial" pitchFamily="34" charset="0"/>
              </a:rPr>
              <a:t>offer.</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Complete</a:t>
            </a:r>
            <a:r>
              <a:rPr lang="en-US" b="0" i="0" dirty="0">
                <a:solidFill>
                  <a:srgbClr val="212121"/>
                </a:solidFill>
                <a:effectLst/>
                <a:latin typeface="Arial" pitchFamily="34" charset="0"/>
                <a:cs typeface="Arial" pitchFamily="34" charset="0"/>
              </a:rPr>
              <a:t>, relevant </a:t>
            </a:r>
            <a:r>
              <a:rPr lang="en-US" b="0" i="0" dirty="0" smtClean="0">
                <a:solidFill>
                  <a:srgbClr val="212121"/>
                </a:solidFill>
                <a:effectLst/>
                <a:latin typeface="Arial" pitchFamily="34" charset="0"/>
                <a:cs typeface="Arial" pitchFamily="34" charset="0"/>
              </a:rPr>
              <a:t>description </a:t>
            </a:r>
            <a:r>
              <a:rPr lang="en-US" b="0" i="0" dirty="0">
                <a:solidFill>
                  <a:srgbClr val="212121"/>
                </a:solidFill>
                <a:effectLst/>
                <a:latin typeface="Arial" pitchFamily="34" charset="0"/>
                <a:cs typeface="Arial" pitchFamily="34" charset="0"/>
              </a:rPr>
              <a:t>of </a:t>
            </a:r>
            <a:r>
              <a:rPr lang="en-US" b="0" i="0" dirty="0" smtClean="0">
                <a:solidFill>
                  <a:srgbClr val="212121"/>
                </a:solidFill>
                <a:effectLst/>
                <a:latin typeface="Arial" pitchFamily="34" charset="0"/>
                <a:cs typeface="Arial" pitchFamily="34" charset="0"/>
              </a:rPr>
              <a:t>product.</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Fast </a:t>
            </a:r>
            <a:r>
              <a:rPr lang="en-US" b="0" i="0" dirty="0">
                <a:solidFill>
                  <a:srgbClr val="212121"/>
                </a:solidFill>
                <a:effectLst/>
                <a:latin typeface="Arial" pitchFamily="34" charset="0"/>
                <a:cs typeface="Arial" pitchFamily="34" charset="0"/>
              </a:rPr>
              <a:t>loading website </a:t>
            </a:r>
            <a:r>
              <a:rPr lang="en-US" b="0" i="0" dirty="0" smtClean="0">
                <a:solidFill>
                  <a:srgbClr val="212121"/>
                </a:solidFill>
                <a:effectLst/>
                <a:latin typeface="Arial" pitchFamily="34" charset="0"/>
                <a:cs typeface="Arial" pitchFamily="34" charset="0"/>
              </a:rPr>
              <a:t>speed.</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Reliability </a:t>
            </a:r>
            <a:r>
              <a:rPr lang="en-US" b="0" i="0" dirty="0">
                <a:solidFill>
                  <a:srgbClr val="212121"/>
                </a:solidFill>
                <a:effectLst/>
                <a:latin typeface="Arial" pitchFamily="34" charset="0"/>
                <a:cs typeface="Arial" pitchFamily="34" charset="0"/>
              </a:rPr>
              <a:t>of the website or </a:t>
            </a:r>
            <a:r>
              <a:rPr lang="en-US" b="0" i="0" dirty="0" smtClean="0">
                <a:solidFill>
                  <a:srgbClr val="212121"/>
                </a:solidFill>
                <a:effectLst/>
                <a:latin typeface="Arial" pitchFamily="34" charset="0"/>
                <a:cs typeface="Arial" pitchFamily="34" charset="0"/>
              </a:rPr>
              <a:t>application is good.</a:t>
            </a:r>
          </a:p>
          <a:p>
            <a:pPr marL="342900" indent="-342900" algn="l">
              <a:buFont typeface="+mj-lt"/>
              <a:buAutoNum type="arabicPeriod"/>
            </a:pPr>
            <a:r>
              <a:rPr lang="en-US" dirty="0" smtClean="0">
                <a:solidFill>
                  <a:srgbClr val="212121"/>
                </a:solidFill>
                <a:latin typeface="Arial" pitchFamily="34" charset="0"/>
                <a:cs typeface="Arial" pitchFamily="34" charset="0"/>
              </a:rPr>
              <a:t>speedy</a:t>
            </a:r>
            <a:r>
              <a:rPr lang="en-US" b="0" i="0" dirty="0" smtClean="0">
                <a:solidFill>
                  <a:srgbClr val="212121"/>
                </a:solidFill>
                <a:effectLst/>
                <a:latin typeface="Arial" pitchFamily="34" charset="0"/>
                <a:cs typeface="Arial" pitchFamily="34" charset="0"/>
              </a:rPr>
              <a:t> purchase complete setup.</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Availability </a:t>
            </a:r>
            <a:r>
              <a:rPr lang="en-US" b="0" i="0" dirty="0">
                <a:solidFill>
                  <a:srgbClr val="212121"/>
                </a:solidFill>
                <a:effectLst/>
                <a:latin typeface="Arial" pitchFamily="34" charset="0"/>
                <a:cs typeface="Arial" pitchFamily="34" charset="0"/>
              </a:rPr>
              <a:t>of several payment </a:t>
            </a:r>
            <a:r>
              <a:rPr lang="en-US" b="0" i="0" dirty="0" smtClean="0">
                <a:solidFill>
                  <a:srgbClr val="212121"/>
                </a:solidFill>
                <a:effectLst/>
                <a:latin typeface="Arial" pitchFamily="34" charset="0"/>
                <a:cs typeface="Arial" pitchFamily="34" charset="0"/>
              </a:rPr>
              <a:t>options.</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Speedy </a:t>
            </a:r>
            <a:r>
              <a:rPr lang="en-US" b="0" i="0" dirty="0">
                <a:solidFill>
                  <a:srgbClr val="212121"/>
                </a:solidFill>
                <a:effectLst/>
                <a:latin typeface="Arial" pitchFamily="34" charset="0"/>
                <a:cs typeface="Arial" pitchFamily="34" charset="0"/>
              </a:rPr>
              <a:t>order </a:t>
            </a:r>
            <a:r>
              <a:rPr lang="en-US" b="0" i="0" dirty="0" smtClean="0">
                <a:solidFill>
                  <a:srgbClr val="212121"/>
                </a:solidFill>
                <a:effectLst/>
                <a:latin typeface="Arial" pitchFamily="34" charset="0"/>
                <a:cs typeface="Arial" pitchFamily="34" charset="0"/>
              </a:rPr>
              <a:t>delivery.</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Privacy </a:t>
            </a:r>
            <a:r>
              <a:rPr lang="en-US" b="0" i="0" dirty="0">
                <a:solidFill>
                  <a:srgbClr val="212121"/>
                </a:solidFill>
                <a:effectLst/>
                <a:latin typeface="Arial" pitchFamily="34" charset="0"/>
                <a:cs typeface="Arial" pitchFamily="34" charset="0"/>
              </a:rPr>
              <a:t>of customers’ </a:t>
            </a:r>
            <a:r>
              <a:rPr lang="en-US" b="0" i="0" dirty="0" smtClean="0">
                <a:solidFill>
                  <a:srgbClr val="212121"/>
                </a:solidFill>
                <a:effectLst/>
                <a:latin typeface="Arial" pitchFamily="34" charset="0"/>
                <a:cs typeface="Arial" pitchFamily="34" charset="0"/>
              </a:rPr>
              <a:t>information.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Security </a:t>
            </a:r>
            <a:r>
              <a:rPr lang="en-US" b="0" i="0" dirty="0">
                <a:solidFill>
                  <a:srgbClr val="212121"/>
                </a:solidFill>
                <a:effectLst/>
                <a:latin typeface="Arial" pitchFamily="34" charset="0"/>
                <a:cs typeface="Arial" pitchFamily="34" charset="0"/>
              </a:rPr>
              <a:t>of customer financial </a:t>
            </a:r>
            <a:r>
              <a:rPr lang="en-US" b="0" i="0" dirty="0" smtClean="0">
                <a:solidFill>
                  <a:srgbClr val="212121"/>
                </a:solidFill>
                <a:effectLst/>
                <a:latin typeface="Arial" pitchFamily="34" charset="0"/>
                <a:cs typeface="Arial" pitchFamily="34" charset="0"/>
              </a:rPr>
              <a:t>information.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Perceived Trustworthiness.</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Presence </a:t>
            </a:r>
            <a:r>
              <a:rPr lang="en-US" b="0" i="0" dirty="0">
                <a:solidFill>
                  <a:srgbClr val="212121"/>
                </a:solidFill>
                <a:effectLst/>
                <a:latin typeface="Arial" pitchFamily="34" charset="0"/>
                <a:cs typeface="Arial" pitchFamily="34" charset="0"/>
              </a:rPr>
              <a:t>of online assistance through </a:t>
            </a:r>
            <a:r>
              <a:rPr lang="en-US" b="0" i="0" dirty="0" smtClean="0">
                <a:solidFill>
                  <a:srgbClr val="212121"/>
                </a:solidFill>
                <a:effectLst/>
                <a:latin typeface="Arial" pitchFamily="34" charset="0"/>
                <a:cs typeface="Arial" pitchFamily="34" charset="0"/>
              </a:rPr>
              <a:t>multi-choice.</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Website </a:t>
            </a:r>
            <a:r>
              <a:rPr lang="en-US" b="0" i="0" dirty="0">
                <a:solidFill>
                  <a:srgbClr val="212121"/>
                </a:solidFill>
                <a:effectLst/>
                <a:latin typeface="Arial" pitchFamily="34" charset="0"/>
                <a:cs typeface="Arial" pitchFamily="34" charset="0"/>
              </a:rPr>
              <a:t>is as efficient as </a:t>
            </a:r>
            <a:r>
              <a:rPr lang="en-US" b="0" i="0" dirty="0" smtClean="0">
                <a:solidFill>
                  <a:srgbClr val="212121"/>
                </a:solidFill>
                <a:effectLst/>
                <a:latin typeface="Arial" pitchFamily="34" charset="0"/>
                <a:cs typeface="Arial" pitchFamily="34" charset="0"/>
              </a:rPr>
              <a:t>before.</a:t>
            </a:r>
          </a:p>
        </p:txBody>
      </p:sp>
      <p:sp>
        <p:nvSpPr>
          <p:cNvPr id="3" name="TextBox 2">
            <a:extLst>
              <a:ext uri="{FF2B5EF4-FFF2-40B4-BE49-F238E27FC236}">
                <a16:creationId xmlns="" xmlns:a16="http://schemas.microsoft.com/office/drawing/2014/main" id="{CAB66AD2-3724-4568-AD14-6FA2EEEDFD5B}"/>
              </a:ext>
            </a:extLst>
          </p:cNvPr>
          <p:cNvSpPr txBox="1"/>
          <p:nvPr/>
        </p:nvSpPr>
        <p:spPr>
          <a:xfrm>
            <a:off x="6334539" y="1152940"/>
            <a:ext cx="5857461" cy="3416320"/>
          </a:xfrm>
          <a:prstGeom prst="rect">
            <a:avLst/>
          </a:prstGeom>
          <a:noFill/>
        </p:spPr>
        <p:txBody>
          <a:bodyPr wrap="square" rtlCol="0">
            <a:spAutoFit/>
          </a:bodyPr>
          <a:lstStyle/>
          <a:p>
            <a:pPr algn="l"/>
            <a:r>
              <a:rPr lang="en-US" b="1" dirty="0" smtClean="0">
                <a:solidFill>
                  <a:srgbClr val="212121"/>
                </a:solidFill>
                <a:latin typeface="Roboto" panose="02000000000000000000" pitchFamily="2" charset="0"/>
              </a:rPr>
              <a:t>Improvement to be done</a:t>
            </a:r>
            <a:r>
              <a:rPr lang="en-US" b="1" dirty="0" smtClean="0">
                <a:solidFill>
                  <a:srgbClr val="212121"/>
                </a:solidFill>
                <a:latin typeface="Roboto" panose="02000000000000000000" pitchFamily="2" charset="0"/>
              </a:rPr>
              <a:t> </a:t>
            </a:r>
            <a:r>
              <a:rPr lang="en-US" b="1" dirty="0">
                <a:solidFill>
                  <a:srgbClr val="212121"/>
                </a:solidFill>
                <a:latin typeface="Roboto" panose="02000000000000000000" pitchFamily="2" charset="0"/>
              </a:rPr>
              <a:t>in flipkart</a:t>
            </a:r>
            <a:endParaRPr lang="en-US" b="1" i="0" dirty="0">
              <a:solidFill>
                <a:srgbClr val="212121"/>
              </a:solidFill>
              <a:effectLst/>
              <a:latin typeface="Roboto" panose="02000000000000000000" pitchFamily="2" charset="0"/>
            </a:endParaRPr>
          </a:p>
          <a:p>
            <a:pPr algn="l"/>
            <a:endParaRPr lang="en-US" b="1" dirty="0">
              <a:solidFill>
                <a:srgbClr val="212121"/>
              </a:solidFill>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Logging-in time is longer.</a:t>
            </a:r>
          </a:p>
          <a:p>
            <a:pPr marL="342900" indent="-342900" algn="l">
              <a:buFont typeface="+mj-lt"/>
              <a:buAutoNum type="arabicPeriod"/>
            </a:pPr>
            <a:r>
              <a:rPr lang="en-US" dirty="0">
                <a:solidFill>
                  <a:srgbClr val="212121"/>
                </a:solidFill>
                <a:latin typeface="Arial" pitchFamily="34" charset="0"/>
                <a:cs typeface="Arial" pitchFamily="34" charset="0"/>
              </a:rPr>
              <a:t>D</a:t>
            </a:r>
            <a:r>
              <a:rPr lang="en-US" b="0" i="0" dirty="0" smtClean="0">
                <a:solidFill>
                  <a:srgbClr val="212121"/>
                </a:solidFill>
                <a:effectLst/>
                <a:latin typeface="Arial" pitchFamily="34" charset="0"/>
                <a:cs typeface="Arial" pitchFamily="34" charset="0"/>
              </a:rPr>
              <a:t>isplaying </a:t>
            </a:r>
            <a:r>
              <a:rPr lang="en-US" b="0" i="0" dirty="0">
                <a:solidFill>
                  <a:srgbClr val="212121"/>
                </a:solidFill>
                <a:effectLst/>
                <a:latin typeface="Arial" pitchFamily="34" charset="0"/>
                <a:cs typeface="Arial" pitchFamily="34" charset="0"/>
              </a:rPr>
              <a:t>graphics and </a:t>
            </a:r>
            <a:r>
              <a:rPr lang="en-US" b="0" i="0" dirty="0" smtClean="0">
                <a:solidFill>
                  <a:srgbClr val="212121"/>
                </a:solidFill>
                <a:effectLst/>
                <a:latin typeface="Arial" pitchFamily="34" charset="0"/>
                <a:cs typeface="Arial" pitchFamily="34" charset="0"/>
              </a:rPr>
              <a:t>photos takes time.</a:t>
            </a:r>
          </a:p>
          <a:p>
            <a:pPr marL="342900" indent="-342900" algn="l">
              <a:buFont typeface="+mj-lt"/>
              <a:buAutoNum type="arabicPeriod"/>
            </a:pPr>
            <a:r>
              <a:rPr lang="en-US" dirty="0" smtClean="0">
                <a:solidFill>
                  <a:srgbClr val="212121"/>
                </a:solidFill>
                <a:latin typeface="Arial" pitchFamily="34" charset="0"/>
                <a:cs typeface="Arial" pitchFamily="34" charset="0"/>
              </a:rPr>
              <a:t>Price d</a:t>
            </a:r>
            <a:r>
              <a:rPr lang="en-US" b="0" i="0" dirty="0" smtClean="0">
                <a:solidFill>
                  <a:srgbClr val="212121"/>
                </a:solidFill>
                <a:effectLst/>
                <a:latin typeface="Arial" pitchFamily="34" charset="0"/>
                <a:cs typeface="Arial" pitchFamily="34" charset="0"/>
              </a:rPr>
              <a:t>eclaration should be done early.</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Longer </a:t>
            </a:r>
            <a:r>
              <a:rPr lang="en-US" b="0" i="0" dirty="0">
                <a:solidFill>
                  <a:srgbClr val="212121"/>
                </a:solidFill>
                <a:effectLst/>
                <a:latin typeface="Arial" pitchFamily="34" charset="0"/>
                <a:cs typeface="Arial" pitchFamily="34" charset="0"/>
              </a:rPr>
              <a:t>page loading </a:t>
            </a:r>
            <a:r>
              <a:rPr lang="en-US" b="0" i="0" dirty="0" smtClean="0">
                <a:solidFill>
                  <a:srgbClr val="212121"/>
                </a:solidFill>
                <a:effectLst/>
                <a:latin typeface="Arial" pitchFamily="34" charset="0"/>
                <a:cs typeface="Arial" pitchFamily="34" charset="0"/>
              </a:rPr>
              <a:t>time.</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Limited </a:t>
            </a:r>
            <a:r>
              <a:rPr lang="en-US" b="0" i="0" dirty="0">
                <a:solidFill>
                  <a:srgbClr val="212121"/>
                </a:solidFill>
                <a:effectLst/>
                <a:latin typeface="Arial" pitchFamily="34" charset="0"/>
                <a:cs typeface="Arial" pitchFamily="34" charset="0"/>
              </a:rPr>
              <a:t>mode of payment on most </a:t>
            </a:r>
            <a:r>
              <a:rPr lang="en-US" b="0" i="0" dirty="0" smtClean="0">
                <a:solidFill>
                  <a:srgbClr val="212121"/>
                </a:solidFill>
                <a:effectLst/>
                <a:latin typeface="Arial" pitchFamily="34" charset="0"/>
                <a:cs typeface="Arial" pitchFamily="34" charset="0"/>
              </a:rPr>
              <a:t>products.</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Longer </a:t>
            </a:r>
            <a:r>
              <a:rPr lang="en-US" b="0" i="0" dirty="0">
                <a:solidFill>
                  <a:srgbClr val="212121"/>
                </a:solidFill>
                <a:effectLst/>
                <a:latin typeface="Arial" pitchFamily="34" charset="0"/>
                <a:cs typeface="Arial" pitchFamily="34" charset="0"/>
              </a:rPr>
              <a:t>delivery </a:t>
            </a:r>
            <a:r>
              <a:rPr lang="en-US" b="0" i="0" dirty="0" smtClean="0">
                <a:solidFill>
                  <a:srgbClr val="212121"/>
                </a:solidFill>
                <a:effectLst/>
                <a:latin typeface="Arial" pitchFamily="34" charset="0"/>
                <a:cs typeface="Arial" pitchFamily="34" charset="0"/>
              </a:rPr>
              <a:t>period.</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Change </a:t>
            </a:r>
            <a:r>
              <a:rPr lang="en-US" b="0" i="0" dirty="0">
                <a:solidFill>
                  <a:srgbClr val="212121"/>
                </a:solidFill>
                <a:effectLst/>
                <a:latin typeface="Arial" pitchFamily="34" charset="0"/>
                <a:cs typeface="Arial" pitchFamily="34" charset="0"/>
              </a:rPr>
              <a:t>in website/Application </a:t>
            </a:r>
            <a:r>
              <a:rPr lang="en-US" b="0" i="0" dirty="0" smtClean="0">
                <a:solidFill>
                  <a:srgbClr val="212121"/>
                </a:solidFill>
                <a:effectLst/>
                <a:latin typeface="Arial" pitchFamily="34" charset="0"/>
                <a:cs typeface="Arial" pitchFamily="34" charset="0"/>
              </a:rPr>
              <a:t>design.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Frequent </a:t>
            </a:r>
            <a:r>
              <a:rPr lang="en-US" b="0" i="0" dirty="0">
                <a:solidFill>
                  <a:srgbClr val="212121"/>
                </a:solidFill>
                <a:effectLst/>
                <a:latin typeface="Arial" pitchFamily="34" charset="0"/>
                <a:cs typeface="Arial" pitchFamily="34" charset="0"/>
              </a:rPr>
              <a:t>disruption when moving from one page to </a:t>
            </a:r>
            <a:r>
              <a:rPr lang="en-US" b="0" i="0" dirty="0" smtClean="0">
                <a:solidFill>
                  <a:srgbClr val="212121"/>
                </a:solidFill>
                <a:effectLst/>
                <a:latin typeface="Arial" pitchFamily="34" charset="0"/>
                <a:cs typeface="Arial" pitchFamily="34" charset="0"/>
              </a:rPr>
              <a:t>another.</a:t>
            </a:r>
            <a:endParaRPr lang="en-US" b="0" i="0" dirty="0">
              <a:solidFill>
                <a:srgbClr val="212121"/>
              </a:solidFill>
              <a:effectLst/>
              <a:latin typeface="Arial" pitchFamily="34" charset="0"/>
              <a:cs typeface="Arial" pitchFamily="34" charset="0"/>
            </a:endParaRPr>
          </a:p>
        </p:txBody>
      </p:sp>
    </p:spTree>
    <p:extLst>
      <p:ext uri="{BB962C8B-B14F-4D97-AF65-F5344CB8AC3E}">
        <p14:creationId xmlns:p14="http://schemas.microsoft.com/office/powerpoint/2010/main" val="2877920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6B60197-E30F-4101-8732-157F78D1903E}"/>
              </a:ext>
            </a:extLst>
          </p:cNvPr>
          <p:cNvSpPr txBox="1"/>
          <p:nvPr/>
        </p:nvSpPr>
        <p:spPr>
          <a:xfrm>
            <a:off x="0" y="225287"/>
            <a:ext cx="6096000" cy="4247317"/>
          </a:xfrm>
          <a:prstGeom prst="rect">
            <a:avLst/>
          </a:prstGeom>
          <a:noFill/>
        </p:spPr>
        <p:txBody>
          <a:bodyPr wrap="square" rtlCol="0">
            <a:spAutoFit/>
          </a:bodyPr>
          <a:lstStyle/>
          <a:p>
            <a:pPr algn="l"/>
            <a:r>
              <a:rPr lang="en-US" b="1" i="0" u="sng" dirty="0" smtClean="0">
                <a:solidFill>
                  <a:srgbClr val="212121"/>
                </a:solidFill>
                <a:effectLst/>
                <a:latin typeface="Roboto" panose="02000000000000000000" pitchFamily="2" charset="0"/>
              </a:rPr>
              <a:t>3-Paytm.com</a:t>
            </a:r>
            <a:endParaRPr lang="en-US" b="1" i="0" u="sng"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r>
              <a:rPr lang="en-US" b="1" i="0" dirty="0" smtClean="0">
                <a:solidFill>
                  <a:srgbClr val="212121"/>
                </a:solidFill>
                <a:effectLst/>
                <a:latin typeface="Roboto" panose="02000000000000000000" pitchFamily="2" charset="0"/>
              </a:rPr>
              <a:t>Positives </a:t>
            </a:r>
            <a:endParaRPr lang="en-US" b="1"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Easy </a:t>
            </a:r>
            <a:r>
              <a:rPr lang="en-US" b="0" i="0" dirty="0">
                <a:solidFill>
                  <a:srgbClr val="212121"/>
                </a:solidFill>
                <a:effectLst/>
                <a:latin typeface="Arial" pitchFamily="34" charset="0"/>
                <a:cs typeface="Arial" pitchFamily="34" charset="0"/>
              </a:rPr>
              <a:t>to use website or </a:t>
            </a:r>
            <a:r>
              <a:rPr lang="en-US" b="0" i="0" dirty="0" smtClean="0">
                <a:solidFill>
                  <a:srgbClr val="212121"/>
                </a:solidFill>
                <a:effectLst/>
                <a:latin typeface="Arial" pitchFamily="34" charset="0"/>
                <a:cs typeface="Arial" pitchFamily="34" charset="0"/>
              </a:rPr>
              <a:t>application.</a:t>
            </a:r>
            <a:endParaRPr lang="en-US" dirty="0">
              <a:solidFill>
                <a:srgbClr val="212121"/>
              </a:solidFill>
              <a:latin typeface="Arial" pitchFamily="34" charset="0"/>
              <a:cs typeface="Arial" pitchFamily="34" charset="0"/>
            </a:endParaRP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Visual </a:t>
            </a:r>
            <a:r>
              <a:rPr lang="en-US" b="0" i="0" dirty="0">
                <a:solidFill>
                  <a:srgbClr val="212121"/>
                </a:solidFill>
                <a:effectLst/>
                <a:latin typeface="Arial" pitchFamily="34" charset="0"/>
                <a:cs typeface="Arial" pitchFamily="34" charset="0"/>
              </a:rPr>
              <a:t>appealing web-page </a:t>
            </a:r>
            <a:r>
              <a:rPr lang="en-US" b="0" i="0" dirty="0" smtClean="0">
                <a:solidFill>
                  <a:srgbClr val="212121"/>
                </a:solidFill>
                <a:effectLst/>
                <a:latin typeface="Arial" pitchFamily="34" charset="0"/>
                <a:cs typeface="Arial" pitchFamily="34" charset="0"/>
              </a:rPr>
              <a:t>layout.</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Wild </a:t>
            </a:r>
            <a:r>
              <a:rPr lang="en-US" b="0" i="0" dirty="0">
                <a:solidFill>
                  <a:srgbClr val="212121"/>
                </a:solidFill>
                <a:effectLst/>
                <a:latin typeface="Arial" pitchFamily="34" charset="0"/>
                <a:cs typeface="Arial" pitchFamily="34" charset="0"/>
              </a:rPr>
              <a:t>variety of product on </a:t>
            </a:r>
            <a:r>
              <a:rPr lang="en-US" b="0" i="0" dirty="0" smtClean="0">
                <a:solidFill>
                  <a:srgbClr val="212121"/>
                </a:solidFill>
                <a:effectLst/>
                <a:latin typeface="Arial" pitchFamily="34" charset="0"/>
                <a:cs typeface="Arial" pitchFamily="34" charset="0"/>
              </a:rPr>
              <a:t>offer.</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Complete</a:t>
            </a:r>
            <a:r>
              <a:rPr lang="en-US" b="0" i="0" dirty="0">
                <a:solidFill>
                  <a:srgbClr val="212121"/>
                </a:solidFill>
                <a:effectLst/>
                <a:latin typeface="Arial" pitchFamily="34" charset="0"/>
                <a:cs typeface="Arial" pitchFamily="34" charset="0"/>
              </a:rPr>
              <a:t>, relevant description information of </a:t>
            </a:r>
            <a:r>
              <a:rPr lang="en-US" b="0" i="0" dirty="0" smtClean="0">
                <a:solidFill>
                  <a:srgbClr val="212121"/>
                </a:solidFill>
                <a:effectLst/>
                <a:latin typeface="Arial" pitchFamily="34" charset="0"/>
                <a:cs typeface="Arial" pitchFamily="34" charset="0"/>
              </a:rPr>
              <a:t>product.</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Fast </a:t>
            </a:r>
            <a:r>
              <a:rPr lang="en-US" b="0" i="0" dirty="0">
                <a:solidFill>
                  <a:srgbClr val="212121"/>
                </a:solidFill>
                <a:effectLst/>
                <a:latin typeface="Arial" pitchFamily="34" charset="0"/>
                <a:cs typeface="Arial" pitchFamily="34" charset="0"/>
              </a:rPr>
              <a:t>loading website speed of </a:t>
            </a:r>
            <a:r>
              <a:rPr lang="en-US" b="0" i="0" dirty="0" smtClean="0">
                <a:solidFill>
                  <a:srgbClr val="212121"/>
                </a:solidFill>
                <a:effectLst/>
                <a:latin typeface="Arial" pitchFamily="34" charset="0"/>
                <a:cs typeface="Arial" pitchFamily="34" charset="0"/>
              </a:rPr>
              <a:t>website.</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Reliability </a:t>
            </a:r>
            <a:r>
              <a:rPr lang="en-US" b="0" i="0" dirty="0">
                <a:solidFill>
                  <a:srgbClr val="212121"/>
                </a:solidFill>
                <a:effectLst/>
                <a:latin typeface="Arial" pitchFamily="34" charset="0"/>
                <a:cs typeface="Arial" pitchFamily="34" charset="0"/>
              </a:rPr>
              <a:t>of the website or </a:t>
            </a:r>
            <a:r>
              <a:rPr lang="en-US" b="0" i="0" dirty="0" smtClean="0">
                <a:solidFill>
                  <a:srgbClr val="212121"/>
                </a:solidFill>
                <a:effectLst/>
                <a:latin typeface="Arial" pitchFamily="34" charset="0"/>
                <a:cs typeface="Arial" pitchFamily="34" charset="0"/>
              </a:rPr>
              <a:t>application.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Privacy </a:t>
            </a:r>
            <a:r>
              <a:rPr lang="en-US" b="0" i="0" dirty="0">
                <a:solidFill>
                  <a:srgbClr val="212121"/>
                </a:solidFill>
                <a:effectLst/>
                <a:latin typeface="Arial" pitchFamily="34" charset="0"/>
                <a:cs typeface="Arial" pitchFamily="34" charset="0"/>
              </a:rPr>
              <a:t>of customers’ </a:t>
            </a:r>
            <a:r>
              <a:rPr lang="en-US" b="0" i="0" dirty="0" smtClean="0">
                <a:solidFill>
                  <a:srgbClr val="212121"/>
                </a:solidFill>
                <a:effectLst/>
                <a:latin typeface="Arial" pitchFamily="34" charset="0"/>
                <a:cs typeface="Arial" pitchFamily="34" charset="0"/>
              </a:rPr>
              <a:t>information.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Security </a:t>
            </a:r>
            <a:r>
              <a:rPr lang="en-US" b="0" i="0" dirty="0">
                <a:solidFill>
                  <a:srgbClr val="212121"/>
                </a:solidFill>
                <a:effectLst/>
                <a:latin typeface="Arial" pitchFamily="34" charset="0"/>
                <a:cs typeface="Arial" pitchFamily="34" charset="0"/>
              </a:rPr>
              <a:t>of customer financial </a:t>
            </a:r>
            <a:r>
              <a:rPr lang="en-US" b="0" i="0" dirty="0" smtClean="0">
                <a:solidFill>
                  <a:srgbClr val="212121"/>
                </a:solidFill>
                <a:effectLst/>
                <a:latin typeface="Arial" pitchFamily="34" charset="0"/>
                <a:cs typeface="Arial" pitchFamily="34" charset="0"/>
              </a:rPr>
              <a:t>information.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Perceived Trustworthiness.</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Presence </a:t>
            </a:r>
            <a:r>
              <a:rPr lang="en-US" b="0" i="0" dirty="0">
                <a:solidFill>
                  <a:srgbClr val="212121"/>
                </a:solidFill>
                <a:effectLst/>
                <a:latin typeface="Arial" pitchFamily="34" charset="0"/>
                <a:cs typeface="Arial" pitchFamily="34" charset="0"/>
              </a:rPr>
              <a:t>of online assistance through </a:t>
            </a:r>
            <a:r>
              <a:rPr lang="en-US" b="0" i="0" dirty="0" smtClean="0">
                <a:solidFill>
                  <a:srgbClr val="212121"/>
                </a:solidFill>
                <a:effectLst/>
                <a:latin typeface="Arial" pitchFamily="34" charset="0"/>
                <a:cs typeface="Arial" pitchFamily="34" charset="0"/>
              </a:rPr>
              <a:t>multi-choice.</a:t>
            </a:r>
          </a:p>
          <a:p>
            <a:pPr algn="l"/>
            <a:endParaRPr lang="en-US" b="0" i="0" dirty="0">
              <a:solidFill>
                <a:srgbClr val="212121"/>
              </a:solidFill>
              <a:effectLst/>
              <a:latin typeface="Arial" pitchFamily="34" charset="0"/>
              <a:cs typeface="Arial" pitchFamily="34" charset="0"/>
            </a:endParaRPr>
          </a:p>
        </p:txBody>
      </p:sp>
      <p:sp>
        <p:nvSpPr>
          <p:cNvPr id="3" name="TextBox 2">
            <a:extLst>
              <a:ext uri="{FF2B5EF4-FFF2-40B4-BE49-F238E27FC236}">
                <a16:creationId xmlns="" xmlns:a16="http://schemas.microsoft.com/office/drawing/2014/main" id="{ED7F3EE3-8A04-40ED-95AD-0C4353DE7229}"/>
              </a:ext>
            </a:extLst>
          </p:cNvPr>
          <p:cNvSpPr txBox="1"/>
          <p:nvPr/>
        </p:nvSpPr>
        <p:spPr>
          <a:xfrm>
            <a:off x="6453809" y="779284"/>
            <a:ext cx="5605670" cy="3416320"/>
          </a:xfrm>
          <a:prstGeom prst="rect">
            <a:avLst/>
          </a:prstGeom>
          <a:noFill/>
        </p:spPr>
        <p:txBody>
          <a:bodyPr wrap="square" rtlCol="0">
            <a:spAutoFit/>
          </a:bodyPr>
          <a:lstStyle/>
          <a:p>
            <a:pPr algn="l"/>
            <a:r>
              <a:rPr lang="en-US" b="1" dirty="0">
                <a:solidFill>
                  <a:srgbClr val="212121"/>
                </a:solidFill>
                <a:latin typeface="Roboto" panose="02000000000000000000" pitchFamily="2" charset="0"/>
              </a:rPr>
              <a:t>I</a:t>
            </a:r>
            <a:r>
              <a:rPr lang="en-US" b="1" dirty="0" smtClean="0">
                <a:solidFill>
                  <a:srgbClr val="212121"/>
                </a:solidFill>
                <a:latin typeface="Roboto" panose="02000000000000000000" pitchFamily="2" charset="0"/>
              </a:rPr>
              <a:t>mprovements</a:t>
            </a:r>
            <a:endParaRPr lang="en-US" b="1"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Longer </a:t>
            </a:r>
            <a:r>
              <a:rPr lang="en-US" b="0" i="0" dirty="0">
                <a:solidFill>
                  <a:srgbClr val="212121"/>
                </a:solidFill>
                <a:effectLst/>
                <a:latin typeface="Arial" pitchFamily="34" charset="0"/>
                <a:cs typeface="Arial" pitchFamily="34" charset="0"/>
              </a:rPr>
              <a:t>time to get logged </a:t>
            </a:r>
            <a:r>
              <a:rPr lang="en-US" b="0" i="0" dirty="0" smtClean="0">
                <a:solidFill>
                  <a:srgbClr val="212121"/>
                </a:solidFill>
                <a:effectLst/>
                <a:latin typeface="Arial" pitchFamily="34" charset="0"/>
                <a:cs typeface="Arial" pitchFamily="34" charset="0"/>
              </a:rPr>
              <a:t>in.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Longer </a:t>
            </a:r>
            <a:r>
              <a:rPr lang="en-US" b="0" i="0" dirty="0">
                <a:solidFill>
                  <a:srgbClr val="212121"/>
                </a:solidFill>
                <a:effectLst/>
                <a:latin typeface="Arial" pitchFamily="34" charset="0"/>
                <a:cs typeface="Arial" pitchFamily="34" charset="0"/>
              </a:rPr>
              <a:t>time in displaying graphics and </a:t>
            </a:r>
            <a:r>
              <a:rPr lang="en-US" b="0" i="0" dirty="0" smtClean="0">
                <a:solidFill>
                  <a:srgbClr val="212121"/>
                </a:solidFill>
                <a:effectLst/>
                <a:latin typeface="Arial" pitchFamily="34" charset="0"/>
                <a:cs typeface="Arial" pitchFamily="34" charset="0"/>
              </a:rPr>
              <a:t>photos.</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Late </a:t>
            </a:r>
            <a:r>
              <a:rPr lang="en-US" b="0" i="0" dirty="0">
                <a:solidFill>
                  <a:srgbClr val="212121"/>
                </a:solidFill>
                <a:effectLst/>
                <a:latin typeface="Arial" pitchFamily="34" charset="0"/>
                <a:cs typeface="Arial" pitchFamily="34" charset="0"/>
              </a:rPr>
              <a:t>declaration of </a:t>
            </a:r>
            <a:r>
              <a:rPr lang="en-US" b="0" i="0" dirty="0" smtClean="0">
                <a:solidFill>
                  <a:srgbClr val="212121"/>
                </a:solidFill>
                <a:effectLst/>
                <a:latin typeface="Arial" pitchFamily="34" charset="0"/>
                <a:cs typeface="Arial" pitchFamily="34" charset="0"/>
              </a:rPr>
              <a:t>price.</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Longer </a:t>
            </a:r>
            <a:r>
              <a:rPr lang="en-US" b="0" i="0" dirty="0">
                <a:solidFill>
                  <a:srgbClr val="212121"/>
                </a:solidFill>
                <a:effectLst/>
                <a:latin typeface="Arial" pitchFamily="34" charset="0"/>
                <a:cs typeface="Arial" pitchFamily="34" charset="0"/>
              </a:rPr>
              <a:t>page loading </a:t>
            </a:r>
            <a:r>
              <a:rPr lang="en-US" b="0" i="0" dirty="0" smtClean="0">
                <a:solidFill>
                  <a:srgbClr val="212121"/>
                </a:solidFill>
                <a:effectLst/>
                <a:latin typeface="Arial" pitchFamily="34" charset="0"/>
                <a:cs typeface="Arial" pitchFamily="34" charset="0"/>
              </a:rPr>
              <a:t>time.</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Limited </a:t>
            </a:r>
            <a:r>
              <a:rPr lang="en-US" b="0" i="0" dirty="0">
                <a:solidFill>
                  <a:srgbClr val="212121"/>
                </a:solidFill>
                <a:effectLst/>
                <a:latin typeface="Arial" pitchFamily="34" charset="0"/>
                <a:cs typeface="Arial" pitchFamily="34" charset="0"/>
              </a:rPr>
              <a:t>mode of payment on most </a:t>
            </a:r>
            <a:r>
              <a:rPr lang="en-US" b="0" i="0" dirty="0" smtClean="0">
                <a:solidFill>
                  <a:srgbClr val="212121"/>
                </a:solidFill>
                <a:effectLst/>
                <a:latin typeface="Arial" pitchFamily="34" charset="0"/>
                <a:cs typeface="Arial" pitchFamily="34" charset="0"/>
              </a:rPr>
              <a:t>products.</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Longer </a:t>
            </a:r>
            <a:r>
              <a:rPr lang="en-US" b="0" i="0" dirty="0">
                <a:solidFill>
                  <a:srgbClr val="212121"/>
                </a:solidFill>
                <a:effectLst/>
                <a:latin typeface="Arial" pitchFamily="34" charset="0"/>
                <a:cs typeface="Arial" pitchFamily="34" charset="0"/>
              </a:rPr>
              <a:t>delivery </a:t>
            </a:r>
            <a:r>
              <a:rPr lang="en-US" b="0" i="0" dirty="0" smtClean="0">
                <a:solidFill>
                  <a:srgbClr val="212121"/>
                </a:solidFill>
                <a:effectLst/>
                <a:latin typeface="Arial" pitchFamily="34" charset="0"/>
                <a:cs typeface="Arial" pitchFamily="34" charset="0"/>
              </a:rPr>
              <a:t>period.</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Change </a:t>
            </a:r>
            <a:r>
              <a:rPr lang="en-US" b="0" i="0" dirty="0">
                <a:solidFill>
                  <a:srgbClr val="212121"/>
                </a:solidFill>
                <a:effectLst/>
                <a:latin typeface="Arial" pitchFamily="34" charset="0"/>
                <a:cs typeface="Arial" pitchFamily="34" charset="0"/>
              </a:rPr>
              <a:t>in website/Application </a:t>
            </a:r>
            <a:r>
              <a:rPr lang="en-US" b="0" i="0" dirty="0" smtClean="0">
                <a:solidFill>
                  <a:srgbClr val="212121"/>
                </a:solidFill>
                <a:effectLst/>
                <a:latin typeface="Arial" pitchFamily="34" charset="0"/>
                <a:cs typeface="Arial" pitchFamily="34" charset="0"/>
              </a:rPr>
              <a:t>design.</a:t>
            </a:r>
          </a:p>
          <a:p>
            <a:pPr marL="342900" indent="-342900" algn="l">
              <a:buFont typeface="+mj-lt"/>
              <a:buAutoNum type="arabicPeriod"/>
            </a:pPr>
            <a:r>
              <a:rPr lang="en-US" b="0" i="0" dirty="0" smtClean="0">
                <a:solidFill>
                  <a:srgbClr val="212121"/>
                </a:solidFill>
                <a:effectLst/>
                <a:latin typeface="Arial" pitchFamily="34" charset="0"/>
                <a:cs typeface="Arial" pitchFamily="34" charset="0"/>
              </a:rPr>
              <a:t>Frequent </a:t>
            </a:r>
            <a:r>
              <a:rPr lang="en-US" b="0" i="0" dirty="0">
                <a:solidFill>
                  <a:srgbClr val="212121"/>
                </a:solidFill>
                <a:effectLst/>
                <a:latin typeface="Arial" pitchFamily="34" charset="0"/>
                <a:cs typeface="Arial" pitchFamily="34" charset="0"/>
              </a:rPr>
              <a:t>disruption when moving from one page to </a:t>
            </a:r>
            <a:r>
              <a:rPr lang="en-US" b="0" i="0" dirty="0" smtClean="0">
                <a:solidFill>
                  <a:srgbClr val="212121"/>
                </a:solidFill>
                <a:effectLst/>
                <a:latin typeface="Arial" pitchFamily="34" charset="0"/>
                <a:cs typeface="Arial" pitchFamily="34" charset="0"/>
              </a:rPr>
              <a:t>another.</a:t>
            </a:r>
            <a:endParaRPr lang="en-US" b="0" i="0" dirty="0">
              <a:solidFill>
                <a:srgbClr val="212121"/>
              </a:solidFill>
              <a:effectLst/>
              <a:latin typeface="Arial" pitchFamily="34" charset="0"/>
              <a:cs typeface="Arial" pitchFamily="34" charset="0"/>
            </a:endParaRPr>
          </a:p>
          <a:p>
            <a:endParaRPr lang="en-IN" dirty="0"/>
          </a:p>
        </p:txBody>
      </p:sp>
    </p:spTree>
    <p:extLst>
      <p:ext uri="{BB962C8B-B14F-4D97-AF65-F5344CB8AC3E}">
        <p14:creationId xmlns:p14="http://schemas.microsoft.com/office/powerpoint/2010/main" val="3077963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E81B448-8B65-4254-B4FA-4CD26DE7333A}"/>
              </a:ext>
            </a:extLst>
          </p:cNvPr>
          <p:cNvSpPr txBox="1"/>
          <p:nvPr/>
        </p:nvSpPr>
        <p:spPr>
          <a:xfrm>
            <a:off x="0" y="104441"/>
            <a:ext cx="6096000" cy="5078313"/>
          </a:xfrm>
          <a:prstGeom prst="rect">
            <a:avLst/>
          </a:prstGeom>
          <a:noFill/>
        </p:spPr>
        <p:txBody>
          <a:bodyPr wrap="square" rtlCol="0">
            <a:spAutoFit/>
          </a:bodyPr>
          <a:lstStyle/>
          <a:p>
            <a:pPr algn="l"/>
            <a:r>
              <a:rPr lang="en-US" b="1" i="0" u="sng" dirty="0" smtClean="0">
                <a:solidFill>
                  <a:srgbClr val="212121"/>
                </a:solidFill>
                <a:effectLst/>
                <a:latin typeface="Roboto" panose="02000000000000000000" pitchFamily="2" charset="0"/>
              </a:rPr>
              <a:t>4-Myntra</a:t>
            </a:r>
            <a:endParaRPr lang="en-US" b="1" i="0" dirty="0">
              <a:solidFill>
                <a:srgbClr val="212121"/>
              </a:solidFill>
              <a:effectLst/>
              <a:latin typeface="Roboto" panose="02000000000000000000" pitchFamily="2" charset="0"/>
            </a:endParaRPr>
          </a:p>
          <a:p>
            <a:pPr algn="l"/>
            <a:endParaRPr lang="en-US" dirty="0">
              <a:solidFill>
                <a:srgbClr val="212121"/>
              </a:solidFill>
              <a:latin typeface="Roboto" panose="02000000000000000000" pitchFamily="2" charset="0"/>
            </a:endParaRPr>
          </a:p>
          <a:p>
            <a:pPr algn="l"/>
            <a:r>
              <a:rPr lang="en-US" b="1" i="0" dirty="0">
                <a:solidFill>
                  <a:srgbClr val="212121"/>
                </a:solidFill>
                <a:effectLst/>
                <a:latin typeface="Roboto" panose="02000000000000000000" pitchFamily="2" charset="0"/>
              </a:rPr>
              <a:t>Positive</a:t>
            </a:r>
          </a:p>
          <a:p>
            <a:pPr algn="l"/>
            <a:endParaRPr lang="en-US" b="0"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Roboto" panose="02000000000000000000" pitchFamily="2" charset="0"/>
              </a:rPr>
              <a:t>Easy </a:t>
            </a:r>
            <a:r>
              <a:rPr lang="en-US" b="0" i="0" dirty="0">
                <a:solidFill>
                  <a:srgbClr val="212121"/>
                </a:solidFill>
                <a:effectLst/>
                <a:latin typeface="Roboto" panose="02000000000000000000" pitchFamily="2" charset="0"/>
              </a:rPr>
              <a:t>to use website or </a:t>
            </a:r>
            <a:r>
              <a:rPr lang="en-US" b="0" i="0" dirty="0" smtClean="0">
                <a:solidFill>
                  <a:srgbClr val="212121"/>
                </a:solidFill>
                <a:effectLst/>
                <a:latin typeface="Roboto" panose="02000000000000000000" pitchFamily="2" charset="0"/>
              </a:rPr>
              <a:t>application.</a:t>
            </a:r>
          </a:p>
          <a:p>
            <a:pPr marL="342900" indent="-342900" algn="l">
              <a:buFont typeface="+mj-lt"/>
              <a:buAutoNum type="arabicPeriod"/>
            </a:pPr>
            <a:r>
              <a:rPr lang="en-US" b="0" i="0" dirty="0" smtClean="0">
                <a:solidFill>
                  <a:srgbClr val="212121"/>
                </a:solidFill>
                <a:effectLst/>
                <a:latin typeface="Roboto" panose="02000000000000000000" pitchFamily="2" charset="0"/>
              </a:rPr>
              <a:t>Visual </a:t>
            </a:r>
            <a:r>
              <a:rPr lang="en-US" b="0" i="0" dirty="0">
                <a:solidFill>
                  <a:srgbClr val="212121"/>
                </a:solidFill>
                <a:effectLst/>
                <a:latin typeface="Roboto" panose="02000000000000000000" pitchFamily="2" charset="0"/>
              </a:rPr>
              <a:t>appealing web-page </a:t>
            </a:r>
            <a:r>
              <a:rPr lang="en-US" b="0" i="0" dirty="0" smtClean="0">
                <a:solidFill>
                  <a:srgbClr val="212121"/>
                </a:solidFill>
                <a:effectLst/>
                <a:latin typeface="Roboto" panose="02000000000000000000" pitchFamily="2" charset="0"/>
              </a:rPr>
              <a:t>layout.</a:t>
            </a:r>
          </a:p>
          <a:p>
            <a:pPr marL="342900" indent="-342900" algn="l">
              <a:buFont typeface="+mj-lt"/>
              <a:buAutoNum type="arabicPeriod"/>
            </a:pPr>
            <a:r>
              <a:rPr lang="en-US" b="0" i="0" dirty="0" smtClean="0">
                <a:solidFill>
                  <a:srgbClr val="212121"/>
                </a:solidFill>
                <a:effectLst/>
                <a:latin typeface="Roboto" panose="02000000000000000000" pitchFamily="2" charset="0"/>
              </a:rPr>
              <a:t>Complete, relevant description information of product.</a:t>
            </a:r>
          </a:p>
          <a:p>
            <a:pPr marL="342900" indent="-342900" algn="l">
              <a:buFont typeface="+mj-lt"/>
              <a:buAutoNum type="arabicPeriod"/>
            </a:pPr>
            <a:r>
              <a:rPr lang="en-US" b="0" i="0" dirty="0" smtClean="0">
                <a:solidFill>
                  <a:srgbClr val="212121"/>
                </a:solidFill>
                <a:effectLst/>
                <a:latin typeface="Roboto" panose="02000000000000000000" pitchFamily="2" charset="0"/>
              </a:rPr>
              <a:t>Fast </a:t>
            </a:r>
            <a:r>
              <a:rPr lang="en-US" b="0" i="0" dirty="0">
                <a:solidFill>
                  <a:srgbClr val="212121"/>
                </a:solidFill>
                <a:effectLst/>
                <a:latin typeface="Roboto" panose="02000000000000000000" pitchFamily="2" charset="0"/>
              </a:rPr>
              <a:t>loading </a:t>
            </a:r>
            <a:r>
              <a:rPr lang="en-US" b="0" i="0" dirty="0" smtClean="0">
                <a:solidFill>
                  <a:srgbClr val="212121"/>
                </a:solidFill>
                <a:effectLst/>
                <a:latin typeface="Roboto" panose="02000000000000000000" pitchFamily="2" charset="0"/>
              </a:rPr>
              <a:t>of website.</a:t>
            </a:r>
          </a:p>
          <a:p>
            <a:pPr marL="342900" indent="-342900" algn="l">
              <a:buFont typeface="+mj-lt"/>
              <a:buAutoNum type="arabicPeriod"/>
            </a:pPr>
            <a:r>
              <a:rPr lang="en-US" b="0" i="0" dirty="0" smtClean="0">
                <a:solidFill>
                  <a:srgbClr val="212121"/>
                </a:solidFill>
                <a:effectLst/>
                <a:latin typeface="Roboto" panose="02000000000000000000" pitchFamily="2" charset="0"/>
              </a:rPr>
              <a:t>Reliability </a:t>
            </a:r>
            <a:r>
              <a:rPr lang="en-US" b="0" i="0" dirty="0">
                <a:solidFill>
                  <a:srgbClr val="212121"/>
                </a:solidFill>
                <a:effectLst/>
                <a:latin typeface="Roboto" panose="02000000000000000000" pitchFamily="2" charset="0"/>
              </a:rPr>
              <a:t>of the website or </a:t>
            </a:r>
            <a:r>
              <a:rPr lang="en-US" b="0" i="0" dirty="0" smtClean="0">
                <a:solidFill>
                  <a:srgbClr val="212121"/>
                </a:solidFill>
                <a:effectLst/>
                <a:latin typeface="Roboto" panose="02000000000000000000" pitchFamily="2" charset="0"/>
              </a:rPr>
              <a:t>application</a:t>
            </a:r>
            <a:r>
              <a:rPr lang="en-US" dirty="0" smtClean="0">
                <a:solidFill>
                  <a:srgbClr val="212121"/>
                </a:solidFill>
                <a:latin typeface="Roboto" panose="02000000000000000000" pitchFamily="2" charset="0"/>
              </a:rPr>
              <a:t>.</a:t>
            </a:r>
          </a:p>
          <a:p>
            <a:pPr marL="342900" indent="-342900" algn="l">
              <a:buFont typeface="+mj-lt"/>
              <a:buAutoNum type="arabicPeriod"/>
            </a:pPr>
            <a:r>
              <a:rPr lang="en-US" b="0" i="0" dirty="0" smtClean="0">
                <a:solidFill>
                  <a:srgbClr val="212121"/>
                </a:solidFill>
                <a:effectLst/>
                <a:latin typeface="Roboto" panose="02000000000000000000" pitchFamily="2" charset="0"/>
              </a:rPr>
              <a:t>Quickness </a:t>
            </a:r>
            <a:r>
              <a:rPr lang="en-US" b="0" i="0" dirty="0">
                <a:solidFill>
                  <a:srgbClr val="212121"/>
                </a:solidFill>
                <a:effectLst/>
                <a:latin typeface="Roboto" panose="02000000000000000000" pitchFamily="2" charset="0"/>
              </a:rPr>
              <a:t>to complete </a:t>
            </a:r>
            <a:r>
              <a:rPr lang="en-US" b="0" i="0" dirty="0" smtClean="0">
                <a:solidFill>
                  <a:srgbClr val="212121"/>
                </a:solidFill>
                <a:effectLst/>
                <a:latin typeface="Roboto" panose="02000000000000000000" pitchFamily="2" charset="0"/>
              </a:rPr>
              <a:t>purchase.</a:t>
            </a:r>
          </a:p>
          <a:p>
            <a:pPr marL="342900" indent="-342900" algn="l">
              <a:buFont typeface="+mj-lt"/>
              <a:buAutoNum type="arabicPeriod"/>
            </a:pPr>
            <a:r>
              <a:rPr lang="en-US" b="0" i="0" dirty="0" smtClean="0">
                <a:solidFill>
                  <a:srgbClr val="212121"/>
                </a:solidFill>
                <a:effectLst/>
                <a:latin typeface="Roboto" panose="02000000000000000000" pitchFamily="2" charset="0"/>
              </a:rPr>
              <a:t>Availability </a:t>
            </a:r>
            <a:r>
              <a:rPr lang="en-US" b="0" i="0" dirty="0">
                <a:solidFill>
                  <a:srgbClr val="212121"/>
                </a:solidFill>
                <a:effectLst/>
                <a:latin typeface="Roboto" panose="02000000000000000000" pitchFamily="2" charset="0"/>
              </a:rPr>
              <a:t>of several payment </a:t>
            </a:r>
            <a:r>
              <a:rPr lang="en-US" b="0" i="0" dirty="0" smtClean="0">
                <a:solidFill>
                  <a:srgbClr val="212121"/>
                </a:solidFill>
                <a:effectLst/>
                <a:latin typeface="Roboto" panose="02000000000000000000" pitchFamily="2" charset="0"/>
              </a:rPr>
              <a:t>options.</a:t>
            </a:r>
          </a:p>
          <a:p>
            <a:pPr marL="342900" indent="-342900" algn="l">
              <a:buFont typeface="+mj-lt"/>
              <a:buAutoNum type="arabicPeriod"/>
            </a:pPr>
            <a:r>
              <a:rPr lang="en-US" b="0" i="0" dirty="0" smtClean="0">
                <a:solidFill>
                  <a:srgbClr val="212121"/>
                </a:solidFill>
                <a:effectLst/>
                <a:latin typeface="Roboto" panose="02000000000000000000" pitchFamily="2" charset="0"/>
              </a:rPr>
              <a:t>Speedy </a:t>
            </a:r>
            <a:r>
              <a:rPr lang="en-US" b="0" i="0" dirty="0">
                <a:solidFill>
                  <a:srgbClr val="212121"/>
                </a:solidFill>
                <a:effectLst/>
                <a:latin typeface="Roboto" panose="02000000000000000000" pitchFamily="2" charset="0"/>
              </a:rPr>
              <a:t>order </a:t>
            </a:r>
            <a:r>
              <a:rPr lang="en-US" b="0" i="0" dirty="0" smtClean="0">
                <a:solidFill>
                  <a:srgbClr val="212121"/>
                </a:solidFill>
                <a:effectLst/>
                <a:latin typeface="Roboto" panose="02000000000000000000" pitchFamily="2" charset="0"/>
              </a:rPr>
              <a:t>delivery.</a:t>
            </a:r>
          </a:p>
          <a:p>
            <a:pPr marL="342900" indent="-342900" algn="l">
              <a:buFont typeface="+mj-lt"/>
              <a:buAutoNum type="arabicPeriod"/>
            </a:pPr>
            <a:r>
              <a:rPr lang="en-US" b="0" i="0" dirty="0" smtClean="0">
                <a:solidFill>
                  <a:srgbClr val="212121"/>
                </a:solidFill>
                <a:effectLst/>
                <a:latin typeface="Roboto" panose="02000000000000000000" pitchFamily="2" charset="0"/>
              </a:rPr>
              <a:t>Privacy </a:t>
            </a:r>
            <a:r>
              <a:rPr lang="en-US" b="0" i="0" dirty="0">
                <a:solidFill>
                  <a:srgbClr val="212121"/>
                </a:solidFill>
                <a:effectLst/>
                <a:latin typeface="Roboto" panose="02000000000000000000" pitchFamily="2" charset="0"/>
              </a:rPr>
              <a:t>of customers’ </a:t>
            </a:r>
            <a:r>
              <a:rPr lang="en-US" b="0" i="0" dirty="0" smtClean="0">
                <a:solidFill>
                  <a:srgbClr val="212121"/>
                </a:solidFill>
                <a:effectLst/>
                <a:latin typeface="Roboto" panose="02000000000000000000" pitchFamily="2" charset="0"/>
              </a:rPr>
              <a:t>information.</a:t>
            </a:r>
          </a:p>
          <a:p>
            <a:pPr marL="342900" indent="-342900" algn="l">
              <a:buFont typeface="+mj-lt"/>
              <a:buAutoNum type="arabicPeriod"/>
            </a:pPr>
            <a:r>
              <a:rPr lang="en-US" b="0" i="0" dirty="0" smtClean="0">
                <a:solidFill>
                  <a:srgbClr val="212121"/>
                </a:solidFill>
                <a:effectLst/>
                <a:latin typeface="Roboto" panose="02000000000000000000" pitchFamily="2" charset="0"/>
              </a:rPr>
              <a:t>Security </a:t>
            </a:r>
            <a:r>
              <a:rPr lang="en-US" b="0" i="0" dirty="0">
                <a:solidFill>
                  <a:srgbClr val="212121"/>
                </a:solidFill>
                <a:effectLst/>
                <a:latin typeface="Roboto" panose="02000000000000000000" pitchFamily="2" charset="0"/>
              </a:rPr>
              <a:t>of customer financial </a:t>
            </a:r>
            <a:r>
              <a:rPr lang="en-US" b="0" i="0" dirty="0" smtClean="0">
                <a:solidFill>
                  <a:srgbClr val="212121"/>
                </a:solidFill>
                <a:effectLst/>
                <a:latin typeface="Roboto" panose="02000000000000000000" pitchFamily="2" charset="0"/>
              </a:rPr>
              <a:t>information.</a:t>
            </a:r>
          </a:p>
          <a:p>
            <a:pPr marL="342900" indent="-342900" algn="l">
              <a:buFont typeface="+mj-lt"/>
              <a:buAutoNum type="arabicPeriod"/>
            </a:pPr>
            <a:r>
              <a:rPr lang="en-US" b="0" i="0" dirty="0" smtClean="0">
                <a:solidFill>
                  <a:srgbClr val="212121"/>
                </a:solidFill>
                <a:effectLst/>
                <a:latin typeface="Roboto" panose="02000000000000000000" pitchFamily="2" charset="0"/>
              </a:rPr>
              <a:t>Perceived Trustworthiness.</a:t>
            </a:r>
          </a:p>
          <a:p>
            <a:pPr marL="342900" indent="-342900" algn="l">
              <a:buFont typeface="+mj-lt"/>
              <a:buAutoNum type="arabicPeriod"/>
            </a:pPr>
            <a:r>
              <a:rPr lang="en-US" b="0" i="0" dirty="0" smtClean="0">
                <a:solidFill>
                  <a:srgbClr val="212121"/>
                </a:solidFill>
                <a:effectLst/>
                <a:latin typeface="Roboto" panose="02000000000000000000" pitchFamily="2" charset="0"/>
              </a:rPr>
              <a:t>Presence </a:t>
            </a:r>
            <a:r>
              <a:rPr lang="en-US" b="0" i="0" dirty="0">
                <a:solidFill>
                  <a:srgbClr val="212121"/>
                </a:solidFill>
                <a:effectLst/>
                <a:latin typeface="Roboto" panose="02000000000000000000" pitchFamily="2" charset="0"/>
              </a:rPr>
              <a:t>of online assistance through </a:t>
            </a:r>
            <a:r>
              <a:rPr lang="en-US" b="0" i="0" dirty="0" smtClean="0">
                <a:solidFill>
                  <a:srgbClr val="212121"/>
                </a:solidFill>
                <a:effectLst/>
                <a:latin typeface="Roboto" panose="02000000000000000000" pitchFamily="2" charset="0"/>
              </a:rPr>
              <a:t>multi-choice.</a:t>
            </a:r>
          </a:p>
          <a:p>
            <a:pPr marL="342900" indent="-342900" algn="l">
              <a:buFont typeface="+mj-lt"/>
              <a:buAutoNum type="arabicPeriod"/>
            </a:pPr>
            <a:r>
              <a:rPr lang="en-US" b="0" i="0" dirty="0" smtClean="0">
                <a:solidFill>
                  <a:srgbClr val="212121"/>
                </a:solidFill>
                <a:effectLst/>
                <a:latin typeface="Roboto" panose="02000000000000000000" pitchFamily="2" charset="0"/>
              </a:rPr>
              <a:t>Website </a:t>
            </a:r>
            <a:r>
              <a:rPr lang="en-US" b="0" i="0" dirty="0">
                <a:solidFill>
                  <a:srgbClr val="212121"/>
                </a:solidFill>
                <a:effectLst/>
                <a:latin typeface="Roboto" panose="02000000000000000000" pitchFamily="2" charset="0"/>
              </a:rPr>
              <a:t>is as efficient as </a:t>
            </a:r>
            <a:r>
              <a:rPr lang="en-US" b="0" i="0" dirty="0" smtClean="0">
                <a:solidFill>
                  <a:srgbClr val="212121"/>
                </a:solidFill>
                <a:effectLst/>
                <a:latin typeface="Roboto" panose="02000000000000000000" pitchFamily="2" charset="0"/>
              </a:rPr>
              <a:t>before.</a:t>
            </a:r>
          </a:p>
          <a:p>
            <a:pPr algn="l"/>
            <a:endParaRPr lang="en-US" b="0" i="0" dirty="0">
              <a:solidFill>
                <a:srgbClr val="212121"/>
              </a:solidFill>
              <a:effectLst/>
              <a:latin typeface="Roboto" panose="02000000000000000000" pitchFamily="2" charset="0"/>
            </a:endParaRPr>
          </a:p>
        </p:txBody>
      </p:sp>
      <p:sp>
        <p:nvSpPr>
          <p:cNvPr id="3" name="TextBox 2">
            <a:extLst>
              <a:ext uri="{FF2B5EF4-FFF2-40B4-BE49-F238E27FC236}">
                <a16:creationId xmlns="" xmlns:a16="http://schemas.microsoft.com/office/drawing/2014/main" id="{A18B9247-BDF1-4151-853B-CDF6205C896F}"/>
              </a:ext>
            </a:extLst>
          </p:cNvPr>
          <p:cNvSpPr txBox="1"/>
          <p:nvPr/>
        </p:nvSpPr>
        <p:spPr>
          <a:xfrm>
            <a:off x="6241774" y="1073936"/>
            <a:ext cx="5791200" cy="3139321"/>
          </a:xfrm>
          <a:prstGeom prst="rect">
            <a:avLst/>
          </a:prstGeom>
          <a:noFill/>
        </p:spPr>
        <p:txBody>
          <a:bodyPr wrap="square" rtlCol="0">
            <a:spAutoFit/>
          </a:bodyPr>
          <a:lstStyle/>
          <a:p>
            <a:pPr algn="l"/>
            <a:r>
              <a:rPr lang="en-US" b="1" dirty="0" smtClean="0">
                <a:solidFill>
                  <a:srgbClr val="212121"/>
                </a:solidFill>
                <a:latin typeface="Roboto" panose="02000000000000000000" pitchFamily="2" charset="0"/>
              </a:rPr>
              <a:t>Improvements</a:t>
            </a:r>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time to get logged </a:t>
            </a:r>
            <a:r>
              <a:rPr lang="en-US" b="0" i="0" dirty="0" smtClean="0">
                <a:solidFill>
                  <a:srgbClr val="212121"/>
                </a:solidFill>
                <a:effectLst/>
                <a:latin typeface="Roboto" panose="02000000000000000000" pitchFamily="2" charset="0"/>
              </a:rPr>
              <a:t>in.</a:t>
            </a: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time in displaying graphics and </a:t>
            </a:r>
            <a:r>
              <a:rPr lang="en-US" b="0" i="0" dirty="0" smtClean="0">
                <a:solidFill>
                  <a:srgbClr val="212121"/>
                </a:solidFill>
                <a:effectLst/>
                <a:latin typeface="Roboto" panose="02000000000000000000" pitchFamily="2" charset="0"/>
              </a:rPr>
              <a:t>photos.</a:t>
            </a:r>
          </a:p>
          <a:p>
            <a:pPr marL="342900" indent="-342900" algn="l">
              <a:buFont typeface="+mj-lt"/>
              <a:buAutoNum type="arabicPeriod"/>
            </a:pPr>
            <a:r>
              <a:rPr lang="en-US" b="0" i="0" dirty="0" smtClean="0">
                <a:solidFill>
                  <a:srgbClr val="212121"/>
                </a:solidFill>
                <a:effectLst/>
                <a:latin typeface="Roboto" panose="02000000000000000000" pitchFamily="2" charset="0"/>
              </a:rPr>
              <a:t>Late </a:t>
            </a:r>
            <a:r>
              <a:rPr lang="en-US" b="0" i="0" dirty="0">
                <a:solidFill>
                  <a:srgbClr val="212121"/>
                </a:solidFill>
                <a:effectLst/>
                <a:latin typeface="Roboto" panose="02000000000000000000" pitchFamily="2" charset="0"/>
              </a:rPr>
              <a:t>declaration of </a:t>
            </a:r>
            <a:r>
              <a:rPr lang="en-US" b="0" i="0" dirty="0" smtClean="0">
                <a:solidFill>
                  <a:srgbClr val="212121"/>
                </a:solidFill>
                <a:effectLst/>
                <a:latin typeface="Roboto" panose="02000000000000000000" pitchFamily="2" charset="0"/>
              </a:rPr>
              <a:t>price.</a:t>
            </a: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page loading </a:t>
            </a:r>
            <a:r>
              <a:rPr lang="en-US" b="0" i="0" dirty="0" smtClean="0">
                <a:solidFill>
                  <a:srgbClr val="212121"/>
                </a:solidFill>
                <a:effectLst/>
                <a:latin typeface="Roboto" panose="02000000000000000000" pitchFamily="2" charset="0"/>
              </a:rPr>
              <a:t>time.</a:t>
            </a:r>
          </a:p>
          <a:p>
            <a:pPr marL="342900" indent="-342900" algn="l">
              <a:buFont typeface="+mj-lt"/>
              <a:buAutoNum type="arabicPeriod"/>
            </a:pPr>
            <a:r>
              <a:rPr lang="en-US" b="0" i="0" dirty="0" smtClean="0">
                <a:solidFill>
                  <a:srgbClr val="212121"/>
                </a:solidFill>
                <a:effectLst/>
                <a:latin typeface="Roboto" panose="02000000000000000000" pitchFamily="2" charset="0"/>
              </a:rPr>
              <a:t>Limited </a:t>
            </a:r>
            <a:r>
              <a:rPr lang="en-US" b="0" i="0" dirty="0">
                <a:solidFill>
                  <a:srgbClr val="212121"/>
                </a:solidFill>
                <a:effectLst/>
                <a:latin typeface="Roboto" panose="02000000000000000000" pitchFamily="2" charset="0"/>
              </a:rPr>
              <a:t>mode of payment on most </a:t>
            </a:r>
            <a:r>
              <a:rPr lang="en-US" b="0" i="0" dirty="0" smtClean="0">
                <a:solidFill>
                  <a:srgbClr val="212121"/>
                </a:solidFill>
                <a:effectLst/>
                <a:latin typeface="Roboto" panose="02000000000000000000" pitchFamily="2" charset="0"/>
              </a:rPr>
              <a:t>products.</a:t>
            </a: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delivery </a:t>
            </a:r>
            <a:r>
              <a:rPr lang="en-US" b="0" i="0" dirty="0" smtClean="0">
                <a:solidFill>
                  <a:srgbClr val="212121"/>
                </a:solidFill>
                <a:effectLst/>
                <a:latin typeface="Roboto" panose="02000000000000000000" pitchFamily="2" charset="0"/>
              </a:rPr>
              <a:t>period.</a:t>
            </a:r>
          </a:p>
          <a:p>
            <a:pPr marL="342900" indent="-342900" algn="l">
              <a:buFont typeface="+mj-lt"/>
              <a:buAutoNum type="arabicPeriod"/>
            </a:pPr>
            <a:r>
              <a:rPr lang="en-US" b="0" i="0" dirty="0" smtClean="0">
                <a:solidFill>
                  <a:srgbClr val="212121"/>
                </a:solidFill>
                <a:effectLst/>
                <a:latin typeface="Roboto" panose="02000000000000000000" pitchFamily="2" charset="0"/>
              </a:rPr>
              <a:t>Change </a:t>
            </a:r>
            <a:r>
              <a:rPr lang="en-US" b="0" i="0" dirty="0">
                <a:solidFill>
                  <a:srgbClr val="212121"/>
                </a:solidFill>
                <a:effectLst/>
                <a:latin typeface="Roboto" panose="02000000000000000000" pitchFamily="2" charset="0"/>
              </a:rPr>
              <a:t>in website/Application </a:t>
            </a:r>
            <a:r>
              <a:rPr lang="en-US" b="0" i="0" dirty="0" smtClean="0">
                <a:solidFill>
                  <a:srgbClr val="212121"/>
                </a:solidFill>
                <a:effectLst/>
                <a:latin typeface="Roboto" panose="02000000000000000000" pitchFamily="2" charset="0"/>
              </a:rPr>
              <a:t>design.</a:t>
            </a:r>
          </a:p>
          <a:p>
            <a:pPr marL="342900" indent="-342900" algn="l">
              <a:buFont typeface="+mj-lt"/>
              <a:buAutoNum type="arabicPeriod"/>
            </a:pPr>
            <a:r>
              <a:rPr lang="en-US" b="0" i="0" dirty="0" smtClean="0">
                <a:solidFill>
                  <a:srgbClr val="212121"/>
                </a:solidFill>
                <a:effectLst/>
                <a:latin typeface="Roboto" panose="02000000000000000000" pitchFamily="2" charset="0"/>
              </a:rPr>
              <a:t>Frequent </a:t>
            </a:r>
            <a:r>
              <a:rPr lang="en-US" b="0" i="0" dirty="0">
                <a:solidFill>
                  <a:srgbClr val="212121"/>
                </a:solidFill>
                <a:effectLst/>
                <a:latin typeface="Roboto" panose="02000000000000000000" pitchFamily="2" charset="0"/>
              </a:rPr>
              <a:t>disruption when moving from one </a:t>
            </a:r>
            <a:r>
              <a:rPr lang="en-US" b="0" i="0" dirty="0" smtClean="0">
                <a:solidFill>
                  <a:srgbClr val="212121"/>
                </a:solidFill>
                <a:effectLst/>
                <a:latin typeface="Roboto" panose="02000000000000000000" pitchFamily="2" charset="0"/>
              </a:rPr>
              <a:t>page.</a:t>
            </a:r>
            <a:endParaRPr lang="en-US"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790266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E7CF2E2-CCED-44E4-A0B5-F1D4E4D43B46}"/>
              </a:ext>
            </a:extLst>
          </p:cNvPr>
          <p:cNvSpPr txBox="1"/>
          <p:nvPr/>
        </p:nvSpPr>
        <p:spPr>
          <a:xfrm>
            <a:off x="0" y="583096"/>
            <a:ext cx="6096000" cy="4247317"/>
          </a:xfrm>
          <a:prstGeom prst="rect">
            <a:avLst/>
          </a:prstGeom>
          <a:noFill/>
        </p:spPr>
        <p:txBody>
          <a:bodyPr wrap="square" rtlCol="0">
            <a:spAutoFit/>
          </a:bodyPr>
          <a:lstStyle/>
          <a:p>
            <a:pPr algn="l"/>
            <a:r>
              <a:rPr lang="en-US" b="1" i="0" u="sng" dirty="0" smtClean="0">
                <a:solidFill>
                  <a:srgbClr val="212121"/>
                </a:solidFill>
                <a:effectLst/>
                <a:latin typeface="Roboto" panose="02000000000000000000" pitchFamily="2" charset="0"/>
              </a:rPr>
              <a:t>5-Snapdeal</a:t>
            </a:r>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r>
              <a:rPr lang="en-US" b="1" dirty="0">
                <a:solidFill>
                  <a:srgbClr val="212121"/>
                </a:solidFill>
                <a:latin typeface="Roboto" panose="02000000000000000000" pitchFamily="2" charset="0"/>
              </a:rPr>
              <a:t>P</a:t>
            </a:r>
            <a:r>
              <a:rPr lang="en-US" b="1" i="0" dirty="0" smtClean="0">
                <a:solidFill>
                  <a:srgbClr val="212121"/>
                </a:solidFill>
                <a:effectLst/>
                <a:latin typeface="Roboto" panose="02000000000000000000" pitchFamily="2" charset="0"/>
              </a:rPr>
              <a:t>ositive</a:t>
            </a:r>
            <a:endParaRPr lang="en-US" b="1"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Roboto" panose="02000000000000000000" pitchFamily="2" charset="0"/>
              </a:rPr>
              <a:t>Easy </a:t>
            </a:r>
            <a:r>
              <a:rPr lang="en-US" b="0" i="0" dirty="0">
                <a:solidFill>
                  <a:srgbClr val="212121"/>
                </a:solidFill>
                <a:effectLst/>
                <a:latin typeface="Roboto" panose="02000000000000000000" pitchFamily="2" charset="0"/>
              </a:rPr>
              <a:t>to use website or </a:t>
            </a:r>
            <a:r>
              <a:rPr lang="en-US" b="0" i="0" dirty="0" smtClean="0">
                <a:solidFill>
                  <a:srgbClr val="212121"/>
                </a:solidFill>
                <a:effectLst/>
                <a:latin typeface="Roboto" panose="02000000000000000000" pitchFamily="2" charset="0"/>
              </a:rPr>
              <a:t>application.</a:t>
            </a:r>
          </a:p>
          <a:p>
            <a:pPr marL="342900" indent="-342900" algn="l">
              <a:buFont typeface="+mj-lt"/>
              <a:buAutoNum type="arabicPeriod"/>
            </a:pPr>
            <a:r>
              <a:rPr lang="en-US" b="0" i="0" dirty="0" smtClean="0">
                <a:solidFill>
                  <a:srgbClr val="212121"/>
                </a:solidFill>
                <a:effectLst/>
                <a:latin typeface="Roboto" panose="02000000000000000000" pitchFamily="2" charset="0"/>
              </a:rPr>
              <a:t>Visual </a:t>
            </a:r>
            <a:r>
              <a:rPr lang="en-US" b="0" i="0" dirty="0">
                <a:solidFill>
                  <a:srgbClr val="212121"/>
                </a:solidFill>
                <a:effectLst/>
                <a:latin typeface="Roboto" panose="02000000000000000000" pitchFamily="2" charset="0"/>
              </a:rPr>
              <a:t>appealing web-page </a:t>
            </a:r>
            <a:r>
              <a:rPr lang="en-US" b="0" i="0" dirty="0" smtClean="0">
                <a:solidFill>
                  <a:srgbClr val="212121"/>
                </a:solidFill>
                <a:effectLst/>
                <a:latin typeface="Roboto" panose="02000000000000000000" pitchFamily="2" charset="0"/>
              </a:rPr>
              <a:t>layout.</a:t>
            </a:r>
          </a:p>
          <a:p>
            <a:pPr marL="342900" indent="-342900" algn="l">
              <a:buFont typeface="+mj-lt"/>
              <a:buAutoNum type="arabicPeriod"/>
            </a:pPr>
            <a:r>
              <a:rPr lang="en-US" b="0" i="0" dirty="0" smtClean="0">
                <a:solidFill>
                  <a:srgbClr val="212121"/>
                </a:solidFill>
                <a:effectLst/>
                <a:latin typeface="Roboto" panose="02000000000000000000" pitchFamily="2" charset="0"/>
              </a:rPr>
              <a:t>Wild </a:t>
            </a:r>
            <a:r>
              <a:rPr lang="en-US" b="0" i="0" dirty="0">
                <a:solidFill>
                  <a:srgbClr val="212121"/>
                </a:solidFill>
                <a:effectLst/>
                <a:latin typeface="Roboto" panose="02000000000000000000" pitchFamily="2" charset="0"/>
              </a:rPr>
              <a:t>variety of product on </a:t>
            </a:r>
            <a:r>
              <a:rPr lang="en-US" b="0" i="0" dirty="0" smtClean="0">
                <a:solidFill>
                  <a:srgbClr val="212121"/>
                </a:solidFill>
                <a:effectLst/>
                <a:latin typeface="Roboto" panose="02000000000000000000" pitchFamily="2" charset="0"/>
              </a:rPr>
              <a:t>offer.</a:t>
            </a:r>
          </a:p>
          <a:p>
            <a:pPr marL="342900" indent="-342900" algn="l">
              <a:buFont typeface="+mj-lt"/>
              <a:buAutoNum type="arabicPeriod"/>
            </a:pPr>
            <a:r>
              <a:rPr lang="en-US" b="0" i="0" dirty="0" smtClean="0">
                <a:solidFill>
                  <a:srgbClr val="212121"/>
                </a:solidFill>
                <a:effectLst/>
                <a:latin typeface="Roboto" panose="02000000000000000000" pitchFamily="2" charset="0"/>
              </a:rPr>
              <a:t>Complete</a:t>
            </a:r>
            <a:r>
              <a:rPr lang="en-US" b="0" i="0" dirty="0">
                <a:solidFill>
                  <a:srgbClr val="212121"/>
                </a:solidFill>
                <a:effectLst/>
                <a:latin typeface="Roboto" panose="02000000000000000000" pitchFamily="2" charset="0"/>
              </a:rPr>
              <a:t>, relevant description information of </a:t>
            </a:r>
            <a:r>
              <a:rPr lang="en-US" b="0" i="0" dirty="0" smtClean="0">
                <a:solidFill>
                  <a:srgbClr val="212121"/>
                </a:solidFill>
                <a:effectLst/>
                <a:latin typeface="Roboto" panose="02000000000000000000" pitchFamily="2" charset="0"/>
              </a:rPr>
              <a:t>product.</a:t>
            </a:r>
          </a:p>
          <a:p>
            <a:pPr marL="342900" indent="-342900" algn="l">
              <a:buFont typeface="+mj-lt"/>
              <a:buAutoNum type="arabicPeriod"/>
            </a:pPr>
            <a:r>
              <a:rPr lang="en-US" b="0" i="0" dirty="0" smtClean="0">
                <a:solidFill>
                  <a:srgbClr val="212121"/>
                </a:solidFill>
                <a:effectLst/>
                <a:latin typeface="Roboto" panose="02000000000000000000" pitchFamily="2" charset="0"/>
              </a:rPr>
              <a:t>Fast </a:t>
            </a:r>
            <a:r>
              <a:rPr lang="en-US" b="0" i="0" dirty="0">
                <a:solidFill>
                  <a:srgbClr val="212121"/>
                </a:solidFill>
                <a:effectLst/>
                <a:latin typeface="Roboto" panose="02000000000000000000" pitchFamily="2" charset="0"/>
              </a:rPr>
              <a:t>loading website speed of </a:t>
            </a:r>
            <a:r>
              <a:rPr lang="en-US" b="0" i="0" dirty="0" smtClean="0">
                <a:solidFill>
                  <a:srgbClr val="212121"/>
                </a:solidFill>
                <a:effectLst/>
                <a:latin typeface="Roboto" panose="02000000000000000000" pitchFamily="2" charset="0"/>
              </a:rPr>
              <a:t>website.</a:t>
            </a:r>
          </a:p>
          <a:p>
            <a:pPr marL="342900" indent="-342900" algn="l">
              <a:buFont typeface="+mj-lt"/>
              <a:buAutoNum type="arabicPeriod"/>
            </a:pPr>
            <a:r>
              <a:rPr lang="en-US" b="0" i="0" dirty="0" smtClean="0">
                <a:solidFill>
                  <a:srgbClr val="212121"/>
                </a:solidFill>
                <a:effectLst/>
                <a:latin typeface="Roboto" panose="02000000000000000000" pitchFamily="2" charset="0"/>
              </a:rPr>
              <a:t>Reliability </a:t>
            </a:r>
            <a:r>
              <a:rPr lang="en-US" b="0" i="0" dirty="0">
                <a:solidFill>
                  <a:srgbClr val="212121"/>
                </a:solidFill>
                <a:effectLst/>
                <a:latin typeface="Roboto" panose="02000000000000000000" pitchFamily="2" charset="0"/>
              </a:rPr>
              <a:t>of the website or </a:t>
            </a:r>
            <a:r>
              <a:rPr lang="en-US" b="0" i="0" dirty="0" smtClean="0">
                <a:solidFill>
                  <a:srgbClr val="212121"/>
                </a:solidFill>
                <a:effectLst/>
                <a:latin typeface="Roboto" panose="02000000000000000000" pitchFamily="2" charset="0"/>
              </a:rPr>
              <a:t>application.</a:t>
            </a:r>
          </a:p>
          <a:p>
            <a:pPr marL="342900" indent="-342900" algn="l">
              <a:buFont typeface="+mj-lt"/>
              <a:buAutoNum type="arabicPeriod"/>
            </a:pPr>
            <a:r>
              <a:rPr lang="en-US" b="0" i="0" dirty="0" smtClean="0">
                <a:solidFill>
                  <a:srgbClr val="212121"/>
                </a:solidFill>
                <a:effectLst/>
                <a:latin typeface="Roboto" panose="02000000000000000000" pitchFamily="2" charset="0"/>
              </a:rPr>
              <a:t>Availability </a:t>
            </a:r>
            <a:r>
              <a:rPr lang="en-US" b="0" i="0" dirty="0">
                <a:solidFill>
                  <a:srgbClr val="212121"/>
                </a:solidFill>
                <a:effectLst/>
                <a:latin typeface="Roboto" panose="02000000000000000000" pitchFamily="2" charset="0"/>
              </a:rPr>
              <a:t>of several payment </a:t>
            </a:r>
            <a:r>
              <a:rPr lang="en-US" b="0" i="0" dirty="0" smtClean="0">
                <a:solidFill>
                  <a:srgbClr val="212121"/>
                </a:solidFill>
                <a:effectLst/>
                <a:latin typeface="Roboto" panose="02000000000000000000" pitchFamily="2" charset="0"/>
              </a:rPr>
              <a:t>options.</a:t>
            </a:r>
          </a:p>
          <a:p>
            <a:pPr marL="342900" indent="-342900" algn="l">
              <a:buFont typeface="+mj-lt"/>
              <a:buAutoNum type="arabicPeriod"/>
            </a:pPr>
            <a:r>
              <a:rPr lang="en-US" b="0" i="0" dirty="0" smtClean="0">
                <a:solidFill>
                  <a:srgbClr val="212121"/>
                </a:solidFill>
                <a:effectLst/>
                <a:latin typeface="Roboto" panose="02000000000000000000" pitchFamily="2" charset="0"/>
              </a:rPr>
              <a:t>Speedy </a:t>
            </a:r>
            <a:r>
              <a:rPr lang="en-US" b="0" i="0" dirty="0">
                <a:solidFill>
                  <a:srgbClr val="212121"/>
                </a:solidFill>
                <a:effectLst/>
                <a:latin typeface="Roboto" panose="02000000000000000000" pitchFamily="2" charset="0"/>
              </a:rPr>
              <a:t>order </a:t>
            </a:r>
            <a:r>
              <a:rPr lang="en-US" b="0" i="0" dirty="0" smtClean="0">
                <a:solidFill>
                  <a:srgbClr val="212121"/>
                </a:solidFill>
                <a:effectLst/>
                <a:latin typeface="Roboto" panose="02000000000000000000" pitchFamily="2" charset="0"/>
              </a:rPr>
              <a:t>delivery.</a:t>
            </a:r>
          </a:p>
          <a:p>
            <a:pPr marL="342900" indent="-342900" algn="l">
              <a:buFont typeface="+mj-lt"/>
              <a:buAutoNum type="arabicPeriod"/>
            </a:pPr>
            <a:r>
              <a:rPr lang="en-US" b="0" i="0" dirty="0" smtClean="0">
                <a:solidFill>
                  <a:srgbClr val="212121"/>
                </a:solidFill>
                <a:effectLst/>
                <a:latin typeface="Roboto" panose="02000000000000000000" pitchFamily="2" charset="0"/>
              </a:rPr>
              <a:t>Privacy </a:t>
            </a:r>
            <a:r>
              <a:rPr lang="en-US" b="0" i="0" dirty="0">
                <a:solidFill>
                  <a:srgbClr val="212121"/>
                </a:solidFill>
                <a:effectLst/>
                <a:latin typeface="Roboto" panose="02000000000000000000" pitchFamily="2" charset="0"/>
              </a:rPr>
              <a:t>of customers’ </a:t>
            </a:r>
            <a:r>
              <a:rPr lang="en-US" b="0" i="0" dirty="0" smtClean="0">
                <a:solidFill>
                  <a:srgbClr val="212121"/>
                </a:solidFill>
                <a:effectLst/>
                <a:latin typeface="Roboto" panose="02000000000000000000" pitchFamily="2" charset="0"/>
              </a:rPr>
              <a:t>information.</a:t>
            </a:r>
          </a:p>
          <a:p>
            <a:pPr marL="342900" indent="-342900" algn="l">
              <a:buFont typeface="+mj-lt"/>
              <a:buAutoNum type="arabicPeriod"/>
            </a:pPr>
            <a:r>
              <a:rPr lang="en-US" b="0" i="0" dirty="0" smtClean="0">
                <a:solidFill>
                  <a:srgbClr val="212121"/>
                </a:solidFill>
                <a:effectLst/>
                <a:latin typeface="Roboto" panose="02000000000000000000" pitchFamily="2" charset="0"/>
              </a:rPr>
              <a:t>Security </a:t>
            </a:r>
            <a:r>
              <a:rPr lang="en-US" b="0" i="0" dirty="0">
                <a:solidFill>
                  <a:srgbClr val="212121"/>
                </a:solidFill>
                <a:effectLst/>
                <a:latin typeface="Roboto" panose="02000000000000000000" pitchFamily="2" charset="0"/>
              </a:rPr>
              <a:t>of customer financial </a:t>
            </a:r>
            <a:r>
              <a:rPr lang="en-US" b="0" i="0" dirty="0" smtClean="0">
                <a:solidFill>
                  <a:srgbClr val="212121"/>
                </a:solidFill>
                <a:effectLst/>
                <a:latin typeface="Roboto" panose="02000000000000000000" pitchFamily="2" charset="0"/>
              </a:rPr>
              <a:t>information.</a:t>
            </a:r>
          </a:p>
          <a:p>
            <a:pPr marL="342900" indent="-342900" algn="l">
              <a:buFont typeface="+mj-lt"/>
              <a:buAutoNum type="arabicPeriod"/>
            </a:pPr>
            <a:r>
              <a:rPr lang="en-US" b="0" i="0" dirty="0" smtClean="0">
                <a:solidFill>
                  <a:srgbClr val="212121"/>
                </a:solidFill>
                <a:effectLst/>
                <a:latin typeface="Roboto" panose="02000000000000000000" pitchFamily="2" charset="0"/>
              </a:rPr>
              <a:t>Website </a:t>
            </a:r>
            <a:r>
              <a:rPr lang="en-US" b="0" i="0" dirty="0">
                <a:solidFill>
                  <a:srgbClr val="212121"/>
                </a:solidFill>
                <a:effectLst/>
                <a:latin typeface="Roboto" panose="02000000000000000000" pitchFamily="2" charset="0"/>
              </a:rPr>
              <a:t>is as efficient as </a:t>
            </a:r>
            <a:r>
              <a:rPr lang="en-US" b="0" i="0" dirty="0" smtClean="0">
                <a:solidFill>
                  <a:srgbClr val="212121"/>
                </a:solidFill>
                <a:effectLst/>
                <a:latin typeface="Roboto" panose="02000000000000000000" pitchFamily="2" charset="0"/>
              </a:rPr>
              <a:t>before.</a:t>
            </a:r>
            <a:endParaRPr lang="en-US" b="0" i="0" dirty="0">
              <a:solidFill>
                <a:srgbClr val="212121"/>
              </a:solidFill>
              <a:effectLst/>
              <a:latin typeface="Roboto" panose="02000000000000000000" pitchFamily="2" charset="0"/>
            </a:endParaRPr>
          </a:p>
        </p:txBody>
      </p:sp>
      <p:sp>
        <p:nvSpPr>
          <p:cNvPr id="3" name="TextBox 2">
            <a:extLst>
              <a:ext uri="{FF2B5EF4-FFF2-40B4-BE49-F238E27FC236}">
                <a16:creationId xmlns="" xmlns:a16="http://schemas.microsoft.com/office/drawing/2014/main" id="{91922F6B-814B-4CB6-87B1-A5E688CB63D8}"/>
              </a:ext>
            </a:extLst>
          </p:cNvPr>
          <p:cNvSpPr txBox="1"/>
          <p:nvPr/>
        </p:nvSpPr>
        <p:spPr>
          <a:xfrm>
            <a:off x="6400800" y="1628075"/>
            <a:ext cx="5618922" cy="3139321"/>
          </a:xfrm>
          <a:prstGeom prst="rect">
            <a:avLst/>
          </a:prstGeom>
          <a:noFill/>
        </p:spPr>
        <p:txBody>
          <a:bodyPr wrap="square" rtlCol="0">
            <a:spAutoFit/>
          </a:bodyPr>
          <a:lstStyle/>
          <a:p>
            <a:pPr algn="l"/>
            <a:r>
              <a:rPr lang="en-US" b="1" dirty="0" smtClean="0">
                <a:solidFill>
                  <a:srgbClr val="212121"/>
                </a:solidFill>
                <a:latin typeface="Roboto" panose="02000000000000000000" pitchFamily="2" charset="0"/>
              </a:rPr>
              <a:t>Improvements</a:t>
            </a:r>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time to get logged </a:t>
            </a:r>
            <a:r>
              <a:rPr lang="en-US" b="0" i="0" dirty="0" smtClean="0">
                <a:solidFill>
                  <a:srgbClr val="212121"/>
                </a:solidFill>
                <a:effectLst/>
                <a:latin typeface="Roboto" panose="02000000000000000000" pitchFamily="2" charset="0"/>
              </a:rPr>
              <a:t>in.</a:t>
            </a: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time in displaying graphics and </a:t>
            </a:r>
            <a:r>
              <a:rPr lang="en-US" b="0" i="0" dirty="0" smtClean="0">
                <a:solidFill>
                  <a:srgbClr val="212121"/>
                </a:solidFill>
                <a:effectLst/>
                <a:latin typeface="Roboto" panose="02000000000000000000" pitchFamily="2" charset="0"/>
              </a:rPr>
              <a:t>photos.</a:t>
            </a:r>
          </a:p>
          <a:p>
            <a:pPr marL="342900" indent="-342900" algn="l">
              <a:buFont typeface="+mj-lt"/>
              <a:buAutoNum type="arabicPeriod"/>
            </a:pPr>
            <a:r>
              <a:rPr lang="en-US" b="0" i="0" dirty="0" smtClean="0">
                <a:solidFill>
                  <a:srgbClr val="212121"/>
                </a:solidFill>
                <a:effectLst/>
                <a:latin typeface="Roboto" panose="02000000000000000000" pitchFamily="2" charset="0"/>
              </a:rPr>
              <a:t>Late </a:t>
            </a:r>
            <a:r>
              <a:rPr lang="en-US" b="0" i="0" dirty="0">
                <a:solidFill>
                  <a:srgbClr val="212121"/>
                </a:solidFill>
                <a:effectLst/>
                <a:latin typeface="Roboto" panose="02000000000000000000" pitchFamily="2" charset="0"/>
              </a:rPr>
              <a:t>declaration of </a:t>
            </a:r>
            <a:r>
              <a:rPr lang="en-US" b="0" i="0" dirty="0" smtClean="0">
                <a:solidFill>
                  <a:srgbClr val="212121"/>
                </a:solidFill>
                <a:effectLst/>
                <a:latin typeface="Roboto" panose="02000000000000000000" pitchFamily="2" charset="0"/>
              </a:rPr>
              <a:t>price.</a:t>
            </a: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page loading </a:t>
            </a:r>
            <a:r>
              <a:rPr lang="en-US" b="0" i="0" dirty="0" smtClean="0">
                <a:solidFill>
                  <a:srgbClr val="212121"/>
                </a:solidFill>
                <a:effectLst/>
                <a:latin typeface="Roboto" panose="02000000000000000000" pitchFamily="2" charset="0"/>
              </a:rPr>
              <a:t>time.</a:t>
            </a:r>
          </a:p>
          <a:p>
            <a:pPr marL="342900" indent="-342900" algn="l">
              <a:buFont typeface="+mj-lt"/>
              <a:buAutoNum type="arabicPeriod"/>
            </a:pPr>
            <a:r>
              <a:rPr lang="en-US" b="0" i="0" dirty="0" smtClean="0">
                <a:solidFill>
                  <a:srgbClr val="212121"/>
                </a:solidFill>
                <a:effectLst/>
                <a:latin typeface="Roboto" panose="02000000000000000000" pitchFamily="2" charset="0"/>
              </a:rPr>
              <a:t>Limited </a:t>
            </a:r>
            <a:r>
              <a:rPr lang="en-US" b="0" i="0" dirty="0">
                <a:solidFill>
                  <a:srgbClr val="212121"/>
                </a:solidFill>
                <a:effectLst/>
                <a:latin typeface="Roboto" panose="02000000000000000000" pitchFamily="2" charset="0"/>
              </a:rPr>
              <a:t>mode of payment on most </a:t>
            </a:r>
            <a:r>
              <a:rPr lang="en-US" b="0" i="0" dirty="0" smtClean="0">
                <a:solidFill>
                  <a:srgbClr val="212121"/>
                </a:solidFill>
                <a:effectLst/>
                <a:latin typeface="Roboto" panose="02000000000000000000" pitchFamily="2" charset="0"/>
              </a:rPr>
              <a:t>products.</a:t>
            </a:r>
          </a:p>
          <a:p>
            <a:pPr marL="342900" indent="-342900" algn="l">
              <a:buFont typeface="+mj-lt"/>
              <a:buAutoNum type="arabicPeriod"/>
            </a:pPr>
            <a:r>
              <a:rPr lang="en-US" b="0" i="0" dirty="0" smtClean="0">
                <a:solidFill>
                  <a:srgbClr val="212121"/>
                </a:solidFill>
                <a:effectLst/>
                <a:latin typeface="Roboto" panose="02000000000000000000" pitchFamily="2" charset="0"/>
              </a:rPr>
              <a:t>Longer </a:t>
            </a:r>
            <a:r>
              <a:rPr lang="en-US" b="0" i="0" dirty="0">
                <a:solidFill>
                  <a:srgbClr val="212121"/>
                </a:solidFill>
                <a:effectLst/>
                <a:latin typeface="Roboto" panose="02000000000000000000" pitchFamily="2" charset="0"/>
              </a:rPr>
              <a:t>delivery </a:t>
            </a:r>
            <a:r>
              <a:rPr lang="en-US" b="0" i="0" dirty="0" smtClean="0">
                <a:solidFill>
                  <a:srgbClr val="212121"/>
                </a:solidFill>
                <a:effectLst/>
                <a:latin typeface="Roboto" panose="02000000000000000000" pitchFamily="2" charset="0"/>
              </a:rPr>
              <a:t>period.</a:t>
            </a:r>
          </a:p>
          <a:p>
            <a:pPr marL="342900" indent="-342900" algn="l">
              <a:buFont typeface="+mj-lt"/>
              <a:buAutoNum type="arabicPeriod"/>
            </a:pPr>
            <a:r>
              <a:rPr lang="en-US" b="0" i="0" dirty="0" smtClean="0">
                <a:solidFill>
                  <a:srgbClr val="212121"/>
                </a:solidFill>
                <a:effectLst/>
                <a:latin typeface="Roboto" panose="02000000000000000000" pitchFamily="2" charset="0"/>
              </a:rPr>
              <a:t>Change </a:t>
            </a:r>
            <a:r>
              <a:rPr lang="en-US" b="0" i="0" dirty="0">
                <a:solidFill>
                  <a:srgbClr val="212121"/>
                </a:solidFill>
                <a:effectLst/>
                <a:latin typeface="Roboto" panose="02000000000000000000" pitchFamily="2" charset="0"/>
              </a:rPr>
              <a:t>in website/Application </a:t>
            </a:r>
            <a:r>
              <a:rPr lang="en-US" b="0" i="0" dirty="0" smtClean="0">
                <a:solidFill>
                  <a:srgbClr val="212121"/>
                </a:solidFill>
                <a:effectLst/>
                <a:latin typeface="Roboto" panose="02000000000000000000" pitchFamily="2" charset="0"/>
              </a:rPr>
              <a:t>design.</a:t>
            </a:r>
          </a:p>
          <a:p>
            <a:pPr marL="342900" indent="-342900" algn="l">
              <a:buFont typeface="+mj-lt"/>
              <a:buAutoNum type="arabicPeriod"/>
            </a:pPr>
            <a:r>
              <a:rPr lang="en-US" b="0" i="0" dirty="0" smtClean="0">
                <a:solidFill>
                  <a:srgbClr val="212121"/>
                </a:solidFill>
                <a:effectLst/>
                <a:latin typeface="Roboto" panose="02000000000000000000" pitchFamily="2" charset="0"/>
              </a:rPr>
              <a:t>Frequent </a:t>
            </a:r>
            <a:r>
              <a:rPr lang="en-US" b="0" i="0" dirty="0">
                <a:solidFill>
                  <a:srgbClr val="212121"/>
                </a:solidFill>
                <a:effectLst/>
                <a:latin typeface="Roboto" panose="02000000000000000000" pitchFamily="2" charset="0"/>
              </a:rPr>
              <a:t>disruption when moving from one </a:t>
            </a:r>
            <a:r>
              <a:rPr lang="en-US" b="0" i="0" dirty="0" smtClean="0">
                <a:solidFill>
                  <a:srgbClr val="212121"/>
                </a:solidFill>
                <a:effectLst/>
                <a:latin typeface="Roboto" panose="02000000000000000000" pitchFamily="2" charset="0"/>
              </a:rPr>
              <a:t>page.</a:t>
            </a:r>
            <a:endParaRPr lang="en-US" b="0" i="0" dirty="0">
              <a:solidFill>
                <a:srgbClr val="212121"/>
              </a:solidFill>
              <a:effectLst/>
              <a:latin typeface="Roboto" panose="02000000000000000000" pitchFamily="2" charset="0"/>
            </a:endParaRPr>
          </a:p>
          <a:p>
            <a:endParaRPr lang="en-IN" dirty="0"/>
          </a:p>
        </p:txBody>
      </p:sp>
      <p:sp>
        <p:nvSpPr>
          <p:cNvPr id="4" name="TextBox 3">
            <a:extLst>
              <a:ext uri="{FF2B5EF4-FFF2-40B4-BE49-F238E27FC236}">
                <a16:creationId xmlns="" xmlns:a16="http://schemas.microsoft.com/office/drawing/2014/main" id="{DFD9918E-0BD3-4D37-A9C5-7264AD74CFD6}"/>
              </a:ext>
            </a:extLst>
          </p:cNvPr>
          <p:cNvSpPr txBox="1"/>
          <p:nvPr/>
        </p:nvSpPr>
        <p:spPr>
          <a:xfrm>
            <a:off x="0" y="5661409"/>
            <a:ext cx="11237843" cy="646331"/>
          </a:xfrm>
          <a:prstGeom prst="rect">
            <a:avLst/>
          </a:prstGeom>
          <a:noFill/>
        </p:spPr>
        <p:txBody>
          <a:bodyPr wrap="square" rtlCol="0">
            <a:spAutoFit/>
          </a:bodyPr>
          <a:lstStyle/>
          <a:p>
            <a:r>
              <a:rPr lang="en-US" b="1" dirty="0" smtClean="0">
                <a:solidFill>
                  <a:srgbClr val="000000"/>
                </a:solidFill>
                <a:effectLst/>
                <a:latin typeface="+mj-lt"/>
              </a:rPr>
              <a:t>NOTE- All</a:t>
            </a:r>
            <a:r>
              <a:rPr lang="en-US" b="1" dirty="0">
                <a:solidFill>
                  <a:srgbClr val="000000"/>
                </a:solidFill>
                <a:effectLst/>
                <a:latin typeface="+mj-lt"/>
              </a:rPr>
              <a:t> people </a:t>
            </a:r>
            <a:r>
              <a:rPr lang="en-US" b="1" dirty="0" smtClean="0">
                <a:solidFill>
                  <a:srgbClr val="000000"/>
                </a:solidFill>
                <a:latin typeface="+mj-lt"/>
              </a:rPr>
              <a:t>have some common positives and have some common areas to improve.</a:t>
            </a:r>
            <a:endParaRPr lang="en-US" b="0" dirty="0">
              <a:solidFill>
                <a:srgbClr val="000000"/>
              </a:solidFill>
              <a:effectLst/>
              <a:latin typeface="+mj-lt"/>
            </a:endParaRPr>
          </a:p>
          <a:p>
            <a:endParaRPr lang="en-IN" dirty="0">
              <a:latin typeface="+mj-lt"/>
            </a:endParaRPr>
          </a:p>
        </p:txBody>
      </p:sp>
    </p:spTree>
    <p:extLst>
      <p:ext uri="{BB962C8B-B14F-4D97-AF65-F5344CB8AC3E}">
        <p14:creationId xmlns:p14="http://schemas.microsoft.com/office/powerpoint/2010/main" val="929789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DD103EF-A2DD-4619-865C-FD33008F0EF1}"/>
              </a:ext>
            </a:extLst>
          </p:cNvPr>
          <p:cNvSpPr txBox="1"/>
          <p:nvPr/>
        </p:nvSpPr>
        <p:spPr>
          <a:xfrm>
            <a:off x="3074504" y="2451651"/>
            <a:ext cx="6824869" cy="1323439"/>
          </a:xfrm>
          <a:prstGeom prst="rect">
            <a:avLst/>
          </a:prstGeom>
          <a:noFill/>
        </p:spPr>
        <p:txBody>
          <a:bodyPr wrap="square" rtlCol="0">
            <a:spAutoFit/>
          </a:bodyPr>
          <a:lstStyle/>
          <a:p>
            <a:r>
              <a:rPr lang="en-US" sz="8000" dirty="0"/>
              <a:t>THANKYOU</a:t>
            </a:r>
            <a:endParaRPr lang="en-IN" sz="8000" dirty="0"/>
          </a:p>
        </p:txBody>
      </p:sp>
    </p:spTree>
    <p:extLst>
      <p:ext uri="{BB962C8B-B14F-4D97-AF65-F5344CB8AC3E}">
        <p14:creationId xmlns:p14="http://schemas.microsoft.com/office/powerpoint/2010/main" val="225138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20A9F-3AAB-4993-A144-B159ADB5BE2B}"/>
              </a:ext>
            </a:extLst>
          </p:cNvPr>
          <p:cNvSpPr>
            <a:spLocks noGrp="1"/>
          </p:cNvSpPr>
          <p:nvPr>
            <p:ph type="title"/>
          </p:nvPr>
        </p:nvSpPr>
        <p:spPr/>
        <p:txBody>
          <a:bodyPr/>
          <a:lstStyle/>
          <a:p>
            <a:r>
              <a:rPr lang="en-IN" sz="1800" dirty="0" smtClean="0">
                <a:effectLst/>
                <a:latin typeface="Arial Black" panose="020B0A04020102020204" pitchFamily="34" charset="0"/>
                <a:ea typeface="Calibri" panose="020F0502020204030204" pitchFamily="34" charset="0"/>
                <a:cs typeface="Arial" panose="020B0604020202020204" pitchFamily="34" charset="0"/>
              </a:rPr>
              <a:t>Representation </a:t>
            </a:r>
            <a:r>
              <a:rPr lang="en-IN" sz="1800" dirty="0">
                <a:effectLst/>
                <a:latin typeface="Arial Black" panose="020B0A04020102020204" pitchFamily="34" charset="0"/>
                <a:ea typeface="Calibri" panose="020F0502020204030204" pitchFamily="34" charset="0"/>
                <a:cs typeface="Arial" panose="020B0604020202020204" pitchFamily="34" charset="0"/>
              </a:rPr>
              <a:t>of Customer </a:t>
            </a:r>
            <a:r>
              <a:rPr lang="en-IN" sz="1800" dirty="0" smtClean="0">
                <a:effectLst/>
                <a:latin typeface="Arial Black" panose="020B0A04020102020204" pitchFamily="34" charset="0"/>
                <a:ea typeface="Calibri" panose="020F0502020204030204" pitchFamily="34" charset="0"/>
                <a:cs typeface="Arial" panose="020B0604020202020204" pitchFamily="34" charset="0"/>
              </a:rPr>
              <a:t>Retention.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 xmlns:a16="http://schemas.microsoft.com/office/drawing/2014/main" id="{E6FA86D8-DF9F-49D3-81F1-A926BEC7C1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20348" y="1162934"/>
            <a:ext cx="6414052" cy="2852476"/>
          </a:xfrm>
          <a:prstGeom prst="rect">
            <a:avLst/>
          </a:prstGeom>
          <a:noFill/>
          <a:ln>
            <a:noFill/>
          </a:ln>
        </p:spPr>
      </p:pic>
      <p:sp>
        <p:nvSpPr>
          <p:cNvPr id="5" name="TextBox 4">
            <a:extLst>
              <a:ext uri="{FF2B5EF4-FFF2-40B4-BE49-F238E27FC236}">
                <a16:creationId xmlns="" xmlns:a16="http://schemas.microsoft.com/office/drawing/2014/main" id="{27D8E5E3-C337-40A9-82B6-86973F785762}"/>
              </a:ext>
            </a:extLst>
          </p:cNvPr>
          <p:cNvSpPr txBox="1"/>
          <p:nvPr/>
        </p:nvSpPr>
        <p:spPr>
          <a:xfrm>
            <a:off x="1073426" y="4015410"/>
            <a:ext cx="8507896" cy="3517758"/>
          </a:xfrm>
          <a:prstGeom prst="rect">
            <a:avLst/>
          </a:prstGeom>
          <a:noFill/>
        </p:spPr>
        <p:txBody>
          <a:bodyPr wrap="square" rtlCol="0">
            <a:spAutoFit/>
          </a:bodyPr>
          <a:lstStyle/>
          <a:p>
            <a:pPr>
              <a:lnSpc>
                <a:spcPct val="107000"/>
              </a:lnSpc>
              <a:spcAft>
                <a:spcPts val="800"/>
              </a:spcAft>
            </a:pPr>
            <a:r>
              <a:rPr lang="en-IN" sz="1800" dirty="0">
                <a:effectLst/>
                <a:latin typeface="Arial Black" panose="020B0A04020102020204" pitchFamily="34" charset="0"/>
                <a:ea typeface="Calibri" panose="020F0502020204030204" pitchFamily="34" charset="0"/>
                <a:cs typeface="Arial" panose="020B0604020202020204" pitchFamily="34" charset="0"/>
              </a:rPr>
              <a:t> </a:t>
            </a:r>
            <a:r>
              <a:rPr lang="en-IN" sz="1600" dirty="0" smtClean="0">
                <a:latin typeface="Arial" pitchFamily="34" charset="0"/>
                <a:ea typeface="Calibri" panose="020F0502020204030204" pitchFamily="34" charset="0"/>
                <a:cs typeface="Arial" pitchFamily="34" charset="0"/>
              </a:rPr>
              <a:t>The retention of customer is based on three main factor.</a:t>
            </a:r>
            <a:endParaRPr lang="en-IN" sz="1600" dirty="0">
              <a:latin typeface="Arial" pitchFamily="34" charset="0"/>
              <a:ea typeface="Calibri" panose="020F0502020204030204" pitchFamily="34" charset="0"/>
              <a:cs typeface="Arial" pitchFamily="34" charset="0"/>
            </a:endParaRPr>
          </a:p>
          <a:p>
            <a:pPr marL="285750" indent="-285750">
              <a:spcAft>
                <a:spcPts val="800"/>
              </a:spcAft>
              <a:buFont typeface="Arial" pitchFamily="34" charset="0"/>
              <a:buChar char="•"/>
            </a:pPr>
            <a:r>
              <a:rPr lang="en-IN" sz="1400" dirty="0" smtClean="0">
                <a:latin typeface="Arial" pitchFamily="34" charset="0"/>
                <a:ea typeface="Calibri" panose="020F0502020204030204" pitchFamily="34" charset="0"/>
                <a:cs typeface="Arial" pitchFamily="34" charset="0"/>
              </a:rPr>
              <a:t>Hedonic value.</a:t>
            </a:r>
          </a:p>
          <a:p>
            <a:pPr marL="285750" indent="-285750">
              <a:spcAft>
                <a:spcPts val="800"/>
              </a:spcAft>
              <a:buFont typeface="Arial" pitchFamily="34" charset="0"/>
              <a:buChar char="•"/>
            </a:pPr>
            <a:r>
              <a:rPr lang="en-IN" sz="1400" dirty="0" smtClean="0">
                <a:latin typeface="Arial" pitchFamily="34" charset="0"/>
                <a:ea typeface="Calibri" panose="020F0502020204030204" pitchFamily="34" charset="0"/>
                <a:cs typeface="Arial" pitchFamily="34" charset="0"/>
              </a:rPr>
              <a:t>Perceived value.</a:t>
            </a:r>
          </a:p>
          <a:p>
            <a:pPr marL="285750" indent="-285750">
              <a:spcAft>
                <a:spcPts val="800"/>
              </a:spcAft>
              <a:buFont typeface="Arial" pitchFamily="34" charset="0"/>
              <a:buChar char="•"/>
            </a:pPr>
            <a:r>
              <a:rPr lang="en-IN" sz="1400" dirty="0" smtClean="0">
                <a:latin typeface="Arial" pitchFamily="34" charset="0"/>
                <a:ea typeface="Calibri" panose="020F0502020204030204" pitchFamily="34" charset="0"/>
                <a:cs typeface="Arial" pitchFamily="34" charset="0"/>
              </a:rPr>
              <a:t>Utilitarian value.</a:t>
            </a:r>
          </a:p>
          <a:p>
            <a:pPr>
              <a:spcAft>
                <a:spcPts val="800"/>
              </a:spcAft>
            </a:pPr>
            <a:r>
              <a:rPr lang="en-IN" sz="1600" dirty="0">
                <a:latin typeface="Arial" panose="020B0604020202020204" pitchFamily="34" charset="0"/>
                <a:ea typeface="Calibri" panose="020F0502020204030204" pitchFamily="34" charset="0"/>
                <a:cs typeface="Times New Roman" panose="02020603050405020304" pitchFamily="18" charset="0"/>
              </a:rPr>
              <a:t>The hedonic value </a:t>
            </a:r>
            <a:r>
              <a:rPr lang="en-IN" sz="1600" dirty="0" smtClean="0">
                <a:latin typeface="Arial" panose="020B0604020202020204" pitchFamily="34" charset="0"/>
                <a:ea typeface="Calibri" panose="020F0502020204030204" pitchFamily="34" charset="0"/>
                <a:cs typeface="Times New Roman" panose="02020603050405020304" pitchFamily="18" charset="0"/>
              </a:rPr>
              <a:t>consists of 5 characters </a:t>
            </a:r>
            <a:r>
              <a:rPr lang="en-IN" sz="1600" dirty="0">
                <a:latin typeface="Arial" panose="020B0604020202020204" pitchFamily="34" charset="0"/>
                <a:ea typeface="Calibri" panose="020F0502020204030204" pitchFamily="34" charset="0"/>
                <a:cs typeface="Times New Roman" panose="02020603050405020304" pitchFamily="18" charset="0"/>
              </a:rPr>
              <a:t>that is gratification, role, best deal, </a:t>
            </a:r>
            <a:r>
              <a:rPr lang="en-IN" sz="1600" dirty="0" smtClean="0">
                <a:latin typeface="Arial" panose="020B0604020202020204" pitchFamily="34" charset="0"/>
                <a:ea typeface="Calibri" panose="020F0502020204030204" pitchFamily="34" charset="0"/>
                <a:cs typeface="Times New Roman" panose="02020603050405020304" pitchFamily="18" charset="0"/>
              </a:rPr>
              <a:t>social and adventure.</a:t>
            </a:r>
          </a:p>
          <a:p>
            <a:pPr>
              <a:spcAft>
                <a:spcPts val="800"/>
              </a:spcAft>
            </a:pPr>
            <a:r>
              <a:rPr lang="en-IN" sz="1600" dirty="0">
                <a:latin typeface="Arial" panose="020B0604020202020204" pitchFamily="34" charset="0"/>
                <a:ea typeface="Calibri" panose="020F0502020204030204" pitchFamily="34" charset="0"/>
                <a:cs typeface="Times New Roman" panose="02020603050405020304" pitchFamily="18" charset="0"/>
              </a:rPr>
              <a:t>The </a:t>
            </a:r>
            <a:r>
              <a:rPr lang="en-IN" sz="1600" dirty="0" smtClean="0">
                <a:latin typeface="Arial" panose="020B0604020202020204" pitchFamily="34" charset="0"/>
                <a:ea typeface="Calibri" panose="020F0502020204030204" pitchFamily="34" charset="0"/>
                <a:cs typeface="Times New Roman" panose="02020603050405020304" pitchFamily="18" charset="0"/>
              </a:rPr>
              <a:t>Utilitarian value consists of 4 characters that is </a:t>
            </a:r>
            <a:r>
              <a:rPr lang="en-IN" sz="1600" dirty="0">
                <a:latin typeface="Arial" panose="020B0604020202020204" pitchFamily="34" charset="0"/>
                <a:ea typeface="Calibri" panose="020F0502020204030204" pitchFamily="34" charset="0"/>
                <a:cs typeface="Times New Roman" panose="02020603050405020304" pitchFamily="18" charset="0"/>
              </a:rPr>
              <a:t>product offering, Convenience, Product Information, Monetary </a:t>
            </a:r>
            <a:r>
              <a:rPr lang="en-IN" sz="1600" dirty="0" smtClean="0">
                <a:latin typeface="Arial" panose="020B0604020202020204" pitchFamily="34" charset="0"/>
                <a:ea typeface="Calibri" panose="020F0502020204030204" pitchFamily="34" charset="0"/>
                <a:cs typeface="Times New Roman" panose="02020603050405020304" pitchFamily="18" charset="0"/>
              </a:rPr>
              <a:t>Savings.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400" dirty="0" smtClean="0">
              <a:latin typeface="Arial" pitchFamily="34" charset="0"/>
              <a:ea typeface="Calibri" panose="020F0502020204030204" pitchFamily="34" charset="0"/>
              <a:cs typeface="Arial" pitchFamily="34" charset="0"/>
            </a:endParaRPr>
          </a:p>
          <a:p>
            <a:pPr>
              <a:spcAft>
                <a:spcPts val="800"/>
              </a:spcAft>
            </a:pPr>
            <a:endParaRPr lang="en-IN" sz="1400" dirty="0" smtClean="0">
              <a:latin typeface="Arial" pitchFamily="34" charset="0"/>
              <a:ea typeface="Calibri" panose="020F0502020204030204" pitchFamily="34" charset="0"/>
              <a:cs typeface="Arial" pitchFamily="34" charset="0"/>
            </a:endParaRPr>
          </a:p>
        </p:txBody>
      </p:sp>
    </p:spTree>
    <p:extLst>
      <p:ext uri="{BB962C8B-B14F-4D97-AF65-F5344CB8AC3E}">
        <p14:creationId xmlns:p14="http://schemas.microsoft.com/office/powerpoint/2010/main" val="643041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9C34F-DEBE-402E-B357-03E96521F86B}"/>
              </a:ext>
            </a:extLst>
          </p:cNvPr>
          <p:cNvSpPr>
            <a:spLocks noGrp="1"/>
          </p:cNvSpPr>
          <p:nvPr>
            <p:ph type="title"/>
          </p:nvPr>
        </p:nvSpPr>
        <p:spPr/>
        <p:txBody>
          <a:bodyPr/>
          <a:lstStyle/>
          <a:p>
            <a:r>
              <a:rPr lang="en-US" u="sng" dirty="0" smtClean="0">
                <a:latin typeface="Arial" pitchFamily="34" charset="0"/>
                <a:cs typeface="Arial" pitchFamily="34" charset="0"/>
              </a:rPr>
              <a:t>Analysis of datasheet.</a:t>
            </a:r>
            <a:endParaRPr lang="en-IN" u="sng" dirty="0">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18A48C92-5749-44CC-83B2-474580EEFE35}"/>
              </a:ext>
            </a:extLst>
          </p:cNvPr>
          <p:cNvSpPr>
            <a:spLocks noGrp="1"/>
          </p:cNvSpPr>
          <p:nvPr>
            <p:ph idx="1"/>
          </p:nvPr>
        </p:nvSpPr>
        <p:spPr>
          <a:xfrm>
            <a:off x="838200" y="1825625"/>
            <a:ext cx="10515600" cy="599523"/>
          </a:xfrm>
        </p:spPr>
        <p:txBody>
          <a:bodyPr>
            <a:normAutofit/>
          </a:bodyPr>
          <a:lstStyle/>
          <a:p>
            <a:r>
              <a:rPr lang="en-US" sz="1800" dirty="0"/>
              <a:t>This </a:t>
            </a:r>
            <a:r>
              <a:rPr lang="en-US" sz="1800" dirty="0" smtClean="0"/>
              <a:t>datasheet </a:t>
            </a:r>
            <a:r>
              <a:rPr lang="en-US" sz="1800" dirty="0"/>
              <a:t>has </a:t>
            </a:r>
            <a:r>
              <a:rPr lang="en-US" sz="1800" dirty="0" smtClean="0"/>
              <a:t>269 </a:t>
            </a:r>
            <a:r>
              <a:rPr lang="en-US" sz="1800" dirty="0"/>
              <a:t>rows and 71 </a:t>
            </a:r>
            <a:r>
              <a:rPr lang="en-US" sz="1800" dirty="0" smtClean="0"/>
              <a:t>columns. Where column 4 is integer, which consists of </a:t>
            </a:r>
            <a:r>
              <a:rPr lang="en-US" sz="1800" dirty="0" err="1" smtClean="0"/>
              <a:t>pincode</a:t>
            </a:r>
            <a:r>
              <a:rPr lang="en-US" sz="1800" dirty="0" smtClean="0"/>
              <a:t> and rest all are objects. This datasheet  doesn't have any missing values. </a:t>
            </a:r>
            <a:endParaRPr lang="en-US" sz="1800" dirty="0"/>
          </a:p>
          <a:p>
            <a:endParaRPr lang="en-IN"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81" y="2553420"/>
            <a:ext cx="10058400" cy="4019909"/>
          </a:xfrm>
          <a:prstGeom prst="rect">
            <a:avLst/>
          </a:prstGeom>
        </p:spPr>
      </p:pic>
    </p:spTree>
    <p:extLst>
      <p:ext uri="{BB962C8B-B14F-4D97-AF65-F5344CB8AC3E}">
        <p14:creationId xmlns:p14="http://schemas.microsoft.com/office/powerpoint/2010/main" val="294843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21438-B5C7-41B1-A380-6DE5D05FB967}"/>
              </a:ext>
            </a:extLst>
          </p:cNvPr>
          <p:cNvSpPr>
            <a:spLocks noGrp="1"/>
          </p:cNvSpPr>
          <p:nvPr>
            <p:ph type="title"/>
          </p:nvPr>
        </p:nvSpPr>
        <p:spPr>
          <a:xfrm>
            <a:off x="480392" y="0"/>
            <a:ext cx="10515600" cy="1325563"/>
          </a:xfrm>
        </p:spPr>
        <p:txBody>
          <a:bodyPr/>
          <a:lstStyle/>
          <a:p>
            <a:r>
              <a:rPr lang="en-US" u="sng" dirty="0" smtClean="0">
                <a:latin typeface="Arial" pitchFamily="34" charset="0"/>
                <a:cs typeface="Arial" pitchFamily="34" charset="0"/>
              </a:rPr>
              <a:t>Exploratory Data Analysis.</a:t>
            </a:r>
            <a:endParaRPr lang="en-IN" u="sng" dirty="0">
              <a:latin typeface="Arial" pitchFamily="34" charset="0"/>
              <a:cs typeface="Arial" pitchFamily="34" charset="0"/>
            </a:endParaRPr>
          </a:p>
        </p:txBody>
      </p:sp>
      <p:pic>
        <p:nvPicPr>
          <p:cNvPr id="5" name="Picture 4">
            <a:extLst>
              <a:ext uri="{FF2B5EF4-FFF2-40B4-BE49-F238E27FC236}">
                <a16:creationId xmlns="" xmlns:a16="http://schemas.microsoft.com/office/drawing/2014/main" id="{C7D2664E-7B10-4000-8A83-470478F0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71" y="2190100"/>
            <a:ext cx="10873451" cy="4560488"/>
          </a:xfrm>
          <a:prstGeom prst="rect">
            <a:avLst/>
          </a:prstGeom>
        </p:spPr>
      </p:pic>
      <p:sp>
        <p:nvSpPr>
          <p:cNvPr id="6" name="TextBox 5">
            <a:extLst>
              <a:ext uri="{FF2B5EF4-FFF2-40B4-BE49-F238E27FC236}">
                <a16:creationId xmlns="" xmlns:a16="http://schemas.microsoft.com/office/drawing/2014/main" id="{6F222300-1B21-4201-97C4-B290DAE468AC}"/>
              </a:ext>
            </a:extLst>
          </p:cNvPr>
          <p:cNvSpPr txBox="1"/>
          <p:nvPr/>
        </p:nvSpPr>
        <p:spPr>
          <a:xfrm>
            <a:off x="1033670" y="1325563"/>
            <a:ext cx="7235687" cy="646331"/>
          </a:xfrm>
          <a:prstGeom prst="rect">
            <a:avLst/>
          </a:prstGeom>
          <a:noFill/>
        </p:spPr>
        <p:txBody>
          <a:bodyPr wrap="square" rtlCol="0">
            <a:spAutoFit/>
          </a:bodyPr>
          <a:lstStyle/>
          <a:p>
            <a:r>
              <a:rPr lang="en-US" dirty="0"/>
              <a:t>I have </a:t>
            </a:r>
            <a:r>
              <a:rPr lang="en-US" dirty="0" smtClean="0"/>
              <a:t>done this </a:t>
            </a:r>
            <a:r>
              <a:rPr lang="en-US" dirty="0"/>
              <a:t>EDA using </a:t>
            </a:r>
            <a:r>
              <a:rPr lang="en-US" dirty="0" smtClean="0"/>
              <a:t>countplot so that </a:t>
            </a:r>
            <a:r>
              <a:rPr lang="en-US" dirty="0"/>
              <a:t>I can get knowledge about which value in every feature </a:t>
            </a:r>
            <a:r>
              <a:rPr lang="en-US" dirty="0" smtClean="0"/>
              <a:t>is </a:t>
            </a:r>
            <a:r>
              <a:rPr lang="en-US" dirty="0"/>
              <a:t>most </a:t>
            </a:r>
            <a:r>
              <a:rPr lang="en-US" dirty="0" smtClean="0"/>
              <a:t>popular. </a:t>
            </a:r>
            <a:endParaRPr lang="en-IN" dirty="0"/>
          </a:p>
        </p:txBody>
      </p:sp>
    </p:spTree>
    <p:extLst>
      <p:ext uri="{BB962C8B-B14F-4D97-AF65-F5344CB8AC3E}">
        <p14:creationId xmlns:p14="http://schemas.microsoft.com/office/powerpoint/2010/main" val="211555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7D2B3-87AA-4E14-AD27-61D14D8AFF19}"/>
              </a:ext>
            </a:extLst>
          </p:cNvPr>
          <p:cNvSpPr>
            <a:spLocks noGrp="1"/>
          </p:cNvSpPr>
          <p:nvPr>
            <p:ph type="title"/>
          </p:nvPr>
        </p:nvSpPr>
        <p:spPr/>
        <p:txBody>
          <a:bodyPr/>
          <a:lstStyle/>
          <a:p>
            <a:r>
              <a:rPr lang="en-US" u="sng" dirty="0" smtClean="0">
                <a:latin typeface="Arial" pitchFamily="34" charset="0"/>
                <a:cs typeface="Arial" pitchFamily="34" charset="0"/>
              </a:rPr>
              <a:t>Key Observations.</a:t>
            </a:r>
            <a:endParaRPr lang="en-IN" u="sng" dirty="0">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44C77460-0C79-492F-AA0D-DF066BC6C504}"/>
              </a:ext>
            </a:extLst>
          </p:cNvPr>
          <p:cNvSpPr>
            <a:spLocks noGrp="1"/>
          </p:cNvSpPr>
          <p:nvPr>
            <p:ph idx="1"/>
          </p:nvPr>
        </p:nvSpPr>
        <p:spPr/>
        <p:txBody>
          <a:bodyPr>
            <a:normAutofit/>
          </a:bodyPr>
          <a:lstStyle/>
          <a:p>
            <a:pPr marL="457200" indent="-457200" algn="l">
              <a:buFont typeface="+mj-lt"/>
              <a:buAutoNum type="arabicPeriod"/>
            </a:pPr>
            <a:r>
              <a:rPr lang="en-US" sz="2000" b="0" i="0" dirty="0" smtClean="0">
                <a:solidFill>
                  <a:srgbClr val="212121"/>
                </a:solidFill>
                <a:effectLst/>
                <a:latin typeface="Roboto" panose="02000000000000000000" pitchFamily="2" charset="0"/>
              </a:rPr>
              <a:t>From </a:t>
            </a:r>
            <a:r>
              <a:rPr lang="en-US" sz="2000" b="0" i="0" dirty="0">
                <a:solidFill>
                  <a:srgbClr val="212121"/>
                </a:solidFill>
                <a:effectLst/>
                <a:latin typeface="Roboto" panose="02000000000000000000" pitchFamily="2" charset="0"/>
              </a:rPr>
              <a:t>gender i can say </a:t>
            </a:r>
            <a:r>
              <a:rPr lang="en-US" sz="2000" b="0" i="0" dirty="0" smtClean="0">
                <a:solidFill>
                  <a:srgbClr val="212121"/>
                </a:solidFill>
                <a:effectLst/>
                <a:latin typeface="Roboto" panose="02000000000000000000" pitchFamily="2" charset="0"/>
              </a:rPr>
              <a:t>that males </a:t>
            </a:r>
            <a:r>
              <a:rPr lang="en-US" sz="2000" b="0" i="0" dirty="0">
                <a:solidFill>
                  <a:srgbClr val="212121"/>
                </a:solidFill>
                <a:effectLst/>
                <a:latin typeface="Roboto" panose="02000000000000000000" pitchFamily="2" charset="0"/>
              </a:rPr>
              <a:t>are less and </a:t>
            </a:r>
            <a:r>
              <a:rPr lang="en-US" sz="2000" b="0" i="0" dirty="0" smtClean="0">
                <a:solidFill>
                  <a:srgbClr val="212121"/>
                </a:solidFill>
                <a:effectLst/>
                <a:latin typeface="Roboto" panose="02000000000000000000" pitchFamily="2" charset="0"/>
              </a:rPr>
              <a:t>females </a:t>
            </a:r>
            <a:r>
              <a:rPr lang="en-US" sz="2000" b="0" i="0" dirty="0">
                <a:solidFill>
                  <a:srgbClr val="212121"/>
                </a:solidFill>
                <a:effectLst/>
                <a:latin typeface="Roboto" panose="02000000000000000000" pitchFamily="2" charset="0"/>
              </a:rPr>
              <a:t>are </a:t>
            </a:r>
            <a:r>
              <a:rPr lang="en-US" sz="2000" b="0" i="0" dirty="0" smtClean="0">
                <a:solidFill>
                  <a:srgbClr val="212121"/>
                </a:solidFill>
                <a:effectLst/>
                <a:latin typeface="Roboto" panose="02000000000000000000" pitchFamily="2" charset="0"/>
              </a:rPr>
              <a:t>more which implies females do </a:t>
            </a:r>
            <a:r>
              <a:rPr lang="en-US" sz="2000" b="0" i="0" dirty="0">
                <a:solidFill>
                  <a:srgbClr val="212121"/>
                </a:solidFill>
                <a:effectLst/>
                <a:latin typeface="Roboto" panose="02000000000000000000" pitchFamily="2" charset="0"/>
              </a:rPr>
              <a:t>more </a:t>
            </a:r>
            <a:r>
              <a:rPr lang="en-US" sz="2000" b="0" i="0" dirty="0" smtClean="0">
                <a:solidFill>
                  <a:srgbClr val="212121"/>
                </a:solidFill>
                <a:effectLst/>
                <a:latin typeface="Roboto" panose="02000000000000000000" pitchFamily="2" charset="0"/>
              </a:rPr>
              <a:t>online shopping. </a:t>
            </a:r>
          </a:p>
          <a:p>
            <a:pPr marL="457200" indent="-457200" algn="l">
              <a:buFont typeface="+mj-lt"/>
              <a:buAutoNum type="arabicPeriod"/>
            </a:pPr>
            <a:r>
              <a:rPr lang="en-US" sz="2000" b="0" i="0" dirty="0" smtClean="0">
                <a:solidFill>
                  <a:srgbClr val="212121"/>
                </a:solidFill>
                <a:effectLst/>
                <a:latin typeface="Roboto" panose="02000000000000000000" pitchFamily="2" charset="0"/>
              </a:rPr>
              <a:t>From age group of </a:t>
            </a:r>
            <a:r>
              <a:rPr lang="en-US" sz="2000" b="0" i="0" dirty="0">
                <a:solidFill>
                  <a:srgbClr val="212121"/>
                </a:solidFill>
                <a:effectLst/>
                <a:latin typeface="Roboto" panose="02000000000000000000" pitchFamily="2" charset="0"/>
              </a:rPr>
              <a:t>21-30 and 31-40 years </a:t>
            </a:r>
            <a:r>
              <a:rPr lang="en-US" sz="2000" b="0" i="0" dirty="0" smtClean="0">
                <a:solidFill>
                  <a:srgbClr val="212121"/>
                </a:solidFill>
                <a:effectLst/>
                <a:latin typeface="Roboto" panose="02000000000000000000" pitchFamily="2" charset="0"/>
              </a:rPr>
              <a:t>people do </a:t>
            </a:r>
            <a:r>
              <a:rPr lang="en-US" sz="2000" b="0" i="0" dirty="0">
                <a:solidFill>
                  <a:srgbClr val="212121"/>
                </a:solidFill>
                <a:effectLst/>
                <a:latin typeface="Roboto" panose="02000000000000000000" pitchFamily="2" charset="0"/>
              </a:rPr>
              <a:t>more shopping and </a:t>
            </a:r>
            <a:r>
              <a:rPr lang="en-US" sz="2000" b="0" i="0" dirty="0" smtClean="0">
                <a:solidFill>
                  <a:srgbClr val="212121"/>
                </a:solidFill>
                <a:effectLst/>
                <a:latin typeface="Roboto" panose="02000000000000000000" pitchFamily="2" charset="0"/>
              </a:rPr>
              <a:t>people </a:t>
            </a:r>
            <a:r>
              <a:rPr lang="en-US" sz="2000" b="0" i="0" dirty="0">
                <a:solidFill>
                  <a:srgbClr val="212121"/>
                </a:solidFill>
                <a:effectLst/>
                <a:latin typeface="Roboto" panose="02000000000000000000" pitchFamily="2" charset="0"/>
              </a:rPr>
              <a:t>who are 50 years old and above they do very less </a:t>
            </a:r>
            <a:r>
              <a:rPr lang="en-US" sz="2000" b="0" i="0" dirty="0" smtClean="0">
                <a:solidFill>
                  <a:srgbClr val="212121"/>
                </a:solidFill>
                <a:effectLst/>
                <a:latin typeface="Roboto" panose="02000000000000000000" pitchFamily="2" charset="0"/>
              </a:rPr>
              <a:t>shopping.</a:t>
            </a:r>
          </a:p>
          <a:p>
            <a:pPr marL="457200" indent="-457200" algn="l">
              <a:buFont typeface="+mj-lt"/>
              <a:buAutoNum type="arabicPeriod"/>
            </a:pPr>
            <a:r>
              <a:rPr lang="en-US" sz="2000" dirty="0">
                <a:solidFill>
                  <a:srgbClr val="212121"/>
                </a:solidFill>
                <a:latin typeface="Roboto" panose="02000000000000000000" pitchFamily="2" charset="0"/>
              </a:rPr>
              <a:t>P</a:t>
            </a:r>
            <a:r>
              <a:rPr lang="en-US" sz="2000" b="0" i="0" dirty="0" smtClean="0">
                <a:solidFill>
                  <a:srgbClr val="212121"/>
                </a:solidFill>
                <a:effectLst/>
                <a:latin typeface="Roboto" panose="02000000000000000000" pitchFamily="2" charset="0"/>
              </a:rPr>
              <a:t>eople from </a:t>
            </a:r>
            <a:r>
              <a:rPr lang="en-US" sz="2000" b="0" i="0" dirty="0">
                <a:solidFill>
                  <a:srgbClr val="212121"/>
                </a:solidFill>
                <a:effectLst/>
                <a:latin typeface="Roboto" panose="02000000000000000000" pitchFamily="2" charset="0"/>
              </a:rPr>
              <a:t>the age of 4 years start online </a:t>
            </a:r>
            <a:r>
              <a:rPr lang="en-US" sz="2000" b="0" i="0" dirty="0" smtClean="0">
                <a:solidFill>
                  <a:srgbClr val="212121"/>
                </a:solidFill>
                <a:effectLst/>
                <a:latin typeface="Roboto" panose="02000000000000000000" pitchFamily="2" charset="0"/>
              </a:rPr>
              <a:t>shopping.</a:t>
            </a:r>
          </a:p>
          <a:p>
            <a:pPr marL="457200" indent="-457200">
              <a:buFont typeface="+mj-lt"/>
              <a:buAutoNum type="arabicPeriod"/>
            </a:pPr>
            <a:r>
              <a:rPr lang="en-US" sz="2000" dirty="0" smtClean="0">
                <a:solidFill>
                  <a:srgbClr val="212121"/>
                </a:solidFill>
                <a:latin typeface="Roboto" panose="02000000000000000000" pitchFamily="2" charset="0"/>
              </a:rPr>
              <a:t>Considering how many times online purchase was done in past one year then L</a:t>
            </a:r>
            <a:r>
              <a:rPr lang="en-US" sz="2000" b="0" i="0" dirty="0" smtClean="0">
                <a:solidFill>
                  <a:srgbClr val="212121"/>
                </a:solidFill>
                <a:effectLst/>
                <a:latin typeface="Roboto" panose="02000000000000000000" pitchFamily="2" charset="0"/>
              </a:rPr>
              <a:t>ess than </a:t>
            </a:r>
            <a:r>
              <a:rPr lang="en-US" sz="2000" b="0" i="0" dirty="0">
                <a:solidFill>
                  <a:srgbClr val="212121"/>
                </a:solidFill>
                <a:effectLst/>
                <a:latin typeface="Roboto" panose="02000000000000000000" pitchFamily="2" charset="0"/>
              </a:rPr>
              <a:t>10 times has </a:t>
            </a:r>
            <a:r>
              <a:rPr lang="en-US" sz="2000" b="0" i="0" dirty="0" smtClean="0">
                <a:solidFill>
                  <a:srgbClr val="212121"/>
                </a:solidFill>
                <a:effectLst/>
                <a:latin typeface="Roboto" panose="02000000000000000000" pitchFamily="2" charset="0"/>
              </a:rPr>
              <a:t>the highest </a:t>
            </a:r>
            <a:r>
              <a:rPr lang="en-US" sz="2000" b="0" i="0" dirty="0">
                <a:solidFill>
                  <a:srgbClr val="212121"/>
                </a:solidFill>
                <a:effectLst/>
                <a:latin typeface="Roboto" panose="02000000000000000000" pitchFamily="2" charset="0"/>
              </a:rPr>
              <a:t>count </a:t>
            </a:r>
            <a:r>
              <a:rPr lang="en-US" sz="2000" b="0" i="0" dirty="0" smtClean="0">
                <a:solidFill>
                  <a:srgbClr val="212121"/>
                </a:solidFill>
                <a:effectLst/>
                <a:latin typeface="Roboto" panose="02000000000000000000" pitchFamily="2" charset="0"/>
              </a:rPr>
              <a:t>and 42+ </a:t>
            </a:r>
            <a:r>
              <a:rPr lang="en-US" sz="2000" b="0" i="0" dirty="0">
                <a:solidFill>
                  <a:srgbClr val="212121"/>
                </a:solidFill>
                <a:effectLst/>
                <a:latin typeface="Roboto" panose="02000000000000000000" pitchFamily="2" charset="0"/>
              </a:rPr>
              <a:t>times </a:t>
            </a:r>
            <a:r>
              <a:rPr lang="en-US" sz="2000" b="0" i="0" dirty="0" smtClean="0">
                <a:solidFill>
                  <a:srgbClr val="212121"/>
                </a:solidFill>
                <a:effectLst/>
                <a:latin typeface="Roboto" panose="02000000000000000000" pitchFamily="2" charset="0"/>
              </a:rPr>
              <a:t>have </a:t>
            </a:r>
            <a:r>
              <a:rPr lang="en-US" sz="2000" b="0" i="0" dirty="0">
                <a:solidFill>
                  <a:srgbClr val="212121"/>
                </a:solidFill>
                <a:effectLst/>
                <a:latin typeface="Roboto" panose="02000000000000000000" pitchFamily="2" charset="0"/>
              </a:rPr>
              <a:t>least count means mostly people buy less then 10 </a:t>
            </a:r>
            <a:r>
              <a:rPr lang="en-US" sz="2000" dirty="0" smtClean="0">
                <a:solidFill>
                  <a:srgbClr val="212121"/>
                </a:solidFill>
                <a:latin typeface="Roboto" panose="02000000000000000000" pitchFamily="2" charset="0"/>
              </a:rPr>
              <a:t>tim</a:t>
            </a:r>
            <a:r>
              <a:rPr lang="en-US" sz="2000" b="0" i="0" dirty="0" smtClean="0">
                <a:solidFill>
                  <a:srgbClr val="212121"/>
                </a:solidFill>
                <a:effectLst/>
                <a:latin typeface="Roboto" panose="02000000000000000000" pitchFamily="2" charset="0"/>
              </a:rPr>
              <a:t>es </a:t>
            </a:r>
            <a:r>
              <a:rPr lang="en-US" sz="2000" b="0" i="0" dirty="0">
                <a:solidFill>
                  <a:srgbClr val="212121"/>
                </a:solidFill>
                <a:effectLst/>
                <a:latin typeface="Roboto" panose="02000000000000000000" pitchFamily="2" charset="0"/>
              </a:rPr>
              <a:t>a </a:t>
            </a:r>
            <a:r>
              <a:rPr lang="en-US" sz="2000" dirty="0" smtClean="0">
                <a:solidFill>
                  <a:srgbClr val="212121"/>
                </a:solidFill>
                <a:latin typeface="Roboto" panose="02000000000000000000" pitchFamily="2" charset="0"/>
              </a:rPr>
              <a:t>year.</a:t>
            </a:r>
            <a:endParaRPr lang="en-US" sz="2000" b="0" i="0" dirty="0">
              <a:solidFill>
                <a:srgbClr val="212121"/>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2421382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596186C0-617E-4D4F-AAA2-324D00659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60" y="0"/>
            <a:ext cx="11498280" cy="4753638"/>
          </a:xfrm>
          <a:prstGeom prst="rect">
            <a:avLst/>
          </a:prstGeom>
        </p:spPr>
      </p:pic>
      <p:sp>
        <p:nvSpPr>
          <p:cNvPr id="10" name="TextBox 9">
            <a:extLst>
              <a:ext uri="{FF2B5EF4-FFF2-40B4-BE49-F238E27FC236}">
                <a16:creationId xmlns="" xmlns:a16="http://schemas.microsoft.com/office/drawing/2014/main" id="{8795C0F6-C27F-4DED-BABF-28198584A042}"/>
              </a:ext>
            </a:extLst>
          </p:cNvPr>
          <p:cNvSpPr txBox="1"/>
          <p:nvPr/>
        </p:nvSpPr>
        <p:spPr>
          <a:xfrm>
            <a:off x="346860" y="4753638"/>
            <a:ext cx="11606601" cy="1661993"/>
          </a:xfrm>
          <a:prstGeom prst="rect">
            <a:avLst/>
          </a:prstGeom>
          <a:noFill/>
        </p:spPr>
        <p:txBody>
          <a:bodyPr wrap="square" rtlCol="0">
            <a:spAutoFit/>
          </a:bodyPr>
          <a:lstStyle/>
          <a:p>
            <a:pPr marL="342900" indent="-342900" algn="l">
              <a:buFont typeface="+mj-lt"/>
              <a:buAutoNum type="arabicPeriod" startAt="5"/>
            </a:pPr>
            <a:r>
              <a:rPr lang="en-US" sz="1400" dirty="0" smtClean="0">
                <a:solidFill>
                  <a:srgbClr val="212121"/>
                </a:solidFill>
                <a:latin typeface="Roboto" panose="02000000000000000000" pitchFamily="2" charset="0"/>
              </a:rPr>
              <a:t>Considering </a:t>
            </a:r>
            <a:r>
              <a:rPr lang="en-US" sz="1400" dirty="0">
                <a:solidFill>
                  <a:srgbClr val="212121"/>
                </a:solidFill>
                <a:latin typeface="Roboto" panose="02000000000000000000" pitchFamily="2" charset="0"/>
              </a:rPr>
              <a:t>h</a:t>
            </a:r>
            <a:r>
              <a:rPr lang="en-US" sz="1400" b="0" i="0" dirty="0" smtClean="0">
                <a:solidFill>
                  <a:srgbClr val="212121"/>
                </a:solidFill>
                <a:effectLst/>
                <a:latin typeface="Roboto" panose="02000000000000000000" pitchFamily="2" charset="0"/>
              </a:rPr>
              <a:t>ow people accessed </a:t>
            </a:r>
            <a:r>
              <a:rPr lang="en-US" sz="1400" b="0" i="0" dirty="0">
                <a:solidFill>
                  <a:srgbClr val="212121"/>
                </a:solidFill>
                <a:effectLst/>
                <a:latin typeface="Roboto" panose="02000000000000000000" pitchFamily="2" charset="0"/>
              </a:rPr>
              <a:t>the internet while shopping </a:t>
            </a:r>
            <a:r>
              <a:rPr lang="en-US" sz="1400" b="0" i="0" dirty="0" smtClean="0">
                <a:solidFill>
                  <a:srgbClr val="212121"/>
                </a:solidFill>
                <a:effectLst/>
                <a:latin typeface="Roboto" panose="02000000000000000000" pitchFamily="2" charset="0"/>
              </a:rPr>
              <a:t>online, </a:t>
            </a:r>
            <a:r>
              <a:rPr lang="en-US" sz="1400" b="0" i="0" dirty="0">
                <a:solidFill>
                  <a:srgbClr val="212121"/>
                </a:solidFill>
                <a:effectLst/>
                <a:latin typeface="Roboto" panose="02000000000000000000" pitchFamily="2" charset="0"/>
              </a:rPr>
              <a:t>we can see people used </a:t>
            </a:r>
            <a:r>
              <a:rPr lang="en-US" sz="1400" b="0" i="0" dirty="0" smtClean="0">
                <a:solidFill>
                  <a:srgbClr val="212121"/>
                </a:solidFill>
                <a:effectLst/>
                <a:latin typeface="Roboto" panose="02000000000000000000" pitchFamily="2" charset="0"/>
              </a:rPr>
              <a:t>mobile </a:t>
            </a:r>
            <a:r>
              <a:rPr lang="en-US" sz="1400" b="0" i="0" dirty="0">
                <a:solidFill>
                  <a:srgbClr val="212121"/>
                </a:solidFill>
                <a:effectLst/>
                <a:latin typeface="Roboto" panose="02000000000000000000" pitchFamily="2" charset="0"/>
              </a:rPr>
              <a:t>internet more and very few </a:t>
            </a:r>
            <a:r>
              <a:rPr lang="en-US" sz="1400" b="0" i="0" dirty="0" smtClean="0">
                <a:solidFill>
                  <a:srgbClr val="212121"/>
                </a:solidFill>
                <a:effectLst/>
                <a:latin typeface="Roboto" panose="02000000000000000000" pitchFamily="2" charset="0"/>
              </a:rPr>
              <a:t>used          dialup for shopping.</a:t>
            </a:r>
          </a:p>
          <a:p>
            <a:pPr marL="342900" indent="-342900" algn="l">
              <a:buFont typeface="+mj-lt"/>
              <a:buAutoNum type="arabicPeriod" startAt="5"/>
            </a:pPr>
            <a:r>
              <a:rPr lang="en-US" sz="1400" dirty="0" smtClean="0">
                <a:solidFill>
                  <a:srgbClr val="212121"/>
                </a:solidFill>
                <a:latin typeface="Roboto" panose="02000000000000000000" pitchFamily="2" charset="0"/>
              </a:rPr>
              <a:t>D</a:t>
            </a:r>
            <a:r>
              <a:rPr lang="en-US" sz="1400" b="0" i="0" dirty="0" smtClean="0">
                <a:solidFill>
                  <a:srgbClr val="212121"/>
                </a:solidFill>
                <a:effectLst/>
                <a:latin typeface="Roboto" panose="02000000000000000000" pitchFamily="2" charset="0"/>
              </a:rPr>
              <a:t>evice from which </a:t>
            </a:r>
            <a:r>
              <a:rPr lang="en-US" sz="1400" dirty="0" smtClean="0">
                <a:solidFill>
                  <a:srgbClr val="212121"/>
                </a:solidFill>
                <a:latin typeface="Roboto" panose="02000000000000000000" pitchFamily="2" charset="0"/>
              </a:rPr>
              <a:t>access was made to</a:t>
            </a:r>
            <a:r>
              <a:rPr lang="en-US" sz="1400" dirty="0">
                <a:solidFill>
                  <a:srgbClr val="212121"/>
                </a:solidFill>
                <a:latin typeface="Roboto" panose="02000000000000000000" pitchFamily="2" charset="0"/>
              </a:rPr>
              <a:t> </a:t>
            </a:r>
            <a:r>
              <a:rPr lang="en-US" sz="1400" dirty="0" smtClean="0">
                <a:solidFill>
                  <a:srgbClr val="212121"/>
                </a:solidFill>
                <a:latin typeface="Roboto" panose="02000000000000000000" pitchFamily="2" charset="0"/>
              </a:rPr>
              <a:t>do </a:t>
            </a:r>
            <a:r>
              <a:rPr lang="en-US" sz="1400" b="0" i="0" dirty="0" smtClean="0">
                <a:solidFill>
                  <a:srgbClr val="212121"/>
                </a:solidFill>
                <a:effectLst/>
                <a:latin typeface="Roboto" panose="02000000000000000000" pitchFamily="2" charset="0"/>
              </a:rPr>
              <a:t>online </a:t>
            </a:r>
            <a:r>
              <a:rPr lang="en-US" sz="1400" b="0" i="0" dirty="0">
                <a:solidFill>
                  <a:srgbClr val="212121"/>
                </a:solidFill>
                <a:effectLst/>
                <a:latin typeface="Roboto" panose="02000000000000000000" pitchFamily="2" charset="0"/>
              </a:rPr>
              <a:t>shopping </a:t>
            </a:r>
            <a:r>
              <a:rPr lang="en-US" sz="1400" b="0" i="0" dirty="0" smtClean="0">
                <a:solidFill>
                  <a:srgbClr val="212121"/>
                </a:solidFill>
                <a:effectLst/>
                <a:latin typeface="Roboto" panose="02000000000000000000" pitchFamily="2" charset="0"/>
              </a:rPr>
              <a:t>it indicates that </a:t>
            </a:r>
            <a:r>
              <a:rPr lang="en-US" sz="1400" b="0" i="0" dirty="0">
                <a:solidFill>
                  <a:srgbClr val="212121"/>
                </a:solidFill>
                <a:effectLst/>
                <a:latin typeface="Roboto" panose="02000000000000000000" pitchFamily="2" charset="0"/>
              </a:rPr>
              <a:t>smartphones </a:t>
            </a:r>
            <a:r>
              <a:rPr lang="en-US" sz="1400" b="0" i="0" dirty="0" smtClean="0">
                <a:solidFill>
                  <a:srgbClr val="212121"/>
                </a:solidFill>
                <a:effectLst/>
                <a:latin typeface="Roboto" panose="02000000000000000000" pitchFamily="2" charset="0"/>
              </a:rPr>
              <a:t>were used more than </a:t>
            </a:r>
            <a:r>
              <a:rPr lang="en-US" sz="1400" b="0" i="0" dirty="0">
                <a:solidFill>
                  <a:srgbClr val="212121"/>
                </a:solidFill>
                <a:effectLst/>
                <a:latin typeface="Roboto" panose="02000000000000000000" pitchFamily="2" charset="0"/>
              </a:rPr>
              <a:t>laptops and very few </a:t>
            </a:r>
            <a:r>
              <a:rPr lang="en-US" sz="1400" b="0" i="0" dirty="0" smtClean="0">
                <a:solidFill>
                  <a:srgbClr val="212121"/>
                </a:solidFill>
                <a:effectLst/>
                <a:latin typeface="Roboto" panose="02000000000000000000" pitchFamily="2" charset="0"/>
              </a:rPr>
              <a:t>used tablet.</a:t>
            </a:r>
          </a:p>
          <a:p>
            <a:pPr marL="342900" indent="-342900" algn="l">
              <a:buFont typeface="+mj-lt"/>
              <a:buAutoNum type="arabicPeriod" startAt="5"/>
            </a:pPr>
            <a:r>
              <a:rPr lang="en-US" sz="1400" dirty="0" smtClean="0">
                <a:solidFill>
                  <a:srgbClr val="212121"/>
                </a:solidFill>
                <a:latin typeface="Roboto" panose="02000000000000000000" pitchFamily="2" charset="0"/>
              </a:rPr>
              <a:t>Data indicates that screen size of</a:t>
            </a:r>
            <a:r>
              <a:rPr lang="en-US" sz="1400" b="0" i="0" dirty="0" smtClean="0">
                <a:solidFill>
                  <a:srgbClr val="212121"/>
                </a:solidFill>
                <a:effectLst/>
                <a:latin typeface="Roboto" panose="02000000000000000000" pitchFamily="2" charset="0"/>
              </a:rPr>
              <a:t> </a:t>
            </a:r>
            <a:r>
              <a:rPr lang="en-US" sz="1400" b="0" i="0" dirty="0">
                <a:solidFill>
                  <a:srgbClr val="212121"/>
                </a:solidFill>
                <a:effectLst/>
                <a:latin typeface="Roboto" panose="02000000000000000000" pitchFamily="2" charset="0"/>
              </a:rPr>
              <a:t>5.5 </a:t>
            </a:r>
            <a:r>
              <a:rPr lang="en-US" sz="1400" b="0" i="0" dirty="0" smtClean="0">
                <a:solidFill>
                  <a:srgbClr val="212121"/>
                </a:solidFill>
                <a:effectLst/>
                <a:latin typeface="Roboto" panose="02000000000000000000" pitchFamily="2" charset="0"/>
              </a:rPr>
              <a:t>inch </a:t>
            </a:r>
            <a:r>
              <a:rPr lang="en-US" sz="1400" b="0" i="0" dirty="0">
                <a:solidFill>
                  <a:srgbClr val="212121"/>
                </a:solidFill>
                <a:effectLst/>
                <a:latin typeface="Roboto" panose="02000000000000000000" pitchFamily="2" charset="0"/>
              </a:rPr>
              <a:t>has the </a:t>
            </a:r>
            <a:r>
              <a:rPr lang="en-US" sz="1400" b="0" i="0" dirty="0" smtClean="0">
                <a:solidFill>
                  <a:srgbClr val="212121"/>
                </a:solidFill>
                <a:effectLst/>
                <a:latin typeface="Roboto" panose="02000000000000000000" pitchFamily="2" charset="0"/>
              </a:rPr>
              <a:t>highest </a:t>
            </a:r>
            <a:r>
              <a:rPr lang="en-US" sz="1400" b="0" i="0" dirty="0">
                <a:solidFill>
                  <a:srgbClr val="212121"/>
                </a:solidFill>
                <a:effectLst/>
                <a:latin typeface="Roboto" panose="02000000000000000000" pitchFamily="2" charset="0"/>
              </a:rPr>
              <a:t>count </a:t>
            </a:r>
            <a:r>
              <a:rPr lang="en-US" sz="1400" b="0" i="0" dirty="0" smtClean="0">
                <a:solidFill>
                  <a:srgbClr val="212121"/>
                </a:solidFill>
                <a:effectLst/>
                <a:latin typeface="Roboto" panose="02000000000000000000" pitchFamily="2" charset="0"/>
              </a:rPr>
              <a:t>while 5 inch and below were used less.</a:t>
            </a:r>
          </a:p>
          <a:p>
            <a:pPr marL="342900" indent="-342900" algn="l">
              <a:buFont typeface="+mj-lt"/>
              <a:buAutoNum type="arabicPeriod" startAt="5"/>
            </a:pPr>
            <a:r>
              <a:rPr lang="en-US" sz="1400" dirty="0">
                <a:solidFill>
                  <a:srgbClr val="212121"/>
                </a:solidFill>
                <a:latin typeface="Roboto" panose="02000000000000000000" pitchFamily="2" charset="0"/>
              </a:rPr>
              <a:t>O</a:t>
            </a:r>
            <a:r>
              <a:rPr lang="en-US" sz="1400" b="0" i="0" dirty="0" smtClean="0">
                <a:solidFill>
                  <a:srgbClr val="212121"/>
                </a:solidFill>
                <a:effectLst/>
                <a:latin typeface="Roboto" panose="02000000000000000000" pitchFamily="2" charset="0"/>
              </a:rPr>
              <a:t>perating </a:t>
            </a:r>
            <a:r>
              <a:rPr lang="en-US" sz="1400" b="0" i="0" dirty="0">
                <a:solidFill>
                  <a:srgbClr val="212121"/>
                </a:solidFill>
                <a:effectLst/>
                <a:latin typeface="Roboto" panose="02000000000000000000" pitchFamily="2" charset="0"/>
              </a:rPr>
              <a:t>system (OS) </a:t>
            </a:r>
            <a:r>
              <a:rPr lang="en-US" sz="1400" b="0" i="0" dirty="0" smtClean="0">
                <a:solidFill>
                  <a:srgbClr val="212121"/>
                </a:solidFill>
                <a:effectLst/>
                <a:latin typeface="Roboto" panose="02000000000000000000" pitchFamily="2" charset="0"/>
              </a:rPr>
              <a:t>of </a:t>
            </a:r>
            <a:r>
              <a:rPr lang="en-US" sz="1400" b="0" i="0" dirty="0">
                <a:solidFill>
                  <a:srgbClr val="212121"/>
                </a:solidFill>
                <a:effectLst/>
                <a:latin typeface="Roboto" panose="02000000000000000000" pitchFamily="2" charset="0"/>
              </a:rPr>
              <a:t>device </a:t>
            </a:r>
            <a:r>
              <a:rPr lang="en-US" sz="1400" dirty="0" smtClean="0">
                <a:solidFill>
                  <a:srgbClr val="212121"/>
                </a:solidFill>
                <a:latin typeface="Roboto" panose="02000000000000000000" pitchFamily="2" charset="0"/>
              </a:rPr>
              <a:t>had</a:t>
            </a:r>
            <a:r>
              <a:rPr lang="en-US" sz="1400" b="0" i="0" dirty="0" smtClean="0">
                <a:solidFill>
                  <a:srgbClr val="212121"/>
                </a:solidFill>
                <a:effectLst/>
                <a:latin typeface="Roboto" panose="02000000000000000000" pitchFamily="2" charset="0"/>
              </a:rPr>
              <a:t> window in it </a:t>
            </a:r>
            <a:r>
              <a:rPr lang="en-US" sz="1400" dirty="0" smtClean="0">
                <a:solidFill>
                  <a:srgbClr val="212121"/>
                </a:solidFill>
                <a:latin typeface="Roboto" panose="02000000000000000000" pitchFamily="2" charset="0"/>
              </a:rPr>
              <a:t>most</a:t>
            </a:r>
            <a:r>
              <a:rPr lang="en-US" sz="1400" b="0" i="0" dirty="0" smtClean="0">
                <a:solidFill>
                  <a:srgbClr val="212121"/>
                </a:solidFill>
                <a:effectLst/>
                <a:latin typeface="Roboto" panose="02000000000000000000" pitchFamily="2" charset="0"/>
              </a:rPr>
              <a:t> </a:t>
            </a:r>
            <a:r>
              <a:rPr lang="en-US" sz="1400" b="0" i="0" dirty="0">
                <a:solidFill>
                  <a:srgbClr val="212121"/>
                </a:solidFill>
                <a:effectLst/>
                <a:latin typeface="Roboto" panose="02000000000000000000" pitchFamily="2" charset="0"/>
              </a:rPr>
              <a:t>then android and then </a:t>
            </a:r>
            <a:r>
              <a:rPr lang="en-US" sz="1400" b="0" i="0" dirty="0" err="1" smtClean="0">
                <a:solidFill>
                  <a:srgbClr val="212121"/>
                </a:solidFill>
                <a:effectLst/>
                <a:latin typeface="Roboto" panose="02000000000000000000" pitchFamily="2" charset="0"/>
              </a:rPr>
              <a:t>ios</a:t>
            </a:r>
            <a:r>
              <a:rPr lang="en-US" sz="1400" b="0" i="0" dirty="0" smtClean="0">
                <a:solidFill>
                  <a:srgbClr val="212121"/>
                </a:solidFill>
                <a:effectLst/>
                <a:latin typeface="Roboto" panose="02000000000000000000" pitchFamily="2" charset="0"/>
              </a:rPr>
              <a:t> </a:t>
            </a:r>
            <a:r>
              <a:rPr lang="en-US" sz="1400" b="0" i="0" dirty="0">
                <a:solidFill>
                  <a:srgbClr val="212121"/>
                </a:solidFill>
                <a:effectLst/>
                <a:latin typeface="Roboto" panose="02000000000000000000" pitchFamily="2" charset="0"/>
              </a:rPr>
              <a:t>for </a:t>
            </a:r>
            <a:r>
              <a:rPr lang="en-US" sz="1400" b="0" i="0" dirty="0" smtClean="0">
                <a:solidFill>
                  <a:srgbClr val="212121"/>
                </a:solidFill>
                <a:effectLst/>
                <a:latin typeface="Roboto" panose="02000000000000000000" pitchFamily="2" charset="0"/>
              </a:rPr>
              <a:t>online shopping.</a:t>
            </a:r>
            <a:endParaRPr lang="en-US" sz="1400"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360479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1843803-B212-4862-952A-6D812C4F2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2" y="103211"/>
            <a:ext cx="11041016" cy="4610743"/>
          </a:xfrm>
          <a:prstGeom prst="rect">
            <a:avLst/>
          </a:prstGeom>
        </p:spPr>
      </p:pic>
      <p:sp>
        <p:nvSpPr>
          <p:cNvPr id="4" name="TextBox 3">
            <a:extLst>
              <a:ext uri="{FF2B5EF4-FFF2-40B4-BE49-F238E27FC236}">
                <a16:creationId xmlns="" xmlns:a16="http://schemas.microsoft.com/office/drawing/2014/main" id="{EE36562F-BA21-45F3-BE8B-7F409A11AFBF}"/>
              </a:ext>
            </a:extLst>
          </p:cNvPr>
          <p:cNvSpPr txBox="1"/>
          <p:nvPr/>
        </p:nvSpPr>
        <p:spPr>
          <a:xfrm>
            <a:off x="304800" y="4572000"/>
            <a:ext cx="11635409" cy="1323439"/>
          </a:xfrm>
          <a:prstGeom prst="rect">
            <a:avLst/>
          </a:prstGeom>
          <a:noFill/>
        </p:spPr>
        <p:txBody>
          <a:bodyPr wrap="square" rtlCol="0">
            <a:spAutoFit/>
          </a:bodyPr>
          <a:lstStyle/>
          <a:p>
            <a:pPr marL="342900" indent="-342900" algn="l">
              <a:buFont typeface="+mj-lt"/>
              <a:buAutoNum type="arabicPeriod" startAt="9"/>
            </a:pPr>
            <a:r>
              <a:rPr lang="en-US" sz="1600" dirty="0" smtClean="0">
                <a:solidFill>
                  <a:srgbClr val="212121"/>
                </a:solidFill>
                <a:latin typeface="Arial" pitchFamily="34" charset="0"/>
                <a:cs typeface="Arial" pitchFamily="34" charset="0"/>
              </a:rPr>
              <a:t>Google chrome b</a:t>
            </a:r>
            <a:r>
              <a:rPr lang="en-US" sz="1600" b="0" i="0" dirty="0" smtClean="0">
                <a:solidFill>
                  <a:srgbClr val="212121"/>
                </a:solidFill>
                <a:effectLst/>
                <a:latin typeface="Arial" pitchFamily="34" charset="0"/>
                <a:cs typeface="Arial" pitchFamily="34" charset="0"/>
              </a:rPr>
              <a:t>rowser was used </a:t>
            </a:r>
            <a:r>
              <a:rPr lang="en-US" sz="1600" b="0" i="0" dirty="0">
                <a:solidFill>
                  <a:srgbClr val="212121"/>
                </a:solidFill>
                <a:effectLst/>
                <a:latin typeface="Arial" pitchFamily="34" charset="0"/>
                <a:cs typeface="Arial" pitchFamily="34" charset="0"/>
              </a:rPr>
              <a:t>to access the website </a:t>
            </a:r>
            <a:r>
              <a:rPr lang="en-US" sz="1600" b="0" i="0" dirty="0" smtClean="0">
                <a:solidFill>
                  <a:srgbClr val="212121"/>
                </a:solidFill>
                <a:effectLst/>
                <a:latin typeface="Arial" pitchFamily="34" charset="0"/>
                <a:cs typeface="Arial" pitchFamily="34" charset="0"/>
              </a:rPr>
              <a:t>mostly </a:t>
            </a:r>
            <a:r>
              <a:rPr lang="en-US" sz="1600" dirty="0" smtClean="0">
                <a:solidFill>
                  <a:srgbClr val="212121"/>
                </a:solidFill>
                <a:latin typeface="Arial" pitchFamily="34" charset="0"/>
                <a:cs typeface="Arial" pitchFamily="34" charset="0"/>
              </a:rPr>
              <a:t>by </a:t>
            </a:r>
            <a:r>
              <a:rPr lang="en-US" sz="1600" b="0" i="0" dirty="0" smtClean="0">
                <a:solidFill>
                  <a:srgbClr val="212121"/>
                </a:solidFill>
                <a:effectLst/>
                <a:latin typeface="Arial" pitchFamily="34" charset="0"/>
                <a:cs typeface="Arial" pitchFamily="34" charset="0"/>
              </a:rPr>
              <a:t>people </a:t>
            </a:r>
            <a:r>
              <a:rPr lang="en-US" sz="1600" dirty="0" smtClean="0">
                <a:solidFill>
                  <a:srgbClr val="212121"/>
                </a:solidFill>
                <a:latin typeface="Arial" pitchFamily="34" charset="0"/>
                <a:cs typeface="Arial" pitchFamily="34" charset="0"/>
              </a:rPr>
              <a:t>few </a:t>
            </a:r>
            <a:r>
              <a:rPr lang="en-US" sz="1600" b="0" i="0" dirty="0" smtClean="0">
                <a:solidFill>
                  <a:srgbClr val="212121"/>
                </a:solidFill>
                <a:effectLst/>
                <a:latin typeface="Arial" pitchFamily="34" charset="0"/>
                <a:cs typeface="Arial" pitchFamily="34" charset="0"/>
              </a:rPr>
              <a:t>used Firefox too</a:t>
            </a:r>
            <a:r>
              <a:rPr lang="en-US" sz="1600" dirty="0" smtClean="0">
                <a:solidFill>
                  <a:srgbClr val="212121"/>
                </a:solidFill>
                <a:latin typeface="Arial" pitchFamily="34" charset="0"/>
                <a:cs typeface="Arial" pitchFamily="34" charset="0"/>
              </a:rPr>
              <a:t>.</a:t>
            </a:r>
          </a:p>
          <a:p>
            <a:pPr marL="342900" indent="-342900" algn="l">
              <a:buFont typeface="+mj-lt"/>
              <a:buAutoNum type="arabicPeriod" startAt="9"/>
            </a:pPr>
            <a:r>
              <a:rPr lang="en-US" sz="1600" dirty="0" smtClean="0">
                <a:solidFill>
                  <a:srgbClr val="212121"/>
                </a:solidFill>
                <a:latin typeface="Arial" pitchFamily="34" charset="0"/>
                <a:cs typeface="Arial" pitchFamily="34" charset="0"/>
              </a:rPr>
              <a:t>C</a:t>
            </a:r>
            <a:r>
              <a:rPr lang="en-US" sz="1600" b="0" i="0" dirty="0" smtClean="0">
                <a:solidFill>
                  <a:srgbClr val="212121"/>
                </a:solidFill>
                <a:effectLst/>
                <a:latin typeface="Arial" pitchFamily="34" charset="0"/>
                <a:cs typeface="Arial" pitchFamily="34" charset="0"/>
              </a:rPr>
              <a:t>hannel used to </a:t>
            </a:r>
            <a:r>
              <a:rPr lang="en-US" sz="1600" b="0" i="0" dirty="0">
                <a:solidFill>
                  <a:srgbClr val="212121"/>
                </a:solidFill>
                <a:effectLst/>
                <a:latin typeface="Arial" pitchFamily="34" charset="0"/>
                <a:cs typeface="Arial" pitchFamily="34" charset="0"/>
              </a:rPr>
              <a:t>arrive at </a:t>
            </a:r>
            <a:r>
              <a:rPr lang="en-US" sz="1600" b="0" i="0" dirty="0" smtClean="0">
                <a:solidFill>
                  <a:srgbClr val="212121"/>
                </a:solidFill>
                <a:effectLst/>
                <a:latin typeface="Arial" pitchFamily="34" charset="0"/>
                <a:cs typeface="Arial" pitchFamily="34" charset="0"/>
              </a:rPr>
              <a:t>favorite </a:t>
            </a:r>
            <a:r>
              <a:rPr lang="en-US" sz="1600" b="0" i="0" dirty="0">
                <a:solidFill>
                  <a:srgbClr val="212121"/>
                </a:solidFill>
                <a:effectLst/>
                <a:latin typeface="Arial" pitchFamily="34" charset="0"/>
                <a:cs typeface="Arial" pitchFamily="34" charset="0"/>
              </a:rPr>
              <a:t>online store for the first time </a:t>
            </a:r>
            <a:r>
              <a:rPr lang="en-US" sz="1600" dirty="0" smtClean="0">
                <a:solidFill>
                  <a:srgbClr val="212121"/>
                </a:solidFill>
                <a:latin typeface="Arial" pitchFamily="34" charset="0"/>
                <a:cs typeface="Arial" pitchFamily="34" charset="0"/>
              </a:rPr>
              <a:t>was mostly through</a:t>
            </a:r>
            <a:r>
              <a:rPr lang="en-US" sz="1600" b="0" i="0" dirty="0" smtClean="0">
                <a:solidFill>
                  <a:srgbClr val="212121"/>
                </a:solidFill>
                <a:effectLst/>
                <a:latin typeface="Arial" pitchFamily="34" charset="0"/>
                <a:cs typeface="Arial" pitchFamily="34" charset="0"/>
              </a:rPr>
              <a:t> </a:t>
            </a:r>
            <a:r>
              <a:rPr lang="en-US" sz="1600" b="0" i="0" dirty="0">
                <a:solidFill>
                  <a:srgbClr val="212121"/>
                </a:solidFill>
                <a:effectLst/>
                <a:latin typeface="Arial" pitchFamily="34" charset="0"/>
                <a:cs typeface="Arial" pitchFamily="34" charset="0"/>
              </a:rPr>
              <a:t>search engine </a:t>
            </a:r>
            <a:r>
              <a:rPr lang="en-US" sz="1600" dirty="0" smtClean="0">
                <a:solidFill>
                  <a:srgbClr val="212121"/>
                </a:solidFill>
                <a:latin typeface="Arial" pitchFamily="34" charset="0"/>
                <a:cs typeface="Arial" pitchFamily="34" charset="0"/>
              </a:rPr>
              <a:t>then it was via mobile app and after came URL, few used e-mails and social media also.</a:t>
            </a:r>
            <a:endParaRPr lang="en-US" sz="1600" b="0" i="0" dirty="0" smtClean="0">
              <a:solidFill>
                <a:srgbClr val="212121"/>
              </a:solidFill>
              <a:effectLst/>
              <a:latin typeface="Arial" pitchFamily="34" charset="0"/>
              <a:cs typeface="Arial" pitchFamily="34" charset="0"/>
            </a:endParaRPr>
          </a:p>
          <a:p>
            <a:pPr marL="342900" indent="-342900" algn="l">
              <a:buFont typeface="+mj-lt"/>
              <a:buAutoNum type="arabicPeriod" startAt="9"/>
            </a:pPr>
            <a:r>
              <a:rPr lang="en-US" sz="1600" b="0" i="0" dirty="0" smtClean="0">
                <a:solidFill>
                  <a:srgbClr val="212121"/>
                </a:solidFill>
                <a:effectLst/>
                <a:latin typeface="Arial" pitchFamily="34" charset="0"/>
                <a:cs typeface="Arial" pitchFamily="34" charset="0"/>
              </a:rPr>
              <a:t>How </a:t>
            </a:r>
            <a:r>
              <a:rPr lang="en-US" sz="1600" b="0" i="0" dirty="0">
                <a:solidFill>
                  <a:srgbClr val="212121"/>
                </a:solidFill>
                <a:effectLst/>
                <a:latin typeface="Arial" pitchFamily="34" charset="0"/>
                <a:cs typeface="Arial" pitchFamily="34" charset="0"/>
              </a:rPr>
              <a:t>much </a:t>
            </a:r>
            <a:r>
              <a:rPr lang="en-US" sz="1600" b="0" i="0" dirty="0" smtClean="0">
                <a:solidFill>
                  <a:srgbClr val="212121"/>
                </a:solidFill>
                <a:effectLst/>
                <a:latin typeface="Arial" pitchFamily="34" charset="0"/>
                <a:cs typeface="Arial" pitchFamily="34" charset="0"/>
              </a:rPr>
              <a:t>time was taken to </a:t>
            </a:r>
            <a:r>
              <a:rPr lang="en-US" sz="1600" b="0" i="0" dirty="0">
                <a:solidFill>
                  <a:srgbClr val="212121"/>
                </a:solidFill>
                <a:effectLst/>
                <a:latin typeface="Arial" pitchFamily="34" charset="0"/>
                <a:cs typeface="Arial" pitchFamily="34" charset="0"/>
              </a:rPr>
              <a:t>explore the e- retail store before making a purchase decision </a:t>
            </a:r>
            <a:r>
              <a:rPr lang="en-US" sz="1600" b="0" i="0" dirty="0" smtClean="0">
                <a:solidFill>
                  <a:srgbClr val="212121"/>
                </a:solidFill>
                <a:effectLst/>
                <a:latin typeface="Arial" pitchFamily="34" charset="0"/>
                <a:cs typeface="Arial" pitchFamily="34" charset="0"/>
              </a:rPr>
              <a:t>it </a:t>
            </a:r>
            <a:r>
              <a:rPr lang="en-US" sz="1600" b="0" i="0" dirty="0">
                <a:solidFill>
                  <a:srgbClr val="212121"/>
                </a:solidFill>
                <a:effectLst/>
                <a:latin typeface="Arial" pitchFamily="34" charset="0"/>
                <a:cs typeface="Arial" pitchFamily="34" charset="0"/>
              </a:rPr>
              <a:t>can </a:t>
            </a:r>
            <a:r>
              <a:rPr lang="en-US" sz="1600" dirty="0" smtClean="0">
                <a:solidFill>
                  <a:srgbClr val="212121"/>
                </a:solidFill>
                <a:latin typeface="Arial" pitchFamily="34" charset="0"/>
                <a:cs typeface="Arial" pitchFamily="34" charset="0"/>
              </a:rPr>
              <a:t>be noticed</a:t>
            </a:r>
            <a:r>
              <a:rPr lang="en-US" sz="1600" b="0" i="0" dirty="0" smtClean="0">
                <a:solidFill>
                  <a:srgbClr val="212121"/>
                </a:solidFill>
                <a:effectLst/>
                <a:latin typeface="Arial" pitchFamily="34" charset="0"/>
                <a:cs typeface="Arial" pitchFamily="34" charset="0"/>
              </a:rPr>
              <a:t> most </a:t>
            </a:r>
            <a:r>
              <a:rPr lang="en-US" sz="1600" b="0" i="0" dirty="0">
                <a:solidFill>
                  <a:srgbClr val="212121"/>
                </a:solidFill>
                <a:effectLst/>
                <a:latin typeface="Arial" pitchFamily="34" charset="0"/>
                <a:cs typeface="Arial" pitchFamily="34" charset="0"/>
              </a:rPr>
              <a:t>people </a:t>
            </a:r>
            <a:r>
              <a:rPr lang="en-US" sz="1600" dirty="0" smtClean="0">
                <a:solidFill>
                  <a:srgbClr val="212121"/>
                </a:solidFill>
                <a:latin typeface="Arial" pitchFamily="34" charset="0"/>
                <a:cs typeface="Arial" pitchFamily="34" charset="0"/>
              </a:rPr>
              <a:t>took </a:t>
            </a:r>
            <a:r>
              <a:rPr lang="en-US" sz="1600" b="0" i="0" dirty="0" smtClean="0">
                <a:solidFill>
                  <a:srgbClr val="212121"/>
                </a:solidFill>
                <a:effectLst/>
                <a:latin typeface="Arial" pitchFamily="34" charset="0"/>
                <a:cs typeface="Arial" pitchFamily="34" charset="0"/>
              </a:rPr>
              <a:t>15 </a:t>
            </a:r>
            <a:r>
              <a:rPr lang="en-US" sz="1600" b="0" i="0" dirty="0">
                <a:solidFill>
                  <a:srgbClr val="212121"/>
                </a:solidFill>
                <a:effectLst/>
                <a:latin typeface="Arial" pitchFamily="34" charset="0"/>
                <a:cs typeface="Arial" pitchFamily="34" charset="0"/>
              </a:rPr>
              <a:t>min and very few people </a:t>
            </a:r>
            <a:r>
              <a:rPr lang="en-US" sz="1600" b="0" i="0" dirty="0" smtClean="0">
                <a:solidFill>
                  <a:srgbClr val="212121"/>
                </a:solidFill>
                <a:effectLst/>
                <a:latin typeface="Arial" pitchFamily="34" charset="0"/>
                <a:cs typeface="Arial" pitchFamily="34" charset="0"/>
              </a:rPr>
              <a:t>took </a:t>
            </a:r>
            <a:r>
              <a:rPr lang="en-US" sz="1600" b="0" i="0" dirty="0">
                <a:solidFill>
                  <a:srgbClr val="212121"/>
                </a:solidFill>
                <a:effectLst/>
                <a:latin typeface="Arial" pitchFamily="34" charset="0"/>
                <a:cs typeface="Arial" pitchFamily="34" charset="0"/>
              </a:rPr>
              <a:t>1 </a:t>
            </a:r>
            <a:r>
              <a:rPr lang="en-US" sz="1600" b="0" i="0" dirty="0" smtClean="0">
                <a:solidFill>
                  <a:srgbClr val="212121"/>
                </a:solidFill>
                <a:effectLst/>
                <a:latin typeface="Arial" pitchFamily="34" charset="0"/>
                <a:cs typeface="Arial" pitchFamily="34" charset="0"/>
              </a:rPr>
              <a:t>mins only.</a:t>
            </a:r>
            <a:endParaRPr lang="en-US" sz="1600" b="0" i="0" dirty="0">
              <a:solidFill>
                <a:srgbClr val="212121"/>
              </a:solidFill>
              <a:effectLst/>
              <a:latin typeface="Arial" pitchFamily="34" charset="0"/>
              <a:cs typeface="Arial" pitchFamily="34" charset="0"/>
            </a:endParaRPr>
          </a:p>
        </p:txBody>
      </p:sp>
    </p:spTree>
    <p:extLst>
      <p:ext uri="{BB962C8B-B14F-4D97-AF65-F5344CB8AC3E}">
        <p14:creationId xmlns:p14="http://schemas.microsoft.com/office/powerpoint/2010/main" val="2087349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B330837-0EC9-44DA-8373-3D5B4DBB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76" y="0"/>
            <a:ext cx="11269648" cy="4537494"/>
          </a:xfrm>
          <a:prstGeom prst="rect">
            <a:avLst/>
          </a:prstGeom>
        </p:spPr>
      </p:pic>
      <p:sp>
        <p:nvSpPr>
          <p:cNvPr id="4" name="TextBox 3">
            <a:extLst>
              <a:ext uri="{FF2B5EF4-FFF2-40B4-BE49-F238E27FC236}">
                <a16:creationId xmlns="" xmlns:a16="http://schemas.microsoft.com/office/drawing/2014/main" id="{7739A63E-86AD-4A80-9A8B-ECFE8A255121}"/>
              </a:ext>
            </a:extLst>
          </p:cNvPr>
          <p:cNvSpPr txBox="1"/>
          <p:nvPr/>
        </p:nvSpPr>
        <p:spPr>
          <a:xfrm>
            <a:off x="119270" y="4744112"/>
            <a:ext cx="11611554" cy="2092881"/>
          </a:xfrm>
          <a:prstGeom prst="rect">
            <a:avLst/>
          </a:prstGeom>
          <a:noFill/>
        </p:spPr>
        <p:txBody>
          <a:bodyPr wrap="square" rtlCol="0">
            <a:spAutoFit/>
          </a:bodyPr>
          <a:lstStyle/>
          <a:p>
            <a:pPr marL="342900" indent="-342900" algn="l">
              <a:buFont typeface="+mj-lt"/>
              <a:buAutoNum type="arabicPeriod" startAt="12"/>
            </a:pPr>
            <a:r>
              <a:rPr lang="en-US" sz="1400" dirty="0">
                <a:solidFill>
                  <a:srgbClr val="212121"/>
                </a:solidFill>
                <a:latin typeface="Roboto" panose="02000000000000000000" pitchFamily="2" charset="0"/>
              </a:rPr>
              <a:t>p</a:t>
            </a:r>
            <a:r>
              <a:rPr lang="en-US" sz="1400" b="0" i="0" dirty="0" smtClean="0">
                <a:solidFill>
                  <a:srgbClr val="212121"/>
                </a:solidFill>
                <a:effectLst/>
                <a:latin typeface="Roboto" panose="02000000000000000000" pitchFamily="2" charset="0"/>
              </a:rPr>
              <a:t>ayment </a:t>
            </a:r>
            <a:r>
              <a:rPr lang="en-US" sz="1400" b="0" i="0" dirty="0">
                <a:solidFill>
                  <a:srgbClr val="212121"/>
                </a:solidFill>
                <a:effectLst/>
                <a:latin typeface="Roboto" panose="02000000000000000000" pitchFamily="2" charset="0"/>
              </a:rPr>
              <a:t>Option </a:t>
            </a:r>
            <a:r>
              <a:rPr lang="en-US" sz="1400" b="0" i="0" dirty="0" smtClean="0">
                <a:solidFill>
                  <a:srgbClr val="212121"/>
                </a:solidFill>
                <a:effectLst/>
                <a:latin typeface="Roboto" panose="02000000000000000000" pitchFamily="2" charset="0"/>
              </a:rPr>
              <a:t>mostly </a:t>
            </a:r>
            <a:r>
              <a:rPr lang="en-US" sz="1400" b="0" i="0" dirty="0">
                <a:solidFill>
                  <a:srgbClr val="212121"/>
                </a:solidFill>
                <a:effectLst/>
                <a:latin typeface="Roboto" panose="02000000000000000000" pitchFamily="2" charset="0"/>
              </a:rPr>
              <a:t>people </a:t>
            </a:r>
            <a:r>
              <a:rPr lang="en-US" sz="1400" b="0" i="0" dirty="0" smtClean="0">
                <a:solidFill>
                  <a:srgbClr val="212121"/>
                </a:solidFill>
                <a:effectLst/>
                <a:latin typeface="Roboto" panose="02000000000000000000" pitchFamily="2" charset="0"/>
              </a:rPr>
              <a:t>used for payments were </a:t>
            </a:r>
            <a:r>
              <a:rPr lang="en-US" sz="1400" b="0" i="0" dirty="0">
                <a:solidFill>
                  <a:srgbClr val="212121"/>
                </a:solidFill>
                <a:effectLst/>
                <a:latin typeface="Roboto" panose="02000000000000000000" pitchFamily="2" charset="0"/>
              </a:rPr>
              <a:t>credit/debit </a:t>
            </a:r>
            <a:r>
              <a:rPr lang="en-US" sz="1400" b="0" i="0" dirty="0" smtClean="0">
                <a:solidFill>
                  <a:srgbClr val="212121"/>
                </a:solidFill>
                <a:effectLst/>
                <a:latin typeface="Roboto" panose="02000000000000000000" pitchFamily="2" charset="0"/>
              </a:rPr>
              <a:t>cards </a:t>
            </a:r>
            <a:r>
              <a:rPr lang="en-US" sz="1400" b="0" i="0" dirty="0">
                <a:solidFill>
                  <a:srgbClr val="212121"/>
                </a:solidFill>
                <a:effectLst/>
                <a:latin typeface="Roboto" panose="02000000000000000000" pitchFamily="2" charset="0"/>
              </a:rPr>
              <a:t>then 2nd preference of people </a:t>
            </a:r>
            <a:r>
              <a:rPr lang="en-US" sz="1400" dirty="0" smtClean="0">
                <a:solidFill>
                  <a:srgbClr val="212121"/>
                </a:solidFill>
                <a:latin typeface="Roboto" panose="02000000000000000000" pitchFamily="2" charset="0"/>
              </a:rPr>
              <a:t>was</a:t>
            </a:r>
            <a:r>
              <a:rPr lang="en-US" sz="1400" b="0" i="0" dirty="0" smtClean="0">
                <a:solidFill>
                  <a:srgbClr val="212121"/>
                </a:solidFill>
                <a:effectLst/>
                <a:latin typeface="Roboto" panose="02000000000000000000" pitchFamily="2" charset="0"/>
              </a:rPr>
              <a:t> </a:t>
            </a:r>
            <a:r>
              <a:rPr lang="en-US" sz="1400" b="0" i="0" dirty="0">
                <a:solidFill>
                  <a:srgbClr val="212121"/>
                </a:solidFill>
                <a:effectLst/>
                <a:latin typeface="Roboto" panose="02000000000000000000" pitchFamily="2" charset="0"/>
              </a:rPr>
              <a:t>cash on delivery </a:t>
            </a:r>
            <a:r>
              <a:rPr lang="en-US" sz="1400" dirty="0" smtClean="0">
                <a:solidFill>
                  <a:srgbClr val="212121"/>
                </a:solidFill>
                <a:latin typeface="Roboto" panose="02000000000000000000" pitchFamily="2" charset="0"/>
              </a:rPr>
              <a:t>few </a:t>
            </a:r>
            <a:r>
              <a:rPr lang="en-US" sz="1400" b="0" i="0" dirty="0" smtClean="0">
                <a:solidFill>
                  <a:srgbClr val="212121"/>
                </a:solidFill>
                <a:effectLst/>
                <a:latin typeface="Roboto" panose="02000000000000000000" pitchFamily="2" charset="0"/>
              </a:rPr>
              <a:t>used E-wallets.</a:t>
            </a:r>
          </a:p>
          <a:p>
            <a:pPr marL="342900" indent="-342900" algn="l">
              <a:buFont typeface="+mj-lt"/>
              <a:buAutoNum type="arabicPeriod" startAt="12"/>
            </a:pPr>
            <a:r>
              <a:rPr lang="en-US" sz="1400" dirty="0" smtClean="0">
                <a:solidFill>
                  <a:srgbClr val="212121"/>
                </a:solidFill>
                <a:latin typeface="Roboto" panose="02000000000000000000" pitchFamily="2" charset="0"/>
              </a:rPr>
              <a:t>If we count </a:t>
            </a:r>
            <a:r>
              <a:rPr lang="en-US" sz="1400" b="0" i="0" dirty="0" smtClean="0">
                <a:solidFill>
                  <a:srgbClr val="212121"/>
                </a:solidFill>
                <a:effectLst/>
                <a:latin typeface="Roboto" panose="02000000000000000000" pitchFamily="2" charset="0"/>
              </a:rPr>
              <a:t>frequency of selecting </a:t>
            </a:r>
            <a:r>
              <a:rPr lang="en-US" sz="1400" b="0" i="0" dirty="0">
                <a:solidFill>
                  <a:srgbClr val="212121"/>
                </a:solidFill>
                <a:effectLst/>
                <a:latin typeface="Roboto" panose="02000000000000000000" pitchFamily="2" charset="0"/>
              </a:rPr>
              <a:t>an items and leaving without making </a:t>
            </a:r>
            <a:r>
              <a:rPr lang="en-US" sz="1400" b="0" i="0" dirty="0" smtClean="0">
                <a:solidFill>
                  <a:srgbClr val="212121"/>
                </a:solidFill>
                <a:effectLst/>
                <a:latin typeface="Roboto" panose="02000000000000000000" pitchFamily="2" charset="0"/>
              </a:rPr>
              <a:t>payment in shopping </a:t>
            </a:r>
            <a:r>
              <a:rPr lang="en-US" sz="1400" b="0" i="0" dirty="0">
                <a:solidFill>
                  <a:srgbClr val="212121"/>
                </a:solidFill>
                <a:effectLst/>
                <a:latin typeface="Roboto" panose="02000000000000000000" pitchFamily="2" charset="0"/>
              </a:rPr>
              <a:t>cart </a:t>
            </a:r>
            <a:r>
              <a:rPr lang="en-US" sz="1400" b="0" i="0" dirty="0" smtClean="0">
                <a:solidFill>
                  <a:srgbClr val="212121"/>
                </a:solidFill>
                <a:effectLst/>
                <a:latin typeface="Roboto" panose="02000000000000000000" pitchFamily="2" charset="0"/>
              </a:rPr>
              <a:t>it </a:t>
            </a:r>
            <a:r>
              <a:rPr lang="en-US" sz="1400" b="0" i="0" dirty="0">
                <a:solidFill>
                  <a:srgbClr val="212121"/>
                </a:solidFill>
                <a:effectLst/>
                <a:latin typeface="Roboto" panose="02000000000000000000" pitchFamily="2" charset="0"/>
              </a:rPr>
              <a:t>can </a:t>
            </a:r>
            <a:r>
              <a:rPr lang="en-US" sz="1400" dirty="0" smtClean="0">
                <a:solidFill>
                  <a:srgbClr val="212121"/>
                </a:solidFill>
                <a:latin typeface="Roboto" panose="02000000000000000000" pitchFamily="2" charset="0"/>
              </a:rPr>
              <a:t>be said</a:t>
            </a:r>
            <a:r>
              <a:rPr lang="en-US" sz="1400" b="0" i="0" dirty="0" smtClean="0">
                <a:solidFill>
                  <a:srgbClr val="212121"/>
                </a:solidFill>
                <a:effectLst/>
                <a:latin typeface="Roboto" panose="02000000000000000000" pitchFamily="2" charset="0"/>
              </a:rPr>
              <a:t> </a:t>
            </a:r>
            <a:r>
              <a:rPr lang="en-US" sz="1400" b="0" i="0" dirty="0">
                <a:solidFill>
                  <a:srgbClr val="212121"/>
                </a:solidFill>
                <a:effectLst/>
                <a:latin typeface="Roboto" panose="02000000000000000000" pitchFamily="2" charset="0"/>
              </a:rPr>
              <a:t>the highest count </a:t>
            </a:r>
            <a:r>
              <a:rPr lang="en-US" sz="1400" dirty="0" smtClean="0">
                <a:solidFill>
                  <a:srgbClr val="212121"/>
                </a:solidFill>
                <a:latin typeface="Roboto" panose="02000000000000000000" pitchFamily="2" charset="0"/>
              </a:rPr>
              <a:t>was that of</a:t>
            </a:r>
            <a:r>
              <a:rPr lang="en-US" sz="1400" b="0" i="0" dirty="0" smtClean="0">
                <a:solidFill>
                  <a:srgbClr val="212121"/>
                </a:solidFill>
                <a:effectLst/>
                <a:latin typeface="Roboto" panose="02000000000000000000" pitchFamily="2" charset="0"/>
              </a:rPr>
              <a:t> ‘sometimes’ </a:t>
            </a:r>
            <a:r>
              <a:rPr lang="en-US" sz="1400" b="0" i="0" dirty="0">
                <a:solidFill>
                  <a:srgbClr val="212121"/>
                </a:solidFill>
                <a:effectLst/>
                <a:latin typeface="Roboto" panose="02000000000000000000" pitchFamily="2" charset="0"/>
              </a:rPr>
              <a:t>and the least count </a:t>
            </a:r>
            <a:r>
              <a:rPr lang="en-US" sz="1400" dirty="0" smtClean="0">
                <a:solidFill>
                  <a:srgbClr val="212121"/>
                </a:solidFill>
                <a:latin typeface="Roboto" panose="02000000000000000000" pitchFamily="2" charset="0"/>
              </a:rPr>
              <a:t>was that of</a:t>
            </a:r>
            <a:r>
              <a:rPr lang="en-US" sz="1400" b="0" i="0" dirty="0" smtClean="0">
                <a:solidFill>
                  <a:srgbClr val="212121"/>
                </a:solidFill>
                <a:effectLst/>
                <a:latin typeface="Roboto" panose="02000000000000000000" pitchFamily="2" charset="0"/>
              </a:rPr>
              <a:t> ‘very frequently’.</a:t>
            </a:r>
          </a:p>
          <a:p>
            <a:pPr marL="342900" indent="-342900" algn="l">
              <a:buFont typeface="+mj-lt"/>
              <a:buAutoNum type="arabicPeriod" startAt="12"/>
            </a:pPr>
            <a:r>
              <a:rPr lang="en-US" sz="1400" dirty="0" smtClean="0">
                <a:solidFill>
                  <a:srgbClr val="212121"/>
                </a:solidFill>
                <a:latin typeface="Roboto" panose="02000000000000000000" pitchFamily="2" charset="0"/>
              </a:rPr>
              <a:t>If reason is taken into count for above problem then</a:t>
            </a:r>
            <a:r>
              <a:rPr lang="en-US" sz="1400" b="0" i="0" dirty="0" smtClean="0">
                <a:solidFill>
                  <a:srgbClr val="212121"/>
                </a:solidFill>
                <a:effectLst/>
                <a:latin typeface="Roboto" panose="02000000000000000000" pitchFamily="2" charset="0"/>
              </a:rPr>
              <a:t> </a:t>
            </a:r>
            <a:r>
              <a:rPr lang="en-US" sz="1400" b="0" i="0" dirty="0">
                <a:solidFill>
                  <a:srgbClr val="212121"/>
                </a:solidFill>
                <a:effectLst/>
                <a:latin typeface="Roboto" panose="02000000000000000000" pitchFamily="2" charset="0"/>
              </a:rPr>
              <a:t>i can say </a:t>
            </a:r>
            <a:r>
              <a:rPr lang="en-US" sz="1400" b="0" i="0" dirty="0" smtClean="0">
                <a:solidFill>
                  <a:srgbClr val="212121"/>
                </a:solidFill>
                <a:effectLst/>
                <a:latin typeface="Roboto" panose="02000000000000000000" pitchFamily="2" charset="0"/>
              </a:rPr>
              <a:t>‘better alternate offer, </a:t>
            </a:r>
            <a:r>
              <a:rPr lang="en-US" sz="1400" b="0" i="0" dirty="0">
                <a:solidFill>
                  <a:srgbClr val="212121"/>
                </a:solidFill>
                <a:effectLst/>
                <a:latin typeface="Roboto" panose="02000000000000000000" pitchFamily="2" charset="0"/>
              </a:rPr>
              <a:t>has the </a:t>
            </a:r>
            <a:r>
              <a:rPr lang="en-US" sz="1400" b="0" i="0" dirty="0" smtClean="0">
                <a:solidFill>
                  <a:srgbClr val="212121"/>
                </a:solidFill>
                <a:effectLst/>
                <a:latin typeface="Roboto" panose="02000000000000000000" pitchFamily="2" charset="0"/>
              </a:rPr>
              <a:t>highest count while ‘preferred payment option’ problem had the least count.</a:t>
            </a:r>
          </a:p>
          <a:p>
            <a:pPr marL="342900" indent="-342900" algn="l">
              <a:buFont typeface="+mj-lt"/>
              <a:buAutoNum type="arabicPeriod" startAt="12"/>
            </a:pPr>
            <a:r>
              <a:rPr lang="en-US" sz="1400" dirty="0" smtClean="0">
                <a:solidFill>
                  <a:srgbClr val="212121"/>
                </a:solidFill>
                <a:latin typeface="Roboto" panose="02000000000000000000" pitchFamily="2" charset="0"/>
              </a:rPr>
              <a:t>Going by ‘</a:t>
            </a:r>
            <a:r>
              <a:rPr lang="en-US" sz="1400" b="0" i="0" dirty="0" smtClean="0">
                <a:solidFill>
                  <a:srgbClr val="212121"/>
                </a:solidFill>
                <a:effectLst/>
                <a:latin typeface="Roboto" panose="02000000000000000000" pitchFamily="2" charset="0"/>
              </a:rPr>
              <a:t>The </a:t>
            </a:r>
            <a:r>
              <a:rPr lang="en-US" sz="1400" b="0" i="0" dirty="0">
                <a:solidFill>
                  <a:srgbClr val="212121"/>
                </a:solidFill>
                <a:effectLst/>
                <a:latin typeface="Roboto" panose="02000000000000000000" pitchFamily="2" charset="0"/>
              </a:rPr>
              <a:t>content on the website must be easy to read and </a:t>
            </a:r>
            <a:r>
              <a:rPr lang="en-US" sz="1400" b="0" i="0" dirty="0" smtClean="0">
                <a:solidFill>
                  <a:srgbClr val="212121"/>
                </a:solidFill>
                <a:effectLst/>
                <a:latin typeface="Roboto" panose="02000000000000000000" pitchFamily="2" charset="0"/>
              </a:rPr>
              <a:t>understand’  </a:t>
            </a:r>
            <a:r>
              <a:rPr lang="en-US" sz="1400" b="0" i="0" dirty="0">
                <a:solidFill>
                  <a:srgbClr val="212121"/>
                </a:solidFill>
                <a:effectLst/>
                <a:latin typeface="Roboto" panose="02000000000000000000" pitchFamily="2" charset="0"/>
              </a:rPr>
              <a:t>people have voted more for </a:t>
            </a:r>
            <a:r>
              <a:rPr lang="en-US" sz="1400" b="0" i="0" dirty="0" smtClean="0">
                <a:solidFill>
                  <a:srgbClr val="212121"/>
                </a:solidFill>
                <a:effectLst/>
                <a:latin typeface="Roboto" panose="02000000000000000000" pitchFamily="2" charset="0"/>
              </a:rPr>
              <a:t>“strongly agree” </a:t>
            </a:r>
            <a:r>
              <a:rPr lang="en-US" sz="1400" b="0" i="0" dirty="0">
                <a:solidFill>
                  <a:srgbClr val="212121"/>
                </a:solidFill>
                <a:effectLst/>
                <a:latin typeface="Roboto" panose="02000000000000000000" pitchFamily="2" charset="0"/>
              </a:rPr>
              <a:t>and </a:t>
            </a:r>
            <a:r>
              <a:rPr lang="en-US" sz="1400" b="0" i="0" dirty="0" smtClean="0">
                <a:solidFill>
                  <a:srgbClr val="212121"/>
                </a:solidFill>
                <a:effectLst/>
                <a:latin typeface="Roboto" panose="02000000000000000000" pitchFamily="2" charset="0"/>
              </a:rPr>
              <a:t>“agree” . </a:t>
            </a:r>
            <a:r>
              <a:rPr lang="en-US" sz="1400" dirty="0" smtClean="0">
                <a:solidFill>
                  <a:srgbClr val="212121"/>
                </a:solidFill>
                <a:latin typeface="Roboto" panose="02000000000000000000" pitchFamily="2" charset="0"/>
              </a:rPr>
              <a:t>Strongly disagree was voted the least.</a:t>
            </a:r>
            <a:endParaRPr lang="en-US" sz="1400"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106548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NAME-Customer retention - Cop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NAME-Customer retention - Copy</Template>
  <TotalTime>889</TotalTime>
  <Words>2264</Words>
  <Application>Microsoft Office PowerPoint</Application>
  <PresentationFormat>Custom</PresentationFormat>
  <Paragraphs>206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PROJECT NAME-Customer retention - Copy</vt:lpstr>
      <vt:lpstr>A project on customer retention </vt:lpstr>
      <vt:lpstr>PowerPoint Presentation</vt:lpstr>
      <vt:lpstr>Representation of Customer Retention. </vt:lpstr>
      <vt:lpstr>Analysis of datasheet.</vt:lpstr>
      <vt:lpstr>Exploratory Data Analysis.</vt:lpstr>
      <vt:lpstr>Key Observations.</vt:lpstr>
      <vt:lpstr>PowerPoint Presentation</vt:lpstr>
      <vt:lpstr>PowerPoint Presentation</vt:lpstr>
      <vt:lpstr>PowerPoint Presentation</vt:lpstr>
      <vt:lpstr>Store with the longest delivery period </vt:lpstr>
      <vt:lpstr> Comparison of age vs. other features according to preference.</vt:lpstr>
      <vt:lpstr>PowerPoint Presentation</vt:lpstr>
      <vt:lpstr>PowerPoint Presentation</vt:lpstr>
      <vt:lpstr>PowerPoint Presentation</vt:lpstr>
      <vt:lpstr>Which city people do shop online from?</vt:lpstr>
      <vt:lpstr>Easy to use website or application</vt:lpstr>
      <vt:lpstr>Mode of payment on most products. </vt:lpstr>
      <vt:lpstr>Recommendation by people </vt:lpstr>
      <vt:lpstr>Positive review by all user for different sites</vt:lpstr>
      <vt:lpstr>Negative review of peoples</vt:lpstr>
      <vt:lpstr>Positive Vs Negative review count</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E-retail factors for customer activation and retention: A case study from Indian e-commerce customers</dc:title>
  <dc:creator>Lenovo</dc:creator>
  <cp:lastModifiedBy>Lenovo</cp:lastModifiedBy>
  <cp:revision>32</cp:revision>
  <dcterms:created xsi:type="dcterms:W3CDTF">2021-11-27T17:40:25Z</dcterms:created>
  <dcterms:modified xsi:type="dcterms:W3CDTF">2021-11-28T08:30:11Z</dcterms:modified>
</cp:coreProperties>
</file>