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96" r:id="rId10"/>
    <p:sldId id="285" r:id="rId11"/>
    <p:sldId id="286" r:id="rId12"/>
    <p:sldId id="294" r:id="rId13"/>
    <p:sldId id="295" r:id="rId14"/>
    <p:sldId id="289" r:id="rId15"/>
    <p:sldId id="290" r:id="rId16"/>
    <p:sldId id="288" r:id="rId17"/>
    <p:sldId id="280" r:id="rId18"/>
    <p:sldId id="281" r:id="rId19"/>
    <p:sldId id="291"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0" d="100"/>
          <a:sy n="80" d="100"/>
        </p:scale>
        <p:origin x="-773" y="-254"/>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581" y="279336"/>
          <a:ext cx="2479555" cy="619888"/>
        </a:xfrm>
        <a:prstGeom prst="roundRect">
          <a:avLst>
            <a:gd name="adj" fmla="val 10000"/>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lt1">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a:t>Web Scraping</a:t>
          </a:r>
        </a:p>
      </dsp:txBody>
      <dsp:txXfrm>
        <a:off x="24737" y="297492"/>
        <a:ext cx="2443243" cy="583576"/>
      </dsp:txXfrm>
    </dsp:sp>
    <dsp:sp modelId="{1B1F80F4-E9A5-4A99-A630-6548067B7CB5}">
      <dsp:nvSpPr>
        <dsp:cNvPr id="0" name=""/>
        <dsp:cNvSpPr/>
      </dsp:nvSpPr>
      <dsp:spPr>
        <a:xfrm rot="5400000">
          <a:off x="1192119" y="95346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581" y="1116186"/>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Ensure that the webpages allow legal scraping of data</a:t>
          </a:r>
        </a:p>
      </dsp:txBody>
      <dsp:txXfrm>
        <a:off x="24737" y="1134342"/>
        <a:ext cx="2443243" cy="583576"/>
      </dsp:txXfrm>
    </dsp:sp>
    <dsp:sp modelId="{7CAEA63C-96B5-40D4-900F-409598FDB0C1}">
      <dsp:nvSpPr>
        <dsp:cNvPr id="0" name=""/>
        <dsp:cNvSpPr/>
      </dsp:nvSpPr>
      <dsp:spPr>
        <a:xfrm rot="5400000">
          <a:off x="1192119" y="179031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581" y="1953037"/>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Extract the product URL’s from Amazon and Flipkart</a:t>
          </a:r>
        </a:p>
      </dsp:txBody>
      <dsp:txXfrm>
        <a:off x="24737" y="1971193"/>
        <a:ext cx="2443243" cy="583576"/>
      </dsp:txXfrm>
    </dsp:sp>
    <dsp:sp modelId="{A65C4264-24F4-4122-844B-F5E582EC0111}">
      <dsp:nvSpPr>
        <dsp:cNvPr id="0" name=""/>
        <dsp:cNvSpPr/>
      </dsp:nvSpPr>
      <dsp:spPr>
        <a:xfrm rot="5400000">
          <a:off x="1192119" y="262716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581" y="2789887"/>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Create a dataframe with Reviews and Ratings columns</a:t>
          </a:r>
        </a:p>
      </dsp:txBody>
      <dsp:txXfrm>
        <a:off x="24737" y="2808043"/>
        <a:ext cx="2443243" cy="583576"/>
      </dsp:txXfrm>
    </dsp:sp>
    <dsp:sp modelId="{3FBD4BD3-B74D-4AAB-9295-AE19DCC50691}">
      <dsp:nvSpPr>
        <dsp:cNvPr id="0" name=""/>
        <dsp:cNvSpPr/>
      </dsp:nvSpPr>
      <dsp:spPr>
        <a:xfrm rot="5400000">
          <a:off x="1192119" y="346401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581" y="3626737"/>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Save the dataframe in CSV format</a:t>
          </a:r>
        </a:p>
      </dsp:txBody>
      <dsp:txXfrm>
        <a:off x="24737" y="3644893"/>
        <a:ext cx="2443243" cy="583576"/>
      </dsp:txXfrm>
    </dsp:sp>
    <dsp:sp modelId="{09ADE9CE-20B7-4A4E-BED6-D56E4ED1D855}">
      <dsp:nvSpPr>
        <dsp:cNvPr id="0" name=""/>
        <dsp:cNvSpPr/>
      </dsp:nvSpPr>
      <dsp:spPr>
        <a:xfrm>
          <a:off x="2833275" y="279336"/>
          <a:ext cx="2479555" cy="619888"/>
        </a:xfrm>
        <a:prstGeom prst="roundRect">
          <a:avLst>
            <a:gd name="adj" fmla="val 10000"/>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lt1">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a:t>EDA</a:t>
          </a:r>
        </a:p>
      </dsp:txBody>
      <dsp:txXfrm>
        <a:off x="2851431" y="297492"/>
        <a:ext cx="2443243" cy="583576"/>
      </dsp:txXfrm>
    </dsp:sp>
    <dsp:sp modelId="{C8CE6287-76AA-46C4-B478-0F9183DE6118}">
      <dsp:nvSpPr>
        <dsp:cNvPr id="0" name=""/>
        <dsp:cNvSpPr/>
      </dsp:nvSpPr>
      <dsp:spPr>
        <a:xfrm rot="5400000">
          <a:off x="4018812" y="95346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833275" y="1116186"/>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Check for missing values</a:t>
          </a:r>
        </a:p>
      </dsp:txBody>
      <dsp:txXfrm>
        <a:off x="2851431" y="1134342"/>
        <a:ext cx="2443243" cy="583576"/>
      </dsp:txXfrm>
    </dsp:sp>
    <dsp:sp modelId="{DDA5CBC7-AA05-481A-A03A-3964C1BBBB5A}">
      <dsp:nvSpPr>
        <dsp:cNvPr id="0" name=""/>
        <dsp:cNvSpPr/>
      </dsp:nvSpPr>
      <dsp:spPr>
        <a:xfrm rot="5400000">
          <a:off x="4018812" y="179031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833275" y="1953037"/>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Data Preprocessing steps</a:t>
          </a:r>
        </a:p>
      </dsp:txBody>
      <dsp:txXfrm>
        <a:off x="2851431" y="1971193"/>
        <a:ext cx="2443243" cy="583576"/>
      </dsp:txXfrm>
    </dsp:sp>
    <dsp:sp modelId="{E7F7C4A8-2F3A-49BA-B2E4-CF48FCA5D8D8}">
      <dsp:nvSpPr>
        <dsp:cNvPr id="0" name=""/>
        <dsp:cNvSpPr/>
      </dsp:nvSpPr>
      <dsp:spPr>
        <a:xfrm rot="5400000">
          <a:off x="4018812" y="262716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833275" y="2789887"/>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Handle outliers and class imbalance to avoid model biasness</a:t>
          </a:r>
        </a:p>
      </dsp:txBody>
      <dsp:txXfrm>
        <a:off x="2851431" y="2808043"/>
        <a:ext cx="2443243" cy="583576"/>
      </dsp:txXfrm>
    </dsp:sp>
    <dsp:sp modelId="{67971461-EE07-4B5E-A0C3-A166C6559682}">
      <dsp:nvSpPr>
        <dsp:cNvPr id="0" name=""/>
        <dsp:cNvSpPr/>
      </dsp:nvSpPr>
      <dsp:spPr>
        <a:xfrm>
          <a:off x="5659968" y="279336"/>
          <a:ext cx="2479555" cy="619888"/>
        </a:xfrm>
        <a:prstGeom prst="roundRect">
          <a:avLst>
            <a:gd name="adj" fmla="val 10000"/>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lt1">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a:t>Visualization</a:t>
          </a:r>
        </a:p>
      </dsp:txBody>
      <dsp:txXfrm>
        <a:off x="5678124" y="297492"/>
        <a:ext cx="2443243" cy="583576"/>
      </dsp:txXfrm>
    </dsp:sp>
    <dsp:sp modelId="{BF9CEF10-4726-4D20-AC2F-85DE706D0D00}">
      <dsp:nvSpPr>
        <dsp:cNvPr id="0" name=""/>
        <dsp:cNvSpPr/>
      </dsp:nvSpPr>
      <dsp:spPr>
        <a:xfrm rot="5400000">
          <a:off x="6845506" y="95346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659968" y="1116186"/>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Use Pandas Profiling to get initial insight on our dataset</a:t>
          </a:r>
        </a:p>
      </dsp:txBody>
      <dsp:txXfrm>
        <a:off x="5678124" y="1134342"/>
        <a:ext cx="2443243" cy="583576"/>
      </dsp:txXfrm>
    </dsp:sp>
    <dsp:sp modelId="{0C1CAC8B-CC80-49DA-9707-021AB163C55F}">
      <dsp:nvSpPr>
        <dsp:cNvPr id="0" name=""/>
        <dsp:cNvSpPr/>
      </dsp:nvSpPr>
      <dsp:spPr>
        <a:xfrm rot="5400000">
          <a:off x="6845506" y="179031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659968" y="1953037"/>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Create various visualization plots and Word Cloud</a:t>
          </a:r>
        </a:p>
      </dsp:txBody>
      <dsp:txXfrm>
        <a:off x="5678124" y="1971193"/>
        <a:ext cx="2443243" cy="583576"/>
      </dsp:txXfrm>
    </dsp:sp>
    <dsp:sp modelId="{DA50ACFD-2722-4D29-B376-5CF3C8F3EB41}">
      <dsp:nvSpPr>
        <dsp:cNvPr id="0" name=""/>
        <dsp:cNvSpPr/>
      </dsp:nvSpPr>
      <dsp:spPr>
        <a:xfrm>
          <a:off x="8486662" y="279336"/>
          <a:ext cx="2479555" cy="619888"/>
        </a:xfrm>
        <a:prstGeom prst="roundRect">
          <a:avLst>
            <a:gd name="adj" fmla="val 10000"/>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lt1">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a:t>Model Building</a:t>
          </a:r>
        </a:p>
      </dsp:txBody>
      <dsp:txXfrm>
        <a:off x="8504818" y="297492"/>
        <a:ext cx="2443243" cy="583576"/>
      </dsp:txXfrm>
    </dsp:sp>
    <dsp:sp modelId="{E31C91BC-3A8F-4AC7-8DBF-330AFF31351C}">
      <dsp:nvSpPr>
        <dsp:cNvPr id="0" name=""/>
        <dsp:cNvSpPr/>
      </dsp:nvSpPr>
      <dsp:spPr>
        <a:xfrm rot="5400000">
          <a:off x="9672200" y="953466"/>
          <a:ext cx="108480" cy="108480"/>
        </a:xfrm>
        <a:prstGeom prst="rightArrow">
          <a:avLst>
            <a:gd name="adj1" fmla="val 667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accent1">
              <a:tint val="60000"/>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8486662" y="1116186"/>
          <a:ext cx="2479555" cy="619888"/>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Function for Classification Models and Evaluation Metrics</a:t>
          </a:r>
        </a:p>
      </dsp:txBody>
      <dsp:txXfrm>
        <a:off x="8504818" y="1134342"/>
        <a:ext cx="2443243" cy="58357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4AF466F-BDA4-4F18-9C7B-FF0A9A1B0E80}" type="datetime1">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6" name="Rectangle 95"/>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600" y="4463568"/>
            <a:ext cx="110744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3A9A7CB-BEE6-4F99-898E-913F06E8E125}" type="datetime1">
              <a:rPr lang="en-US" smtClean="0"/>
              <a:pPr/>
              <a:t>3/12/2022</a:t>
            </a:fld>
            <a:endParaRPr lang="en-US"/>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6E2D2B3B-882E-40F3-A32F-6DD516915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Rectangle 11"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37CC0096-1860-4642-9CD2-0079EA5E7CD1}" type="datetimeFigureOut">
              <a:rPr lang="en-US" smtClean="0"/>
              <a:pPr/>
              <a:t>3/12/2022</a:t>
            </a:fld>
            <a:endParaRPr lang="en-US"/>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E31375A4-56A4-47D6-9801-1991572033F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6" r:id="rId12"/>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6.xml"/><Relationship Id="rId5" Type="http://schemas.openxmlformats.org/officeDocument/2006/relationships/image" Target="../media/image12.tmp"/><Relationship Id="rId4" Type="http://schemas.openxmlformats.org/officeDocument/2006/relationships/image" Target="../media/image11.tmp"/></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124200"/>
            <a:ext cx="11277600" cy="1222375"/>
          </a:xfrm>
        </p:spPr>
        <p:txBody>
          <a:bodyPr/>
          <a:lstStyle/>
          <a:p>
            <a:r>
              <a:rPr lang="en-IN" dirty="0"/>
              <a:t>Ratings Prediction Project Presentation</a:t>
            </a:r>
            <a:endParaRPr dirty="0"/>
          </a:p>
        </p:txBody>
      </p:sp>
      <p:sp>
        <p:nvSpPr>
          <p:cNvPr id="3" name="Subtitle 2"/>
          <p:cNvSpPr>
            <a:spLocks noGrp="1"/>
          </p:cNvSpPr>
          <p:nvPr>
            <p:ph type="subTitle" idx="1"/>
          </p:nvPr>
        </p:nvSpPr>
        <p:spPr>
          <a:xfrm>
            <a:off x="228600" y="4724400"/>
            <a:ext cx="11277600" cy="914400"/>
          </a:xfrm>
        </p:spPr>
        <p:txBody>
          <a:bodyPr>
            <a:normAutofit/>
          </a:bodyPr>
          <a:lstStyle/>
          <a:p>
            <a:r>
              <a:rPr lang="en-US" dirty="0"/>
              <a:t>Submitted by</a:t>
            </a:r>
          </a:p>
          <a:p>
            <a:r>
              <a:rPr lang="en-US" dirty="0" smtClean="0"/>
              <a:t>RAJESH KUMAR SINGH</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468" y="1054390"/>
            <a:ext cx="6736664" cy="4290432"/>
          </a:xfrm>
        </p:spPr>
      </p:pic>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normAutofit lnSpcReduction="10000"/>
          </a:bodyPr>
          <a:lstStyle/>
          <a:p>
            <a:r>
              <a:rPr lang="en-US" dirty="0"/>
              <a:t>I used the pandas-profiling feature to get an insight on the initial dataset details and check out the application of all the data preprocessing steps on it.</a:t>
            </a:r>
            <a:endParaRPr lang="en-IN" dirty="0"/>
          </a:p>
        </p:txBody>
      </p:sp>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fontScale="85000"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0" y="457200"/>
            <a:ext cx="5867908" cy="3109269"/>
          </a:xfr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1" y="3752850"/>
            <a:ext cx="5879578" cy="3010207"/>
          </a:xfrm>
          <a:prstGeom prst="rect">
            <a:avLst/>
          </a:prstGeo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5562600" cy="646331"/>
          </a:xfrm>
          <a:prstGeom prst="rect">
            <a:avLst/>
          </a:prstGeom>
          <a:noFill/>
        </p:spPr>
        <p:txBody>
          <a:bodyPr wrap="square" rtlCol="0">
            <a:spAutoFit/>
          </a:bodyPr>
          <a:lstStyle/>
          <a:p>
            <a:r>
              <a:rPr lang="en-US" sz="3600" b="1" dirty="0"/>
              <a:t>Text processing</a:t>
            </a:r>
            <a:endParaRPr lang="en-US" sz="36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524000"/>
            <a:ext cx="8762999" cy="4823838"/>
          </a:xfrm>
          <a:prstGeom prst="rect">
            <a:avLst/>
          </a:prstGeom>
        </p:spPr>
      </p:pic>
    </p:spTree>
    <p:extLst>
      <p:ext uri="{BB962C8B-B14F-4D97-AF65-F5344CB8AC3E}">
        <p14:creationId xmlns:p14="http://schemas.microsoft.com/office/powerpoint/2010/main" val="254215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332131"/>
            <a:ext cx="11658600" cy="646331"/>
          </a:xfrm>
          <a:prstGeom prst="rect">
            <a:avLst/>
          </a:prstGeom>
        </p:spPr>
        <p:txBody>
          <a:bodyPr wrap="square">
            <a:spAutoFit/>
          </a:bodyPr>
          <a:lstStyle/>
          <a:p>
            <a:pPr>
              <a:buNone/>
            </a:pPr>
            <a:r>
              <a:rPr lang="en-IN" dirty="0" smtClean="0"/>
              <a:t>Lemmatization </a:t>
            </a:r>
            <a:r>
              <a:rPr lang="en-IN" dirty="0"/>
              <a:t>is the process of grouping together the different inflected forms of a word so they can be </a:t>
            </a:r>
            <a:r>
              <a:rPr lang="en-IN" dirty="0" err="1"/>
              <a:t>analyzed</a:t>
            </a:r>
            <a:r>
              <a:rPr lang="en-IN" dirty="0"/>
              <a:t> as a single item. Lemmatization is similar to stemming but it brings context to the words.</a:t>
            </a:r>
            <a:endParaRPr lang="en-US" dirty="0"/>
          </a:p>
        </p:txBody>
      </p:sp>
      <p:sp>
        <p:nvSpPr>
          <p:cNvPr id="3" name="Rectangle 2"/>
          <p:cNvSpPr/>
          <p:nvPr/>
        </p:nvSpPr>
        <p:spPr>
          <a:xfrm>
            <a:off x="609600" y="685800"/>
            <a:ext cx="4267200" cy="646331"/>
          </a:xfrm>
          <a:prstGeom prst="rect">
            <a:avLst/>
          </a:prstGeom>
        </p:spPr>
        <p:txBody>
          <a:bodyPr wrap="square">
            <a:spAutoFit/>
          </a:bodyPr>
          <a:lstStyle/>
          <a:p>
            <a:pPr>
              <a:buNone/>
            </a:pPr>
            <a:r>
              <a:rPr lang="en-IN" sz="3600" b="1" dirty="0"/>
              <a:t>Lemmatization</a:t>
            </a:r>
            <a:r>
              <a:rPr lang="en-IN" sz="3600" dirty="0"/>
              <a: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181552"/>
            <a:ext cx="8229600" cy="4219248"/>
          </a:xfrm>
          <a:prstGeom prst="rect">
            <a:avLst/>
          </a:prstGeom>
        </p:spPr>
      </p:pic>
    </p:spTree>
    <p:extLst>
      <p:ext uri="{BB962C8B-B14F-4D97-AF65-F5344CB8AC3E}">
        <p14:creationId xmlns:p14="http://schemas.microsoft.com/office/powerpoint/2010/main" val="116765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normAutofit fontScale="92500" lnSpcReduction="20000"/>
          </a:bodyPr>
          <a:lstStyle/>
          <a:p>
            <a:r>
              <a:rPr lang="en-US" dirty="0"/>
              <a:t>Generated these bar plots for most frequently used words in review summary and least or rarely used words in a review summary by any customer in our dataset.</a:t>
            </a:r>
            <a:endParaRPr lang="en-IN"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2607" y="1435423"/>
            <a:ext cx="7224386" cy="3528366"/>
          </a:xfrm>
        </p:spPr>
      </p:pic>
    </p:spTree>
    <p:extLst>
      <p:ext uri="{BB962C8B-B14F-4D97-AF65-F5344CB8AC3E}">
        <p14:creationId xmlns:p14="http://schemas.microsoft.com/office/powerpoint/2010/main" val="206407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normAutofit fontScale="85000" lnSpcReduction="10000"/>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155" y="1378268"/>
            <a:ext cx="5639289" cy="3642676"/>
          </a:xfrm>
        </p:spPr>
      </p:pic>
    </p:spTree>
    <p:extLst>
      <p:ext uri="{BB962C8B-B14F-4D97-AF65-F5344CB8AC3E}">
        <p14:creationId xmlns:p14="http://schemas.microsoft.com/office/powerpoint/2010/main" val="312839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sp>
        <p:nvSpPr>
          <p:cNvPr id="5" name="TextBox 4">
            <a:extLst>
              <a:ext uri="{FF2B5EF4-FFF2-40B4-BE49-F238E27FC236}">
                <a16:creationId xmlns:a16="http://schemas.microsoft.com/office/drawing/2014/main" xmlns="" id="{8CDCF9D0-5A9E-43D7-9CBE-4F9366844CF6}"/>
              </a:ext>
            </a:extLst>
          </p:cNvPr>
          <p:cNvSpPr txBox="1"/>
          <p:nvPr/>
        </p:nvSpPr>
        <p:spPr>
          <a:xfrm>
            <a:off x="533400" y="2895600"/>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609600"/>
            <a:ext cx="3074773" cy="2926353"/>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983" y="609600"/>
            <a:ext cx="3122752" cy="2897198"/>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330" y="3772763"/>
            <a:ext cx="3094567" cy="2704237"/>
          </a:xfrm>
          <a:prstGeom prst="rect">
            <a:avLst/>
          </a:prstGeom>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3984" y="3772762"/>
            <a:ext cx="3122752" cy="2628037"/>
          </a:xfrm>
          <a:prstGeom prst="rect">
            <a:avLst/>
          </a:prstGeom>
        </p:spPr>
      </p:pic>
    </p:spTree>
    <p:extLst>
      <p:ext uri="{BB962C8B-B14F-4D97-AF65-F5344CB8AC3E}">
        <p14:creationId xmlns:p14="http://schemas.microsoft.com/office/powerpoint/2010/main" val="409083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3648884"/>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a:t>
            </a: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LGBM </a:t>
            </a:r>
            <a:r>
              <a:rPr lang="en-IN" sz="2400" dirty="0">
                <a:effectLst/>
                <a:latin typeface="Calibri" panose="020F0502020204030204" pitchFamily="34" charset="0"/>
                <a:ea typeface="Calibri" panose="020F0502020204030204" pitchFamily="34" charset="0"/>
                <a:cs typeface="Times New Roman" panose="02020603050405020304" pitchFamily="18" charset="0"/>
              </a:rPr>
              <a:t>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832470"/>
            <a:ext cx="8534400" cy="411113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76400"/>
            <a:ext cx="7369179" cy="45720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fontScale="925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fontScale="925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85.71876469666093</a:t>
            </a:r>
            <a:r>
              <a:rPr lang="en-US" dirty="0" smtClean="0"/>
              <a:t>% </a:t>
            </a:r>
            <a:r>
              <a:rPr lang="en-US" dirty="0"/>
              <a:t>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664DB1FF-0B62-402E-9CE7-A2F95B83A66B}"/>
              </a:ext>
            </a:extLst>
          </p:cNvPr>
          <p:cNvSpPr txBox="1"/>
          <p:nvPr/>
        </p:nvSpPr>
        <p:spPr>
          <a:xfrm>
            <a:off x="2438400" y="25146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a:t>
            </a:r>
            <a:r>
              <a:rPr lang="en-US" dirty="0" smtClean="0"/>
              <a:t>73 </a:t>
            </a:r>
            <a:r>
              <a:rPr lang="en-US" dirty="0"/>
              <a:t>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a:bodyPr>
          <a:lstStyle/>
          <a:p>
            <a:r>
              <a:rPr lang="en-US" dirty="0" smtClean="0"/>
              <a:t>We </a:t>
            </a:r>
            <a:r>
              <a:rPr lang="en-US" dirty="0"/>
              <a:t>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a:t>
            </a:r>
            <a:r>
              <a:rPr lang="en-US" dirty="0" smtClean="0"/>
              <a:t>we </a:t>
            </a:r>
            <a:r>
              <a:rPr lang="en-US" dirty="0" err="1" smtClean="0"/>
              <a:t>builded</a:t>
            </a:r>
            <a:r>
              <a:rPr lang="en-US" dirty="0" smtClean="0"/>
              <a:t> </a:t>
            </a:r>
            <a:r>
              <a:rPr lang="en-US" dirty="0"/>
              <a:t>a machine learning model. Before model building do all data pre-processing steps involving NLP. </a:t>
            </a:r>
            <a:r>
              <a:rPr lang="en-US" dirty="0" smtClean="0"/>
              <a:t>Tried </a:t>
            </a:r>
            <a:r>
              <a:rPr lang="en-US" dirty="0"/>
              <a:t>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smtClean="0">
                <a:solidFill>
                  <a:schemeClr val="tx1"/>
                </a:solidFill>
              </a:rPr>
              <a:t>Hardware </a:t>
            </a:r>
            <a:r>
              <a:rPr lang="en-IN" dirty="0">
                <a:solidFill>
                  <a:schemeClr val="tx1"/>
                </a:solidFill>
              </a:rPr>
              <a:t>Used:</a:t>
            </a:r>
          </a:p>
          <a:p>
            <a:endParaRPr lang="en-IN" dirty="0">
              <a:solidFill>
                <a:schemeClr val="bg1"/>
              </a:solidFill>
            </a:endParaRPr>
          </a:p>
          <a:p>
            <a:pPr marL="914400" lvl="1" indent="-457200">
              <a:buFont typeface="Wingdings" panose="05000000000000000000" pitchFamily="2" charset="2"/>
              <a:buChar char="ü"/>
            </a:pPr>
            <a:r>
              <a:rPr lang="en-IN" sz="2400" dirty="0"/>
              <a:t>RAM: 4 GB</a:t>
            </a:r>
          </a:p>
          <a:p>
            <a:pPr marL="914400" lvl="1" indent="-457200">
              <a:buFont typeface="Wingdings" panose="05000000000000000000" pitchFamily="2" charset="2"/>
              <a:buChar char="ü"/>
            </a:pPr>
            <a:r>
              <a:rPr lang="en-IN" sz="2400" dirty="0"/>
              <a:t>CPU:  INTEL Core i3, 1.99GHz. </a:t>
            </a:r>
          </a:p>
          <a:p>
            <a:pPr marL="914400" lvl="1" indent="-457200">
              <a:buFont typeface="Wingdings" panose="05000000000000000000" pitchFamily="2" charset="2"/>
              <a:buChar char="ü"/>
            </a:pPr>
            <a:r>
              <a:rPr lang="en-IN" sz="2400" dirty="0"/>
              <a:t>GPU: NVIDIA GETFORCE RAM: 4 GB</a:t>
            </a:r>
          </a:p>
          <a:p>
            <a:pPr marL="502920" indent="-457200">
              <a:buFont typeface="Wingdings" pitchFamily="2" charset="2"/>
              <a:buChar char="Ø"/>
            </a:pPr>
            <a:r>
              <a:rPr lang="en-IN" dirty="0" smtClean="0"/>
              <a:t>Software </a:t>
            </a:r>
            <a:r>
              <a:rPr lang="en-IN" dirty="0"/>
              <a:t>used.</a:t>
            </a:r>
          </a:p>
          <a:p>
            <a:pPr marL="45720" indent="0">
              <a:buNone/>
            </a:pPr>
            <a:r>
              <a:rPr lang="en-IN" dirty="0"/>
              <a:t>Programming language 		      </a:t>
            </a:r>
            <a:r>
              <a:rPr lang="en-IN" dirty="0" smtClean="0"/>
              <a:t>    </a:t>
            </a:r>
            <a:r>
              <a:rPr lang="en-IN" dirty="0"/>
              <a:t>: Python</a:t>
            </a:r>
          </a:p>
          <a:p>
            <a:pPr marL="45720" indent="0">
              <a:buNone/>
            </a:pPr>
            <a:r>
              <a:rPr lang="en-IN" dirty="0"/>
              <a:t>Distribution 				</a:t>
            </a:r>
            <a:r>
              <a:rPr lang="en-IN" dirty="0" smtClean="0"/>
              <a:t>           : </a:t>
            </a:r>
            <a:r>
              <a:rPr lang="en-IN" dirty="0"/>
              <a:t>Anaconda Navigator</a:t>
            </a:r>
          </a:p>
          <a:p>
            <a:pPr marL="45720" indent="0">
              <a:buNone/>
            </a:pPr>
            <a:r>
              <a:rPr lang="en-IN" dirty="0"/>
              <a:t>Browser based language shell 		: </a:t>
            </a:r>
            <a:r>
              <a:rPr lang="en-IN" dirty="0" err="1"/>
              <a:t>Jupyter</a:t>
            </a:r>
            <a:r>
              <a:rPr lang="en-IN" dirty="0"/>
              <a:t> </a:t>
            </a:r>
            <a:r>
              <a:rPr lang="en-IN" dirty="0" smtClean="0"/>
              <a:t>Notebook Libraries/Packages </a:t>
            </a:r>
            <a:r>
              <a:rPr lang="en-IN" dirty="0"/>
              <a:t>specifically being used.</a:t>
            </a:r>
          </a:p>
          <a:p>
            <a:pPr marL="0" indent="0">
              <a:buNone/>
            </a:pPr>
            <a:r>
              <a:rPr lang="en-IN" dirty="0"/>
              <a:t>Pandas, NumPy, matplotlib, seaborn, scikit-learn, </a:t>
            </a:r>
            <a:r>
              <a:rPr lang="en-IN" dirty="0" smtClean="0"/>
              <a:t>pandas-profiling, </a:t>
            </a:r>
            <a:r>
              <a:rPr lang="en-IN" dirty="0"/>
              <a:t>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11506200" cy="2183162"/>
          </a:xfrm>
          <a:prstGeom prst="rect">
            <a:avLst/>
          </a:prstGeom>
        </p:spPr>
        <p:txBody>
          <a:bodyPr wrap="square">
            <a:spAutoFit/>
          </a:bodyPr>
          <a:lstStyle/>
          <a:p>
            <a:pPr algn="just">
              <a:lnSpc>
                <a:spcPct val="115000"/>
              </a:lnSpc>
              <a:spcBef>
                <a:spcPts val="640"/>
              </a:spcBef>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a:t>
            </a:r>
            <a:r>
              <a:rPr lang="en-IN" dirty="0" err="1">
                <a:latin typeface="Calibri" panose="020F0502020204030204" pitchFamily="34" charset="0"/>
                <a:ea typeface="Calibri" panose="020F0502020204030204" pitchFamily="34" charset="0"/>
                <a:cs typeface="Times New Roman" panose="02020603050405020304" pitchFamily="18" charset="0"/>
              </a:rPr>
              <a:t>csv</a:t>
            </a:r>
            <a:r>
              <a:rPr lang="en-IN" dirty="0">
                <a:latin typeface="Calibri" panose="020F0502020204030204" pitchFamily="34" charset="0"/>
                <a:ea typeface="Calibri" panose="020F0502020204030204" pitchFamily="34" charset="0"/>
                <a:cs typeface="Times New Roman" panose="02020603050405020304" pitchFamily="18" charset="0"/>
              </a:rPr>
              <a:t> format. Also I have shared the script for web scraping into the </a:t>
            </a:r>
            <a:r>
              <a:rPr lang="en-IN" dirty="0" err="1">
                <a:latin typeface="Calibri" panose="020F0502020204030204" pitchFamily="34" charset="0"/>
                <a:ea typeface="Calibri" panose="020F0502020204030204" pitchFamily="34" charset="0"/>
                <a:cs typeface="Times New Roman" panose="02020603050405020304" pitchFamily="18" charset="0"/>
              </a:rPr>
              <a:t>github</a:t>
            </a:r>
            <a:r>
              <a:rPr lang="en-IN" dirty="0">
                <a:latin typeface="Calibri" panose="020F0502020204030204" pitchFamily="34" charset="0"/>
                <a:ea typeface="Calibri" panose="020F0502020204030204" pitchFamily="34" charset="0"/>
                <a:cs typeface="Times New Roman" panose="02020603050405020304" pitchFamily="18" charset="0"/>
              </a:rPr>
              <a:t> repository.</a:t>
            </a:r>
            <a:endParaRPr lang="en-IN" dirty="0">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Bef>
                <a:spcPts val="640"/>
              </a:spcBef>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dirty="0" err="1">
                <a:latin typeface="Calibri" panose="020F0502020204030204" pitchFamily="34" charset="0"/>
                <a:ea typeface="Calibri" panose="020F0502020204030204" pitchFamily="34" charset="0"/>
                <a:cs typeface="Times New Roman" panose="02020603050405020304" pitchFamily="18" charset="0"/>
              </a:rPr>
              <a:t>analyze</a:t>
            </a:r>
            <a:r>
              <a:rPr lang="en-IN" dirty="0">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dirty="0">
              <a:latin typeface="Calibri" panose="020F0502020204030204" pitchFamily="34" charset="0"/>
              <a:ea typeface="Calibri" panose="020F0502020204030204" pitchFamily="34" charset="0"/>
              <a:cs typeface="Mangal" panose="02040503050203030202" pitchFamily="18" charset="0"/>
            </a:endParaRPr>
          </a:p>
        </p:txBody>
      </p:sp>
      <p:sp>
        <p:nvSpPr>
          <p:cNvPr id="3" name="Rectangle 2"/>
          <p:cNvSpPr/>
          <p:nvPr/>
        </p:nvSpPr>
        <p:spPr>
          <a:xfrm>
            <a:off x="914400" y="381000"/>
            <a:ext cx="4365619" cy="523220"/>
          </a:xfrm>
          <a:prstGeom prst="rect">
            <a:avLst/>
          </a:prstGeom>
        </p:spPr>
        <p:txBody>
          <a:bodyPr wrap="none">
            <a:spAutoFit/>
          </a:bodyPr>
          <a:lstStyle/>
          <a:p>
            <a:r>
              <a:rPr lang="en-IN" sz="2800" b="1" dirty="0"/>
              <a:t>Analytical Problem Framing</a:t>
            </a:r>
            <a:endParaRPr lang="en-US" sz="2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429000"/>
            <a:ext cx="6858000" cy="2971800"/>
          </a:xfrm>
          <a:prstGeom prst="rect">
            <a:avLst/>
          </a:prstGeom>
        </p:spPr>
      </p:pic>
    </p:spTree>
    <p:extLst>
      <p:ext uri="{BB962C8B-B14F-4D97-AF65-F5344CB8AC3E}">
        <p14:creationId xmlns:p14="http://schemas.microsoft.com/office/powerpoint/2010/main" val="2653040901"/>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Thatch</Template>
  <TotalTime>205</TotalTime>
  <Words>1135</Words>
  <Application>Microsoft Office PowerPoint</Application>
  <PresentationFormat>Custom</PresentationFormat>
  <Paragraphs>100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Thatch</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PowerPoint Presentation</vt:lpstr>
      <vt:lpstr>PANDAS PROFILING</vt:lpstr>
      <vt:lpstr>WORD AND CHARACTER COUNT</vt:lpstr>
      <vt:lpstr>PowerPoint Presentation</vt:lpstr>
      <vt:lpstr>PowerPoint Presentation</vt:lpstr>
      <vt:lpstr>BAR PLOTS</vt:lpstr>
      <vt:lpstr>Count Plots</vt:lpstr>
      <vt:lpstr>WORD CLOUD</vt:lpstr>
      <vt:lpstr>MODEL DEVELOPMENT ALGORITHMS</vt:lpstr>
      <vt:lpstr>MODEL CREATION AND EVALUATION</vt:lpstr>
      <vt:lpstr>FINAL MODEL</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rajesh kumar singh</dc:creator>
  <cp:lastModifiedBy>Lenovo</cp:lastModifiedBy>
  <cp:revision>22</cp:revision>
  <dcterms:created xsi:type="dcterms:W3CDTF">2021-12-26T03:23:22Z</dcterms:created>
  <dcterms:modified xsi:type="dcterms:W3CDTF">2022-03-12T05:54:41Z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