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28"/>
  </p:notesMasterIdLst>
  <p:handoutMasterIdLst>
    <p:handoutMasterId r:id="rId29"/>
  </p:handoutMasterIdLst>
  <p:sldIdLst>
    <p:sldId id="256" r:id="rId5"/>
    <p:sldId id="294" r:id="rId6"/>
    <p:sldId id="293" r:id="rId7"/>
    <p:sldId id="295" r:id="rId8"/>
    <p:sldId id="297" r:id="rId9"/>
    <p:sldId id="291" r:id="rId10"/>
    <p:sldId id="292" r:id="rId11"/>
    <p:sldId id="299" r:id="rId12"/>
    <p:sldId id="301" r:id="rId13"/>
    <p:sldId id="304" r:id="rId14"/>
    <p:sldId id="306" r:id="rId15"/>
    <p:sldId id="323" r:id="rId16"/>
    <p:sldId id="313" r:id="rId17"/>
    <p:sldId id="314" r:id="rId18"/>
    <p:sldId id="315" r:id="rId19"/>
    <p:sldId id="316" r:id="rId20"/>
    <p:sldId id="317" r:id="rId21"/>
    <p:sldId id="318" r:id="rId22"/>
    <p:sldId id="319" r:id="rId23"/>
    <p:sldId id="321" r:id="rId24"/>
    <p:sldId id="325" r:id="rId25"/>
    <p:sldId id="324" r:id="rId26"/>
    <p:sldId id="32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5274" autoAdjust="0"/>
  </p:normalViewPr>
  <p:slideViewPr>
    <p:cSldViewPr snapToGrid="0">
      <p:cViewPr>
        <p:scale>
          <a:sx n="96" d="100"/>
          <a:sy n="96" d="100"/>
        </p:scale>
        <p:origin x="-168" y="230"/>
      </p:cViewPr>
      <p:guideLst>
        <p:guide orient="horz" pos="2160"/>
        <p:guide pos="3840"/>
      </p:guideLst>
    </p:cSldViewPr>
  </p:slideViewPr>
  <p:outlineViewPr>
    <p:cViewPr>
      <p:scale>
        <a:sx n="33" d="100"/>
        <a:sy n="33" d="100"/>
      </p:scale>
      <p:origin x="53" y="2323"/>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a:t>
          </a:r>
          <a:r>
            <a:rPr lang="en-US" sz="1600" b="0" i="0" dirty="0" smtClean="0">
              <a:latin typeface="Constantia (Body)"/>
            </a:rPr>
            <a:t>2571 </a:t>
          </a:r>
          <a:r>
            <a:rPr lang="en-US" sz="1600" b="0" i="0" dirty="0">
              <a:latin typeface="Constantia (Body)"/>
            </a:rPr>
            <a:t>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smtClean="0">
              <a:latin typeface="Constantia (Body)"/>
            </a:rPr>
            <a:t>NO </a:t>
          </a:r>
          <a:r>
            <a:rPr lang="en-US" sz="1600" b="0" i="0" dirty="0">
              <a:latin typeface="Constantia (Body)"/>
            </a:rPr>
            <a:t>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485ACDD1-8BA5-4FB5-8790-F1B5BAC86222}" type="presOf" srcId="{A6BA014C-D5CD-45B0-A6E8-DE38B4DCEFFA}" destId="{7B103496-DA0E-4685-89BE-480B410F7FCF}"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564A34B1-0AE4-4F2F-A6AD-F461CA32B386}" type="presOf" srcId="{1DBF71A1-A201-4EA1-97EA-DB24F49F7E56}" destId="{B80B054A-6F89-48AB-AE26-0079B56D1C05}"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9115828E-064B-43A6-8B7B-73931DC5C463}" srcId="{0BDD2C3F-9F64-4AFC-BDFA-99B0FD662495}" destId="{192D9088-0E6C-46F1-9F85-A5FD4F11ECA9}" srcOrd="1" destOrd="0" parTransId="{12D3E03D-B243-4A51-BF2F-2464335A4416}" sibTransId="{8A095F39-0332-4410-8B60-A5C1F66041C0}"/>
    <dgm:cxn modelId="{9A5B3212-7BAB-4FE9-9B07-D3D74F23C04F}" type="presOf" srcId="{192D9088-0E6C-46F1-9F85-A5FD4F11ECA9}" destId="{97980B12-612D-45AF-96B7-86D66152C1E9}"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5639" y="115924"/>
          <a:ext cx="2564346" cy="1116977"/>
        </a:xfrm>
        <a:prstGeom prst="roundRect">
          <a:avLst>
            <a:gd name="adj" fmla="val 10000"/>
          </a:avLst>
        </a:prstGeom>
        <a:solidFill>
          <a:schemeClr val="accent5">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a:t>Data Cleaning</a:t>
          </a:r>
        </a:p>
      </dsp:txBody>
      <dsp:txXfrm>
        <a:off x="5639" y="115924"/>
        <a:ext cx="2564346" cy="744651"/>
      </dsp:txXfrm>
    </dsp:sp>
    <dsp:sp modelId="{9D677988-374B-4BBA-B73C-8BE59201B4AA}">
      <dsp:nvSpPr>
        <dsp:cNvPr id="0" name=""/>
        <dsp:cNvSpPr/>
      </dsp:nvSpPr>
      <dsp:spPr>
        <a:xfrm>
          <a:off x="530867" y="860575"/>
          <a:ext cx="2564346" cy="3595500"/>
        </a:xfrm>
        <a:prstGeom prst="roundRect">
          <a:avLst>
            <a:gd name="adj" fmla="val 10000"/>
          </a:avLst>
        </a:prstGeom>
        <a:solidFill>
          <a:schemeClr val="lt1">
            <a:alpha val="90000"/>
            <a:hueOff val="0"/>
            <a:satOff val="0"/>
            <a:lumOff val="0"/>
            <a:alphaOff val="0"/>
          </a:schemeClr>
        </a:solidFill>
        <a:ln w="11429" cap="flat" cmpd="sng" algn="ctr">
          <a:solidFill>
            <a:schemeClr val="accent5">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Import the collected data from web scraping</a:t>
          </a:r>
        </a:p>
        <a:p>
          <a:pPr marL="228600" lvl="1" indent="-228600" algn="l" defTabSz="889000">
            <a:lnSpc>
              <a:spcPct val="90000"/>
            </a:lnSpc>
            <a:spcBef>
              <a:spcPct val="0"/>
            </a:spcBef>
            <a:spcAft>
              <a:spcPct val="15000"/>
            </a:spcAft>
            <a:buChar char="••"/>
          </a:pPr>
          <a:r>
            <a:rPr lang="en-US" sz="2000" kern="1200" dirty="0"/>
            <a:t>Clean and format the records as per usage by using various imputation techniques</a:t>
          </a:r>
        </a:p>
      </dsp:txBody>
      <dsp:txXfrm>
        <a:off x="605974" y="935682"/>
        <a:ext cx="2414132" cy="3445286"/>
      </dsp:txXfrm>
    </dsp:sp>
    <dsp:sp modelId="{51EA4E37-9197-43C9-9502-961CC2F00719}">
      <dsp:nvSpPr>
        <dsp:cNvPr id="0" name=""/>
        <dsp:cNvSpPr/>
      </dsp:nvSpPr>
      <dsp:spPr>
        <a:xfrm>
          <a:off x="2958731" y="169025"/>
          <a:ext cx="824140" cy="63844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2958731" y="296715"/>
        <a:ext cx="632606" cy="383068"/>
      </dsp:txXfrm>
    </dsp:sp>
    <dsp:sp modelId="{6BB0ABCB-2373-47ED-9774-278F8EE9E9B2}">
      <dsp:nvSpPr>
        <dsp:cNvPr id="0" name=""/>
        <dsp:cNvSpPr/>
      </dsp:nvSpPr>
      <dsp:spPr>
        <a:xfrm>
          <a:off x="4124968" y="115924"/>
          <a:ext cx="2564346" cy="1116977"/>
        </a:xfrm>
        <a:prstGeom prst="roundRect">
          <a:avLst>
            <a:gd name="adj" fmla="val 10000"/>
          </a:avLst>
        </a:prstGeom>
        <a:solidFill>
          <a:schemeClr val="accent5">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a:t>Exploratory Data Analysis</a:t>
          </a:r>
        </a:p>
      </dsp:txBody>
      <dsp:txXfrm>
        <a:off x="4124968" y="115924"/>
        <a:ext cx="2564346" cy="744651"/>
      </dsp:txXfrm>
    </dsp:sp>
    <dsp:sp modelId="{93C83A52-6E6B-41FD-9424-D118FD751CED}">
      <dsp:nvSpPr>
        <dsp:cNvPr id="0" name=""/>
        <dsp:cNvSpPr/>
      </dsp:nvSpPr>
      <dsp:spPr>
        <a:xfrm>
          <a:off x="4650196" y="860575"/>
          <a:ext cx="2564346" cy="3595500"/>
        </a:xfrm>
        <a:prstGeom prst="roundRect">
          <a:avLst>
            <a:gd name="adj" fmla="val 10000"/>
          </a:avLst>
        </a:prstGeom>
        <a:solidFill>
          <a:schemeClr val="lt1">
            <a:alpha val="90000"/>
            <a:hueOff val="0"/>
            <a:satOff val="0"/>
            <a:lumOff val="0"/>
            <a:alphaOff val="0"/>
          </a:schemeClr>
        </a:solidFill>
        <a:ln w="11429" cap="flat" cmpd="sng" algn="ctr">
          <a:solidFill>
            <a:schemeClr val="accent5">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Check through all the dataset information like datatype, missing value, duplicate value etc.</a:t>
          </a:r>
        </a:p>
        <a:p>
          <a:pPr marL="228600" lvl="1" indent="-228600" algn="l" defTabSz="889000">
            <a:lnSpc>
              <a:spcPct val="90000"/>
            </a:lnSpc>
            <a:spcBef>
              <a:spcPct val="0"/>
            </a:spcBef>
            <a:spcAft>
              <a:spcPct val="15000"/>
            </a:spcAft>
            <a:buChar char="••"/>
          </a:pPr>
          <a:r>
            <a:rPr lang="en-US" sz="2000" kern="1200" dirty="0"/>
            <a:t>Analyze each and every data record to ensure we have usable information</a:t>
          </a:r>
        </a:p>
      </dsp:txBody>
      <dsp:txXfrm>
        <a:off x="4725303" y="935682"/>
        <a:ext cx="2414132" cy="3445286"/>
      </dsp:txXfrm>
    </dsp:sp>
    <dsp:sp modelId="{A66EA167-6AD2-4AA4-A421-59E2B4561DDF}">
      <dsp:nvSpPr>
        <dsp:cNvPr id="0" name=""/>
        <dsp:cNvSpPr/>
      </dsp:nvSpPr>
      <dsp:spPr>
        <a:xfrm>
          <a:off x="7078061" y="169025"/>
          <a:ext cx="824140" cy="63844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dirty="0"/>
        </a:p>
      </dsp:txBody>
      <dsp:txXfrm>
        <a:off x="7078061" y="296715"/>
        <a:ext cx="632606" cy="383068"/>
      </dsp:txXfrm>
    </dsp:sp>
    <dsp:sp modelId="{3E371716-205E-4EF6-A7ED-14278F63B034}">
      <dsp:nvSpPr>
        <dsp:cNvPr id="0" name=""/>
        <dsp:cNvSpPr/>
      </dsp:nvSpPr>
      <dsp:spPr>
        <a:xfrm>
          <a:off x="8244298" y="115924"/>
          <a:ext cx="2564346" cy="1116977"/>
        </a:xfrm>
        <a:prstGeom prst="roundRect">
          <a:avLst>
            <a:gd name="adj" fmla="val 10000"/>
          </a:avLst>
        </a:prstGeom>
        <a:solidFill>
          <a:schemeClr val="accent5">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a:t>Visualization and Data Preprocessing</a:t>
          </a:r>
        </a:p>
      </dsp:txBody>
      <dsp:txXfrm>
        <a:off x="8244298" y="115924"/>
        <a:ext cx="2564346" cy="744651"/>
      </dsp:txXfrm>
    </dsp:sp>
    <dsp:sp modelId="{D91F2413-E4E3-4058-AF8C-E44208B5C14B}">
      <dsp:nvSpPr>
        <dsp:cNvPr id="0" name=""/>
        <dsp:cNvSpPr/>
      </dsp:nvSpPr>
      <dsp:spPr>
        <a:xfrm>
          <a:off x="8769525" y="860575"/>
          <a:ext cx="2564346" cy="3595500"/>
        </a:xfrm>
        <a:prstGeom prst="roundRect">
          <a:avLst>
            <a:gd name="adj" fmla="val 10000"/>
          </a:avLst>
        </a:prstGeom>
        <a:solidFill>
          <a:schemeClr val="lt1">
            <a:alpha val="90000"/>
            <a:hueOff val="0"/>
            <a:satOff val="0"/>
            <a:lumOff val="0"/>
            <a:alphaOff val="0"/>
          </a:schemeClr>
        </a:solidFill>
        <a:ln w="11429" cap="flat" cmpd="sng" algn="ctr">
          <a:solidFill>
            <a:schemeClr val="accent5">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Use various visualization methods to check the data distribution identify presence of outliers and skewness</a:t>
          </a:r>
        </a:p>
        <a:p>
          <a:pPr marL="228600" lvl="1" indent="-228600" algn="l" defTabSz="889000">
            <a:lnSpc>
              <a:spcPct val="90000"/>
            </a:lnSpc>
            <a:spcBef>
              <a:spcPct val="0"/>
            </a:spcBef>
            <a:spcAft>
              <a:spcPct val="15000"/>
            </a:spcAft>
            <a:buChar char="••"/>
          </a:pPr>
          <a:r>
            <a:rPr lang="en-US" sz="2000" kern="1200" dirty="0"/>
            <a:t>Perform encoding and scaling methods</a:t>
          </a:r>
        </a:p>
      </dsp:txBody>
      <dsp:txXfrm>
        <a:off x="8844632" y="935682"/>
        <a:ext cx="2414132" cy="34452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5639" y="73770"/>
          <a:ext cx="2564346" cy="1015414"/>
        </a:xfrm>
        <a:prstGeom prst="roundRect">
          <a:avLst>
            <a:gd name="adj" fmla="val 10000"/>
          </a:avLst>
        </a:prstGeom>
        <a:solidFill>
          <a:schemeClr val="accent5">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Model Building</a:t>
          </a:r>
        </a:p>
      </dsp:txBody>
      <dsp:txXfrm>
        <a:off x="5639" y="73770"/>
        <a:ext cx="2564346" cy="676943"/>
      </dsp:txXfrm>
    </dsp:sp>
    <dsp:sp modelId="{9D677988-374B-4BBA-B73C-8BE59201B4AA}">
      <dsp:nvSpPr>
        <dsp:cNvPr id="0" name=""/>
        <dsp:cNvSpPr/>
      </dsp:nvSpPr>
      <dsp:spPr>
        <a:xfrm>
          <a:off x="530867" y="750713"/>
          <a:ext cx="2564346" cy="3747515"/>
        </a:xfrm>
        <a:prstGeom prst="roundRect">
          <a:avLst>
            <a:gd name="adj" fmla="val 10000"/>
          </a:avLst>
        </a:prstGeom>
        <a:solidFill>
          <a:schemeClr val="lt1">
            <a:alpha val="90000"/>
            <a:hueOff val="0"/>
            <a:satOff val="0"/>
            <a:lumOff val="0"/>
            <a:alphaOff val="0"/>
          </a:schemeClr>
        </a:solidFill>
        <a:ln w="11429" cap="flat" cmpd="sng" algn="ctr">
          <a:solidFill>
            <a:schemeClr val="accent5">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Create appropriate Regression Machine Learning model function</a:t>
          </a:r>
        </a:p>
        <a:p>
          <a:pPr marL="171450" lvl="1" indent="-171450" algn="l" defTabSz="800100">
            <a:lnSpc>
              <a:spcPct val="90000"/>
            </a:lnSpc>
            <a:spcBef>
              <a:spcPct val="0"/>
            </a:spcBef>
            <a:spcAft>
              <a:spcPct val="15000"/>
            </a:spcAft>
            <a:buChar char="••"/>
          </a:pPr>
          <a:r>
            <a:rPr lang="en-US" sz="1800" kern="1200" dirty="0"/>
            <a:t>Need to ensure that whenever the regression function is called it is able to process all the necessary parameters</a:t>
          </a:r>
        </a:p>
      </dsp:txBody>
      <dsp:txXfrm>
        <a:off x="605974" y="825820"/>
        <a:ext cx="2414132" cy="3597301"/>
      </dsp:txXfrm>
    </dsp:sp>
    <dsp:sp modelId="{51EA4E37-9197-43C9-9502-961CC2F00719}">
      <dsp:nvSpPr>
        <dsp:cNvPr id="0" name=""/>
        <dsp:cNvSpPr/>
      </dsp:nvSpPr>
      <dsp:spPr>
        <a:xfrm>
          <a:off x="2958731" y="93018"/>
          <a:ext cx="824140" cy="63844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2958731" y="220708"/>
        <a:ext cx="632606" cy="383068"/>
      </dsp:txXfrm>
    </dsp:sp>
    <dsp:sp modelId="{6BB0ABCB-2373-47ED-9774-278F8EE9E9B2}">
      <dsp:nvSpPr>
        <dsp:cNvPr id="0" name=""/>
        <dsp:cNvSpPr/>
      </dsp:nvSpPr>
      <dsp:spPr>
        <a:xfrm>
          <a:off x="4124968" y="73770"/>
          <a:ext cx="2564346" cy="1015414"/>
        </a:xfrm>
        <a:prstGeom prst="roundRect">
          <a:avLst>
            <a:gd name="adj" fmla="val 10000"/>
          </a:avLst>
        </a:prstGeom>
        <a:solidFill>
          <a:schemeClr val="accent5">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Model Evaluation</a:t>
          </a:r>
        </a:p>
      </dsp:txBody>
      <dsp:txXfrm>
        <a:off x="4124968" y="73770"/>
        <a:ext cx="2564346" cy="676943"/>
      </dsp:txXfrm>
    </dsp:sp>
    <dsp:sp modelId="{93C83A52-6E6B-41FD-9424-D118FD751CED}">
      <dsp:nvSpPr>
        <dsp:cNvPr id="0" name=""/>
        <dsp:cNvSpPr/>
      </dsp:nvSpPr>
      <dsp:spPr>
        <a:xfrm>
          <a:off x="4650196" y="750713"/>
          <a:ext cx="2564346" cy="3747515"/>
        </a:xfrm>
        <a:prstGeom prst="roundRect">
          <a:avLst>
            <a:gd name="adj" fmla="val 10000"/>
          </a:avLst>
        </a:prstGeom>
        <a:solidFill>
          <a:schemeClr val="lt1">
            <a:alpha val="90000"/>
            <a:hueOff val="0"/>
            <a:satOff val="0"/>
            <a:lumOff val="0"/>
            <a:alphaOff val="0"/>
          </a:schemeClr>
        </a:solidFill>
        <a:ln w="11429" cap="flat" cmpd="sng" algn="ctr">
          <a:solidFill>
            <a:schemeClr val="accent5">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Usage of evaluation metrics to check the accuracy of the models over trained and test data inputs</a:t>
          </a:r>
        </a:p>
        <a:p>
          <a:pPr marL="171450" lvl="1" indent="-171450" algn="l" defTabSz="800100">
            <a:lnSpc>
              <a:spcPct val="90000"/>
            </a:lnSpc>
            <a:spcBef>
              <a:spcPct val="0"/>
            </a:spcBef>
            <a:spcAft>
              <a:spcPct val="15000"/>
            </a:spcAft>
            <a:buChar char="••"/>
          </a:pPr>
          <a:r>
            <a:rPr lang="en-US" sz="1800" kern="1200" dirty="0"/>
            <a:t>Ensure the cross validation techniques helps in reducing over fitting and under fitting data</a:t>
          </a:r>
        </a:p>
      </dsp:txBody>
      <dsp:txXfrm>
        <a:off x="4725303" y="825820"/>
        <a:ext cx="2414132" cy="3597301"/>
      </dsp:txXfrm>
    </dsp:sp>
    <dsp:sp modelId="{A66EA167-6AD2-4AA4-A421-59E2B4561DDF}">
      <dsp:nvSpPr>
        <dsp:cNvPr id="0" name=""/>
        <dsp:cNvSpPr/>
      </dsp:nvSpPr>
      <dsp:spPr>
        <a:xfrm>
          <a:off x="7078061" y="93018"/>
          <a:ext cx="824140" cy="63844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a:off x="7078061" y="220708"/>
        <a:ext cx="632606" cy="383068"/>
      </dsp:txXfrm>
    </dsp:sp>
    <dsp:sp modelId="{3E371716-205E-4EF6-A7ED-14278F63B034}">
      <dsp:nvSpPr>
        <dsp:cNvPr id="0" name=""/>
        <dsp:cNvSpPr/>
      </dsp:nvSpPr>
      <dsp:spPr>
        <a:xfrm>
          <a:off x="8244298" y="73770"/>
          <a:ext cx="2564346" cy="1015414"/>
        </a:xfrm>
        <a:prstGeom prst="roundRect">
          <a:avLst>
            <a:gd name="adj" fmla="val 10000"/>
          </a:avLst>
        </a:prstGeom>
        <a:solidFill>
          <a:schemeClr val="accent5">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a:lnSpc>
              <a:spcPct val="90000"/>
            </a:lnSpc>
            <a:spcBef>
              <a:spcPct val="0"/>
            </a:spcBef>
            <a:spcAft>
              <a:spcPct val="35000"/>
            </a:spcAft>
          </a:pPr>
          <a:r>
            <a:rPr lang="en-US" sz="1800" kern="1200" dirty="0"/>
            <a:t>Hyperparameter Tuning Best Model</a:t>
          </a:r>
        </a:p>
      </dsp:txBody>
      <dsp:txXfrm>
        <a:off x="8244298" y="73770"/>
        <a:ext cx="2564346" cy="676943"/>
      </dsp:txXfrm>
    </dsp:sp>
    <dsp:sp modelId="{D91F2413-E4E3-4058-AF8C-E44208B5C14B}">
      <dsp:nvSpPr>
        <dsp:cNvPr id="0" name=""/>
        <dsp:cNvSpPr/>
      </dsp:nvSpPr>
      <dsp:spPr>
        <a:xfrm>
          <a:off x="8769525" y="750713"/>
          <a:ext cx="2564346" cy="3747515"/>
        </a:xfrm>
        <a:prstGeom prst="roundRect">
          <a:avLst>
            <a:gd name="adj" fmla="val 10000"/>
          </a:avLst>
        </a:prstGeom>
        <a:solidFill>
          <a:schemeClr val="lt1">
            <a:alpha val="90000"/>
            <a:hueOff val="0"/>
            <a:satOff val="0"/>
            <a:lumOff val="0"/>
            <a:alphaOff val="0"/>
          </a:schemeClr>
        </a:solidFill>
        <a:ln w="11429" cap="flat" cmpd="sng" algn="ctr">
          <a:solidFill>
            <a:schemeClr val="accent5">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Choosing the appropriate Regression Machine Learning model to check various parameter permutation and combinations</a:t>
          </a:r>
        </a:p>
        <a:p>
          <a:pPr marL="171450" lvl="1" indent="-171450" algn="l" defTabSz="800100">
            <a:lnSpc>
              <a:spcPct val="90000"/>
            </a:lnSpc>
            <a:spcBef>
              <a:spcPct val="0"/>
            </a:spcBef>
            <a:spcAft>
              <a:spcPct val="15000"/>
            </a:spcAft>
            <a:buChar char="••"/>
          </a:pPr>
          <a:r>
            <a:rPr lang="en-US" sz="1800" kern="1200" dirty="0"/>
            <a:t>Using Grid Search CV to obtain the best parameters that can be plugged into the selected model</a:t>
          </a:r>
        </a:p>
      </dsp:txBody>
      <dsp:txXfrm>
        <a:off x="8844632" y="825820"/>
        <a:ext cx="2414132" cy="35973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Shape : </a:t>
          </a:r>
          <a:r>
            <a:rPr lang="en-US" sz="1600" b="0" i="0" kern="1200" dirty="0" smtClean="0">
              <a:latin typeface="Constantia (Body)"/>
            </a:rPr>
            <a:t>2571 </a:t>
          </a:r>
          <a:r>
            <a:rPr lang="en-US" sz="1600" b="0" i="0" kern="1200" dirty="0">
              <a:latin typeface="Constantia (Body)"/>
            </a:rPr>
            <a:t>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smtClean="0">
              <a:latin typeface="Constantia (Body)"/>
            </a:rPr>
            <a:t>NO </a:t>
          </a:r>
          <a:r>
            <a:rPr lang="en-US" sz="1600" b="0" i="0" kern="1200" dirty="0">
              <a:latin typeface="Constantia (Body)"/>
            </a:rPr>
            <a:t>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508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1/28/2022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1/28/2022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1/28/2022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583DDF-CA54-461A-A486-592D2374C532}" type="datetimeFigureOut">
              <a:rPr lang="en-US" smtClean="0"/>
              <a:t>1/28/2022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CA8D9AD5-F248-4919-864A-CFD76CC027D6}" type="slidenum">
              <a:rPr lang="en-US" smtClean="0"/>
              <a:t>‹#›</a:t>
            </a:fld>
            <a:endParaRPr lang="en-US"/>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583DDF-CA54-461A-A486-592D2374C532}" type="datetimeFigureOut">
              <a:rPr lang="en-US" smtClean="0"/>
              <a:t>1/28/2022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E583DDF-CA54-461A-A486-592D2374C532}" type="datetimeFigureOut">
              <a:rPr lang="en-US" smtClean="0"/>
              <a:t>1/28/2022</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CA8D9AD5-F248-4919-864A-CFD76CC027D6}" type="slidenum">
              <a:rPr lang="en-US" smtClean="0"/>
              <a:t>‹#›</a:t>
            </a:fld>
            <a:endParaRPr lang="en-US"/>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1/28/2022</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A8D9AD5-F248-4919-864A-CFD76CC027D6}" type="slidenum">
              <a:rPr lang="en-US" smtClean="0"/>
              <a:t>‹#›</a:t>
            </a:fld>
            <a:endParaRPr lang="en-US"/>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F12952B5-7A2F-4CC8-B7CE-9234E21C2837}" type="datetime1">
              <a:rPr lang="en-US" smtClean="0"/>
              <a:t>1/28/2022</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E1DA07A-9201-4B4B-BAF2-015AFA30F520}" type="datetime1">
              <a:rPr lang="en-US" smtClean="0"/>
              <a:t>1/28/2022</a:t>
            </a:fld>
            <a:endParaRPr lang="en-US"/>
          </a:p>
        </p:txBody>
      </p:sp>
      <p:sp>
        <p:nvSpPr>
          <p:cNvPr id="8" name="Footer Placeholder 7"/>
          <p:cNvSpPr>
            <a:spLocks noGrp="1"/>
          </p:cNvSpPr>
          <p:nvPr>
            <p:ph type="ftr" sz="quarter" idx="11"/>
          </p:nvPr>
        </p:nvSpPr>
        <p:spPr>
          <a:xfrm>
            <a:off x="406400" y="6409944"/>
            <a:ext cx="4775200" cy="365760"/>
          </a:xfrm>
        </p:spPr>
        <p:txBody>
          <a:bodyPr/>
          <a:lstStyle/>
          <a:p>
            <a:r>
              <a:rPr lang="en-US" smtClean="0"/>
              <a:t>Add a footer</a:t>
            </a:r>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4FAB73BC-B049-4115-A692-8D63A059BFB8}"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583DDF-CA54-461A-A486-592D2374C532}" type="datetimeFigureOut">
              <a:rPr lang="en-US" smtClean="0"/>
              <a:t>1/28/2022</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CA8D9AD5-F248-4919-864A-CFD76CC027D6}"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E583DDF-CA54-461A-A486-592D2374C532}" type="datetimeFigureOut">
              <a:rPr lang="en-US" smtClean="0"/>
              <a:t>1/28/2022</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CA8D9AD5-F248-4919-864A-CFD76CC027D6}"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CA8D9AD5-F248-4919-864A-CFD76CC027D6}" type="slidenum">
              <a:rPr lang="en-US" smtClean="0"/>
              <a:t>‹#›</a:t>
            </a:fld>
            <a:endParaRPr lang="en-US"/>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E583DDF-CA54-461A-A486-592D2374C532}" type="datetimeFigureOut">
              <a:rPr lang="en-US" smtClean="0"/>
              <a:t>1/28/2022</a:t>
            </a:fld>
            <a:endParaRPr lang="en-US"/>
          </a:p>
        </p:txBody>
      </p:sp>
      <p:sp>
        <p:nvSpPr>
          <p:cNvPr id="6" name="Footer Placeholder 5"/>
          <p:cNvSpPr>
            <a:spLocks noGrp="1"/>
          </p:cNvSpPr>
          <p:nvPr>
            <p:ph type="ftr" sz="quarter" idx="11"/>
          </p:nvPr>
        </p:nvSpPr>
        <p:spPr>
          <a:xfrm>
            <a:off x="402336" y="6410848"/>
            <a:ext cx="4511040" cy="365760"/>
          </a:xfrm>
        </p:spPr>
        <p:txBody>
          <a:bodyPr/>
          <a:lstStyle/>
          <a:p>
            <a:r>
              <a:rPr lang="en-US" smtClean="0"/>
              <a:t>Add a footer</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CA8D9AD5-F248-4919-864A-CFD76CC027D6}" type="slidenum">
              <a:rPr lang="en-US" smtClean="0"/>
              <a:t>‹#›</a:t>
            </a:fld>
            <a:endParaRPr lang="en-US"/>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9E583DDF-CA54-461A-A486-592D2374C532}" type="datetimeFigureOut">
              <a:rPr lang="en-US" smtClean="0"/>
              <a:t>1/28/2022</a:t>
            </a:fld>
            <a:endParaRPr lang="en-US"/>
          </a:p>
        </p:txBody>
      </p:sp>
      <p:sp>
        <p:nvSpPr>
          <p:cNvPr id="6" name="Footer Placeholder 5"/>
          <p:cNvSpPr>
            <a:spLocks noGrp="1"/>
          </p:cNvSpPr>
          <p:nvPr>
            <p:ph type="ftr" sz="quarter" idx="11"/>
          </p:nvPr>
        </p:nvSpPr>
        <p:spPr>
          <a:xfrm>
            <a:off x="402336" y="6410848"/>
            <a:ext cx="4779264" cy="365760"/>
          </a:xfrm>
        </p:spPr>
        <p:txBody>
          <a:bodyPr/>
          <a:lstStyle/>
          <a:p>
            <a:r>
              <a:rPr lang="en-US" smtClean="0"/>
              <a:t>Add a footer</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9E583DDF-CA54-461A-A486-592D2374C532}" type="datetimeFigureOut">
              <a:rPr lang="en-US" smtClean="0"/>
              <a:pPr/>
              <a:t>1/28/2022</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r>
              <a:rPr lang="en-US" smtClean="0"/>
              <a:t>Add a footer</a:t>
            </a:r>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A8D9AD5-F248-4919-864A-CFD76CC027D6}" type="slidenum">
              <a:rPr lang="en-US" smtClean="0"/>
              <a:pPr/>
              <a:t>‹#›</a:t>
            </a:fld>
            <a:endParaRPr lang="en-US"/>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95937" y="4617349"/>
            <a:ext cx="6916336" cy="1771600"/>
          </a:xfrm>
        </p:spPr>
        <p:txBody>
          <a:bodyPr/>
          <a:lstStyle/>
          <a:p>
            <a:pPr algn="l"/>
            <a:r>
              <a:rPr lang="en-US" dirty="0">
                <a:solidFill>
                  <a:schemeClr val="tx1"/>
                </a:solidFill>
              </a:rPr>
              <a:t>Submitted by </a:t>
            </a:r>
            <a:r>
              <a:rPr lang="en-US" dirty="0" smtClean="0">
                <a:solidFill>
                  <a:schemeClr val="tx1"/>
                </a:solidFill>
              </a:rPr>
              <a:t>:</a:t>
            </a:r>
            <a:endParaRPr lang="en-US" dirty="0">
              <a:solidFill>
                <a:schemeClr val="tx1"/>
              </a:solidFill>
            </a:endParaRPr>
          </a:p>
          <a:p>
            <a:pPr algn="l"/>
            <a:r>
              <a:rPr lang="en-US" dirty="0" smtClean="0">
                <a:solidFill>
                  <a:schemeClr val="tx1"/>
                </a:solidFill>
              </a:rPr>
              <a:t>RAJESH KUMAR SINGH</a:t>
            </a:r>
            <a:r>
              <a:rPr lang="en-US" dirty="0" smtClean="0"/>
              <a:t>.</a:t>
            </a:r>
          </a:p>
          <a:p>
            <a:pPr algn="l"/>
            <a:endParaRPr lang="en-US" dirty="0"/>
          </a:p>
          <a:p>
            <a:pPr algn="l"/>
            <a:r>
              <a:rPr lang="en-US" dirty="0" smtClean="0">
                <a:solidFill>
                  <a:schemeClr val="tx1"/>
                </a:solidFill>
              </a:rPr>
              <a:t>Assigned by:</a:t>
            </a:r>
          </a:p>
          <a:p>
            <a:pPr algn="l"/>
            <a:r>
              <a:rPr lang="en-US" dirty="0" smtClean="0">
                <a:solidFill>
                  <a:schemeClr val="tx1"/>
                </a:solidFill>
              </a:rPr>
              <a:t>Flip robo technologies.</a:t>
            </a:r>
            <a:endParaRPr lang="en-US" dirty="0">
              <a:solidFill>
                <a:schemeClr val="tx1"/>
              </a:solidFill>
            </a:endParaRPr>
          </a:p>
        </p:txBody>
      </p:sp>
      <p:sp>
        <p:nvSpPr>
          <p:cNvPr id="2" name="Title 1"/>
          <p:cNvSpPr>
            <a:spLocks noGrp="1"/>
          </p:cNvSpPr>
          <p:nvPr>
            <p:ph type="ctrTitle"/>
          </p:nvPr>
        </p:nvSpPr>
        <p:spPr/>
        <p:txBody>
          <a:bodyPr/>
          <a:lstStyle/>
          <a:p>
            <a:r>
              <a:rPr lang="en-US" dirty="0">
                <a:solidFill>
                  <a:srgbClr val="FF0000"/>
                </a:solidFill>
              </a:rPr>
              <a:t>Used Car Price Prediction Project Presentation</a:t>
            </a:r>
          </a:p>
        </p:txBody>
      </p:sp>
      <p:pic>
        <p:nvPicPr>
          <p:cNvPr id="8194" name="Picture 2" descr="used car sales: Pre-owned car companies look at upstaging new car sales in  FY21, Auto News, ET Au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485" y="2830663"/>
            <a:ext cx="6248400" cy="3538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EC62E-9D88-4EBD-AB4C-6974D1712787}"/>
              </a:ext>
            </a:extLst>
          </p:cNvPr>
          <p:cNvSpPr>
            <a:spLocks noGrp="1"/>
          </p:cNvSpPr>
          <p:nvPr>
            <p:ph type="title"/>
          </p:nvPr>
        </p:nvSpPr>
        <p:spPr/>
        <p:txBody>
          <a:bodyPr/>
          <a:lstStyle/>
          <a:p>
            <a:r>
              <a:rPr lang="en-IN" dirty="0">
                <a:solidFill>
                  <a:srgbClr val="FF0000"/>
                </a:solidFill>
              </a:rPr>
              <a:t>EXPLORATORY DATA ANALYSIS (EDA)</a:t>
            </a:r>
          </a:p>
        </p:txBody>
      </p:sp>
      <p:sp>
        <p:nvSpPr>
          <p:cNvPr id="3" name="Content Placeholder 2">
            <a:extLst>
              <a:ext uri="{FF2B5EF4-FFF2-40B4-BE49-F238E27FC236}">
                <a16:creationId xmlns:a16="http://schemas.microsoft.com/office/drawing/2014/main" xmlns="" id="{9EE2133F-4A1B-4B8D-9DE7-C620EC625E48}"/>
              </a:ext>
            </a:extLst>
          </p:cNvPr>
          <p:cNvSpPr>
            <a:spLocks noGrp="1"/>
          </p:cNvSpPr>
          <p:nvPr>
            <p:ph sz="quarter" idx="1"/>
          </p:nvPr>
        </p:nvSpPr>
        <p:spPr>
          <a:xfrm>
            <a:off x="5118607" y="1565799"/>
            <a:ext cx="5573564" cy="4152901"/>
          </a:xfrm>
        </p:spPr>
        <p:txBody>
          <a:bodyPr>
            <a:normAutofit fontScale="70000" lnSpcReduction="2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a:t>
            </a:r>
            <a:r>
              <a:rPr lang="en-US" dirty="0" smtClean="0"/>
              <a:t>2571</a:t>
            </a:r>
            <a:r>
              <a:rPr lang="en-US" dirty="0" smtClean="0"/>
              <a:t> </a:t>
            </a:r>
            <a:r>
              <a:rPr lang="en-US" dirty="0"/>
              <a:t>rows and 6 different columns.</a:t>
            </a:r>
          </a:p>
          <a:p>
            <a:r>
              <a:rPr lang="en-US" dirty="0"/>
              <a:t>We don’t have any null values or missing values present in our dataset from the web scraping.</a:t>
            </a:r>
          </a:p>
          <a:p>
            <a:r>
              <a:rPr lang="en-US" dirty="0"/>
              <a:t>There </a:t>
            </a:r>
            <a:r>
              <a:rPr lang="en-US" dirty="0" smtClean="0"/>
              <a:t>is </a:t>
            </a:r>
            <a:r>
              <a:rPr lang="en-US" dirty="0" smtClean="0"/>
              <a:t>no</a:t>
            </a:r>
            <a:r>
              <a:rPr lang="en-US" dirty="0" smtClean="0"/>
              <a:t> </a:t>
            </a:r>
            <a:r>
              <a:rPr lang="en-US" dirty="0"/>
              <a:t>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xmlns="" id="{42016A52-AC05-4B3D-8ACB-955909718DCB}"/>
              </a:ext>
            </a:extLst>
          </p:cNvPr>
          <p:cNvGraphicFramePr>
            <a:graphicFrameLocks/>
          </p:cNvGraphicFramePr>
          <p:nvPr>
            <p:extLst>
              <p:ext uri="{D42A27DB-BD31-4B8C-83A1-F6EECF244321}">
                <p14:modId xmlns:p14="http://schemas.microsoft.com/office/powerpoint/2010/main" val="1098280749"/>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3587F-EF59-4996-A769-0F9B1DF0EFB5}"/>
              </a:ext>
            </a:extLst>
          </p:cNvPr>
          <p:cNvSpPr>
            <a:spLocks noGrp="1"/>
          </p:cNvSpPr>
          <p:nvPr>
            <p:ph type="title"/>
          </p:nvPr>
        </p:nvSpPr>
        <p:spPr/>
        <p:txBody>
          <a:bodyPr/>
          <a:lstStyle/>
          <a:p>
            <a:r>
              <a:rPr lang="en-US" dirty="0">
                <a:solidFill>
                  <a:srgbClr val="FF0000"/>
                </a:solidFill>
              </a:rPr>
              <a:t>DESCRIBE DATASET VISUAL ON NUMERIC DATA</a:t>
            </a:r>
            <a:endParaRPr lang="en-IN" dirty="0">
              <a:solidFill>
                <a:srgbClr val="FF0000"/>
              </a:solidFill>
            </a:endParaRPr>
          </a:p>
        </p:txBody>
      </p:sp>
      <p:sp>
        <p:nvSpPr>
          <p:cNvPr id="6" name="Content Placeholder 5"/>
          <p:cNvSpPr>
            <a:spLocks noGrp="1"/>
          </p:cNvSpPr>
          <p:nvPr>
            <p:ph sz="quarter"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18" y="1566407"/>
            <a:ext cx="10845578" cy="447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30DDF6-266A-428D-A574-0AF6AF904D1F}"/>
              </a:ext>
            </a:extLst>
          </p:cNvPr>
          <p:cNvSpPr>
            <a:spLocks noGrp="1"/>
          </p:cNvSpPr>
          <p:nvPr>
            <p:ph type="title"/>
          </p:nvPr>
        </p:nvSpPr>
        <p:spPr/>
        <p:txBody>
          <a:bodyPr/>
          <a:lstStyle/>
          <a:p>
            <a:r>
              <a:rPr lang="en-US" dirty="0">
                <a:solidFill>
                  <a:srgbClr val="FF0000"/>
                </a:solidFill>
              </a:rPr>
              <a:t>PURCHASE DETAILS OF USED </a:t>
            </a:r>
            <a:r>
              <a:rPr lang="en-US" dirty="0" smtClean="0">
                <a:solidFill>
                  <a:srgbClr val="FF0000"/>
                </a:solidFill>
              </a:rPr>
              <a:t>CARS</a:t>
            </a:r>
            <a:endParaRPr lang="en-IN" dirty="0">
              <a:solidFill>
                <a:srgbClr val="FF0000"/>
              </a:solidFill>
            </a:endParaRPr>
          </a:p>
        </p:txBody>
      </p:sp>
      <p:pic>
        <p:nvPicPr>
          <p:cNvPr id="2051"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93409" y="1808941"/>
            <a:ext cx="7955969" cy="400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554927-F700-445C-B507-77D2CDBE3908}"/>
              </a:ext>
            </a:extLst>
          </p:cNvPr>
          <p:cNvSpPr>
            <a:spLocks noGrp="1"/>
          </p:cNvSpPr>
          <p:nvPr>
            <p:ph type="title"/>
          </p:nvPr>
        </p:nvSpPr>
        <p:spPr/>
        <p:txBody>
          <a:bodyPr/>
          <a:lstStyle/>
          <a:p>
            <a:r>
              <a:rPr lang="en-IN" dirty="0" smtClean="0">
                <a:solidFill>
                  <a:srgbClr val="FF0000"/>
                </a:solidFill>
              </a:rPr>
              <a:t>Diesel vs. Petrol</a:t>
            </a:r>
            <a:endParaRPr lang="en-IN" dirty="0">
              <a:solidFill>
                <a:srgbClr val="FF0000"/>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66144" y="1873885"/>
            <a:ext cx="7810500" cy="3878580"/>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smtClean="0">
                <a:solidFill>
                  <a:srgbClr val="FF0000"/>
                </a:solidFill>
              </a:rPr>
              <a:t>Transmission</a:t>
            </a:r>
            <a:r>
              <a:rPr lang="en-US" dirty="0" smtClean="0"/>
              <a:t> </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00434" y="1851025"/>
            <a:ext cx="7741920" cy="3924300"/>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US" dirty="0" smtClean="0">
                <a:solidFill>
                  <a:srgbClr val="FF0000"/>
                </a:solidFill>
              </a:rPr>
              <a:t>KM Driven </a:t>
            </a:r>
            <a:endParaRPr lang="en-IN" dirty="0">
              <a:solidFill>
                <a:srgbClr val="FF0000"/>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93754" y="1809115"/>
            <a:ext cx="7955280" cy="4008120"/>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smtClean="0">
                <a:solidFill>
                  <a:srgbClr val="FF0000"/>
                </a:solidFill>
              </a:rPr>
              <a:t>Data pre processing</a:t>
            </a:r>
            <a:endParaRPr lang="en-IN" dirty="0">
              <a:solidFill>
                <a:srgbClr val="FF0000"/>
              </a:solidFill>
            </a:endParaRP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51063" y="1527175"/>
            <a:ext cx="804066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a:xfrm>
            <a:off x="1524000" y="61154"/>
            <a:ext cx="9133730" cy="1233424"/>
          </a:xfrm>
        </p:spPr>
        <p:txBody>
          <a:bodyPr anchor="ctr"/>
          <a:lstStyle/>
          <a:p>
            <a:r>
              <a:rPr lang="en-IN" dirty="0" smtClean="0">
                <a:solidFill>
                  <a:srgbClr val="FF0000"/>
                </a:solidFill>
              </a:rPr>
              <a:t>Model building</a:t>
            </a:r>
            <a:endParaRPr lang="en-IN" dirty="0">
              <a:solidFill>
                <a:srgbClr val="FF0000"/>
              </a:solidFill>
            </a:endParaRP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15624" y="1687195"/>
            <a:ext cx="8511540" cy="425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normAutofit/>
          </a:bodyPr>
          <a:lstStyle/>
          <a:p>
            <a:r>
              <a:rPr lang="en-US" dirty="0" smtClean="0">
                <a:solidFill>
                  <a:srgbClr val="FF0000"/>
                </a:solidFill>
              </a:rPr>
              <a:t>Hyper </a:t>
            </a:r>
            <a:r>
              <a:rPr lang="en-US" dirty="0">
                <a:solidFill>
                  <a:srgbClr val="FF0000"/>
                </a:solidFill>
              </a:rPr>
              <a:t>P</a:t>
            </a:r>
            <a:r>
              <a:rPr lang="en-US" dirty="0" smtClean="0">
                <a:solidFill>
                  <a:srgbClr val="FF0000"/>
                </a:solidFill>
              </a:rPr>
              <a:t>arameter </a:t>
            </a:r>
            <a:r>
              <a:rPr lang="en-US" dirty="0">
                <a:solidFill>
                  <a:srgbClr val="FF0000"/>
                </a:solidFill>
              </a:rPr>
              <a:t>T</a:t>
            </a:r>
            <a:r>
              <a:rPr lang="en-US" dirty="0" smtClean="0">
                <a:solidFill>
                  <a:srgbClr val="FF0000"/>
                </a:solidFill>
              </a:rPr>
              <a:t>uning</a:t>
            </a:r>
            <a:endParaRPr lang="en-IN" dirty="0">
              <a:solidFill>
                <a:srgbClr val="FF0000"/>
              </a:solidFill>
            </a:endParaRP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842294" y="1774825"/>
            <a:ext cx="84582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smtClean="0">
                <a:solidFill>
                  <a:srgbClr val="FF0000"/>
                </a:solidFill>
              </a:rPr>
              <a:t>Training And Saving the Best Model</a:t>
            </a:r>
            <a:endParaRPr lang="en-IN" dirty="0">
              <a:solidFill>
                <a:srgbClr val="FF0000"/>
              </a:solidFill>
            </a:endParaRPr>
          </a:p>
        </p:txBody>
      </p:sp>
      <p:sp>
        <p:nvSpPr>
          <p:cNvPr id="3" name="Content Placeholder 2"/>
          <p:cNvSpPr>
            <a:spLocks noGrp="1"/>
          </p:cNvSpPr>
          <p:nvPr>
            <p:ph sz="quarter"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628775"/>
            <a:ext cx="1061085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p:txBody>
          <a:bodyPr/>
          <a:lstStyle/>
          <a:p>
            <a:r>
              <a:rPr lang="en-IN" dirty="0">
                <a:solidFill>
                  <a:srgbClr val="FF0000"/>
                </a:solidFill>
              </a:rPr>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sz="quarter" idx="1"/>
          </p:nvPr>
        </p:nvSpPr>
        <p:spPr>
          <a:xfrm>
            <a:off x="1528573" y="1485900"/>
            <a:ext cx="8023800" cy="4152901"/>
          </a:xfrm>
        </p:spPr>
        <p:txBody>
          <a:bodyPr>
            <a:normAutofit fontScale="92500" lnSpcReduction="20000"/>
          </a:bodyPr>
          <a:lstStyle/>
          <a:p>
            <a:pPr marL="45720" indent="0">
              <a:buNone/>
            </a:pPr>
            <a:endParaRPr lang="en-US" dirty="0"/>
          </a:p>
          <a:p>
            <a:pPr marL="45720" indent="0">
              <a:buNone/>
            </a:pPr>
            <a:r>
              <a:rPr lang="en-US" dirty="0"/>
              <a:t>I would like to express my deepest gratitude to my SME (Subject Matter </a:t>
            </a:r>
            <a:r>
              <a:rPr lang="en-US" dirty="0" smtClean="0"/>
              <a:t>Expert) as </a:t>
            </a:r>
            <a:r>
              <a:rPr lang="en-US" dirty="0"/>
              <a:t>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solidFill>
                  <a:srgbClr val="FF0000"/>
                </a:solidFill>
              </a:rPr>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sz="quarter"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0E35C-F5E1-4099-A864-531EF344754F}"/>
              </a:ext>
            </a:extLst>
          </p:cNvPr>
          <p:cNvSpPr>
            <a:spLocks noGrp="1"/>
          </p:cNvSpPr>
          <p:nvPr>
            <p:ph type="title"/>
          </p:nvPr>
        </p:nvSpPr>
        <p:spPr/>
        <p:txBody>
          <a:bodyPr/>
          <a:lstStyle/>
          <a:p>
            <a:r>
              <a:rPr lang="en-IN" dirty="0">
                <a:solidFill>
                  <a:srgbClr val="FF0000"/>
                </a:solidFill>
              </a:rPr>
              <a:t>CONCLUSION</a:t>
            </a:r>
          </a:p>
        </p:txBody>
      </p:sp>
      <p:sp>
        <p:nvSpPr>
          <p:cNvPr id="3" name="Content Placeholder 2">
            <a:extLst>
              <a:ext uri="{FF2B5EF4-FFF2-40B4-BE49-F238E27FC236}">
                <a16:creationId xmlns:a16="http://schemas.microsoft.com/office/drawing/2014/main" xmlns="" id="{4B4F3621-7BED-423A-83D3-C4EEA72F6F7A}"/>
              </a:ext>
            </a:extLst>
          </p:cNvPr>
          <p:cNvSpPr>
            <a:spLocks noGrp="1"/>
          </p:cNvSpPr>
          <p:nvPr>
            <p:ph sz="quarter" idx="1"/>
          </p:nvPr>
        </p:nvSpPr>
        <p:spPr/>
        <p:txBody>
          <a:bodyPr numCol="1">
            <a:normAutofit fontScale="92500" lnSpcReduction="20000"/>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89856-8E98-4111-ADA6-CA1EE0F38F41}"/>
              </a:ext>
            </a:extLst>
          </p:cNvPr>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E40079BA-DFA5-4C0A-AEFA-6511EC802181}"/>
              </a:ext>
            </a:extLst>
          </p:cNvPr>
          <p:cNvSpPr>
            <a:spLocks noGrp="1"/>
          </p:cNvSpPr>
          <p:nvPr>
            <p:ph sz="quarter" idx="1"/>
          </p:nvPr>
        </p:nvSpPr>
        <p:spPr>
          <a:xfrm>
            <a:off x="887767" y="1485900"/>
            <a:ext cx="9996256" cy="4577549"/>
          </a:xfrm>
        </p:spPr>
        <p:txBody>
          <a:bodyPr numCol="1">
            <a:normAutofit fontScale="85000" lnSpcReduction="20000"/>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Musings of an Average Mom: Cars 3 Thank You C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066" y="683797"/>
            <a:ext cx="8525646" cy="532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32722-416A-403D-885F-4A830D135ECB}"/>
              </a:ext>
            </a:extLst>
          </p:cNvPr>
          <p:cNvSpPr>
            <a:spLocks noGrp="1"/>
          </p:cNvSpPr>
          <p:nvPr>
            <p:ph type="title"/>
          </p:nvPr>
        </p:nvSpPr>
        <p:spPr/>
        <p:txBody>
          <a:bodyPr/>
          <a:lstStyle/>
          <a:p>
            <a:r>
              <a:rPr lang="en-IN" dirty="0">
                <a:solidFill>
                  <a:srgbClr val="FF0000"/>
                </a:solidFill>
              </a:rPr>
              <a:t>ACKNOWLEDGMENT</a:t>
            </a:r>
          </a:p>
        </p:txBody>
      </p:sp>
      <p:sp>
        <p:nvSpPr>
          <p:cNvPr id="3" name="Content Placeholder 2">
            <a:extLst>
              <a:ext uri="{FF2B5EF4-FFF2-40B4-BE49-F238E27FC236}">
                <a16:creationId xmlns:a16="http://schemas.microsoft.com/office/drawing/2014/main" xmlns="" id="{4BA60C92-4FC2-4A83-9EA9-F4C46E7B415F}"/>
              </a:ext>
            </a:extLst>
          </p:cNvPr>
          <p:cNvSpPr>
            <a:spLocks noGrp="1"/>
          </p:cNvSpPr>
          <p:nvPr>
            <p:ph sz="quarter" idx="1"/>
          </p:nvPr>
        </p:nvSpPr>
        <p:spPr/>
        <p:txBody>
          <a:bodyPr>
            <a:normAutofit/>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a:t>
            </a:r>
            <a:r>
              <a:rPr lang="en-US" dirty="0" smtClean="0"/>
              <a:t>https</a:t>
            </a:r>
            <a:r>
              <a:rPr lang="en-US" dirty="0"/>
              <a:t>://github.com/</a:t>
            </a:r>
          </a:p>
          <a:p>
            <a:pPr marL="45720" indent="0">
              <a:buNone/>
            </a:pPr>
            <a:r>
              <a:rPr lang="en-US" dirty="0"/>
              <a:t>	5) </a:t>
            </a:r>
            <a:r>
              <a:rPr lang="en-US" dirty="0" smtClean="0"/>
              <a:t>https</a:t>
            </a:r>
            <a:r>
              <a:rPr lang="en-US" dirty="0"/>
              <a:t>://medium.com/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3C0E02-7E16-42DE-BE6E-B2A234729C75}"/>
              </a:ext>
            </a:extLst>
          </p:cNvPr>
          <p:cNvSpPr>
            <a:spLocks noGrp="1"/>
          </p:cNvSpPr>
          <p:nvPr>
            <p:ph type="title"/>
          </p:nvPr>
        </p:nvSpPr>
        <p:spPr/>
        <p:txBody>
          <a:bodyPr/>
          <a:lstStyle/>
          <a:p>
            <a:r>
              <a:rPr lang="en-US" dirty="0">
                <a:solidFill>
                  <a:srgbClr val="FF0000"/>
                </a:solidFill>
              </a:rPr>
              <a:t>PROBLEM STATEMENT</a:t>
            </a:r>
            <a:endParaRPr lang="en-IN" dirty="0">
              <a:solidFill>
                <a:srgbClr val="FF0000"/>
              </a:solidFill>
            </a:endParaRPr>
          </a:p>
        </p:txBody>
      </p:sp>
      <p:sp>
        <p:nvSpPr>
          <p:cNvPr id="3" name="Content Placeholder 2">
            <a:extLst>
              <a:ext uri="{FF2B5EF4-FFF2-40B4-BE49-F238E27FC236}">
                <a16:creationId xmlns:a16="http://schemas.microsoft.com/office/drawing/2014/main" xmlns="" id="{7E29125F-05F3-4C0E-8D02-796D922AAE7A}"/>
              </a:ext>
            </a:extLst>
          </p:cNvPr>
          <p:cNvSpPr>
            <a:spLocks noGrp="1"/>
          </p:cNvSpPr>
          <p:nvPr>
            <p:ph sz="quarter" idx="1"/>
          </p:nvPr>
        </p:nvSpPr>
        <p:spPr>
          <a:xfrm>
            <a:off x="1528571" y="1485900"/>
            <a:ext cx="5245091" cy="4152901"/>
          </a:xfrm>
        </p:spPr>
        <p:txBody>
          <a:bodyPr>
            <a:normAutofit fontScale="85000" lnSpcReduction="20000"/>
          </a:bodyPr>
          <a:lstStyle/>
          <a:p>
            <a:pPr marL="45720" indent="0">
              <a:buNone/>
            </a:pPr>
            <a:r>
              <a:rPr lang="en-US" dirty="0">
                <a:latin typeface="High Tower Text"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latin typeface="High Tower Text"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586" y="1558455"/>
            <a:ext cx="4916888" cy="4611756"/>
          </a:xfrm>
          <a:prstGeom prst="rect">
            <a:avLst/>
          </a:prstGeom>
        </p:spPr>
      </p:pic>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0D3840-75B2-4543-BC5A-295B5311F4EB}"/>
              </a:ext>
            </a:extLst>
          </p:cNvPr>
          <p:cNvSpPr>
            <a:spLocks noGrp="1"/>
          </p:cNvSpPr>
          <p:nvPr>
            <p:ph type="title"/>
          </p:nvPr>
        </p:nvSpPr>
        <p:spPr/>
        <p:txBody>
          <a:bodyPr/>
          <a:lstStyle/>
          <a:p>
            <a:r>
              <a:rPr lang="en-IN" dirty="0">
                <a:solidFill>
                  <a:srgbClr val="FF0000"/>
                </a:solidFill>
              </a:rPr>
              <a:t>MODEL BUILDING PHASE</a:t>
            </a:r>
          </a:p>
        </p:txBody>
      </p:sp>
      <p:sp>
        <p:nvSpPr>
          <p:cNvPr id="3" name="Content Placeholder 2">
            <a:extLst>
              <a:ext uri="{FF2B5EF4-FFF2-40B4-BE49-F238E27FC236}">
                <a16:creationId xmlns:a16="http://schemas.microsoft.com/office/drawing/2014/main" xmlns="" id="{FEA0C142-AACB-4E3B-B198-8F75B98F1C1A}"/>
              </a:ext>
            </a:extLst>
          </p:cNvPr>
          <p:cNvSpPr>
            <a:spLocks noGrp="1"/>
          </p:cNvSpPr>
          <p:nvPr>
            <p:ph sz="quarter" idx="1"/>
          </p:nvPr>
        </p:nvSpPr>
        <p:spPr/>
        <p:txBody>
          <a:bodyPr>
            <a:normAutofit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sz="quarter" idx="1"/>
            <p:extLst>
              <p:ext uri="{D42A27DB-BD31-4B8C-83A1-F6EECF244321}">
                <p14:modId xmlns:p14="http://schemas.microsoft.com/office/powerpoint/2010/main" val="1607884523"/>
              </p:ext>
            </p:extLst>
          </p:nvPr>
        </p:nvGraphicFramePr>
        <p:xfrm>
          <a:off x="401638" y="1527175"/>
          <a:ext cx="113395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sz="quarter" idx="1"/>
            <p:extLst>
              <p:ext uri="{D42A27DB-BD31-4B8C-83A1-F6EECF244321}">
                <p14:modId xmlns:p14="http://schemas.microsoft.com/office/powerpoint/2010/main" val="3607591039"/>
              </p:ext>
            </p:extLst>
          </p:nvPr>
        </p:nvGraphicFramePr>
        <p:xfrm>
          <a:off x="401638" y="1527175"/>
          <a:ext cx="11339512"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49276-39E4-4FBA-A534-946F45F62D04}"/>
              </a:ext>
            </a:extLst>
          </p:cNvPr>
          <p:cNvSpPr>
            <a:spLocks noGrp="1"/>
          </p:cNvSpPr>
          <p:nvPr>
            <p:ph type="title"/>
          </p:nvPr>
        </p:nvSpPr>
        <p:spPr/>
        <p:txBody>
          <a:bodyPr/>
          <a:lstStyle/>
          <a:p>
            <a:r>
              <a:rPr lang="en-US" dirty="0">
                <a:solidFill>
                  <a:srgbClr val="FF0000"/>
                </a:solidFill>
              </a:rPr>
              <a:t>DATA PREPROCESSING</a:t>
            </a:r>
            <a:endParaRPr lang="en-IN" dirty="0">
              <a:solidFill>
                <a:srgbClr val="FF0000"/>
              </a:solidFill>
            </a:endParaRPr>
          </a:p>
        </p:txBody>
      </p:sp>
      <p:sp>
        <p:nvSpPr>
          <p:cNvPr id="3" name="Content Placeholder 2">
            <a:extLst>
              <a:ext uri="{FF2B5EF4-FFF2-40B4-BE49-F238E27FC236}">
                <a16:creationId xmlns:a16="http://schemas.microsoft.com/office/drawing/2014/main" xmlns="" id="{45ABA75A-EF48-421E-A2FD-35B324B9529A}"/>
              </a:ext>
            </a:extLst>
          </p:cNvPr>
          <p:cNvSpPr>
            <a:spLocks noGrp="1"/>
          </p:cNvSpPr>
          <p:nvPr>
            <p:ph sz="quarter" idx="1"/>
          </p:nvPr>
        </p:nvSpPr>
        <p:spPr>
          <a:xfrm>
            <a:off x="1528572" y="1485900"/>
            <a:ext cx="7420119" cy="4152901"/>
          </a:xfrm>
        </p:spPr>
        <p:txBody>
          <a:bodyPr>
            <a:normAutofit fontScale="85000" lnSpcReduction="10000"/>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C6C4E-A9B7-45E3-A07B-619508B85841}"/>
              </a:ext>
            </a:extLst>
          </p:cNvPr>
          <p:cNvSpPr>
            <a:spLocks noGrp="1"/>
          </p:cNvSpPr>
          <p:nvPr>
            <p:ph type="title"/>
          </p:nvPr>
        </p:nvSpPr>
        <p:spPr/>
        <p:txBody>
          <a:bodyPr/>
          <a:lstStyle/>
          <a:p>
            <a:r>
              <a:rPr lang="en-US" dirty="0">
                <a:solidFill>
                  <a:srgbClr val="FF0000"/>
                </a:solidFill>
              </a:rPr>
              <a:t>TECHNOLOGY USED</a:t>
            </a:r>
            <a:endParaRPr lang="en-IN" dirty="0">
              <a:solidFill>
                <a:srgbClr val="FF0000"/>
              </a:solidFill>
            </a:endParaRPr>
          </a:p>
        </p:txBody>
      </p:sp>
      <p:sp>
        <p:nvSpPr>
          <p:cNvPr id="3" name="Content Placeholder 2">
            <a:extLst>
              <a:ext uri="{FF2B5EF4-FFF2-40B4-BE49-F238E27FC236}">
                <a16:creationId xmlns:a16="http://schemas.microsoft.com/office/drawing/2014/main" xmlns="" id="{B98FE444-E054-447E-AB45-FD06D9975000}"/>
              </a:ext>
            </a:extLst>
          </p:cNvPr>
          <p:cNvSpPr>
            <a:spLocks noGrp="1"/>
          </p:cNvSpPr>
          <p:nvPr>
            <p:ph sz="quarter" idx="1"/>
          </p:nvPr>
        </p:nvSpPr>
        <p:spPr>
          <a:xfrm>
            <a:off x="1528572" y="1485900"/>
            <a:ext cx="8041556" cy="4152901"/>
          </a:xfrm>
        </p:spPr>
        <p:txBody>
          <a:bodyPr>
            <a:normAutofit fontScale="85000" lnSpcReduction="20000"/>
          </a:bodyPr>
          <a:lstStyle/>
          <a:p>
            <a:pPr>
              <a:buFont typeface="Wingdings" panose="05000000000000000000" pitchFamily="2" charset="2"/>
              <a:buChar char="Ø"/>
            </a:pPr>
            <a:r>
              <a:rPr lang="en-IN" dirty="0"/>
              <a:t> </a:t>
            </a:r>
            <a:r>
              <a:rPr lang="en-IN" u="sng" dirty="0"/>
              <a:t>Hardware technology being used.</a:t>
            </a:r>
          </a:p>
          <a:p>
            <a:pPr marL="45720" indent="0">
              <a:buNone/>
            </a:pPr>
            <a:r>
              <a:rPr lang="en-IN" dirty="0" smtClean="0"/>
              <a:t>RAM 	: 4 GB</a:t>
            </a:r>
          </a:p>
          <a:p>
            <a:pPr marL="45720" indent="0">
              <a:buNone/>
            </a:pPr>
            <a:r>
              <a:rPr lang="en-IN" dirty="0" smtClean="0"/>
              <a:t>CPU 	: </a:t>
            </a:r>
            <a:r>
              <a:rPr lang="en-US" dirty="0"/>
              <a:t>INTEL Core i3, 1.99GHz</a:t>
            </a:r>
            <a:r>
              <a:rPr lang="en-US" dirty="0" smtClean="0"/>
              <a:t>.</a:t>
            </a:r>
          </a:p>
          <a:p>
            <a:pPr marL="45720" indent="0">
              <a:buNone/>
            </a:pPr>
            <a:r>
              <a:rPr lang="en-IN" dirty="0" smtClean="0"/>
              <a:t>GPU 	: NVIDIA GETFORCE.</a:t>
            </a:r>
            <a:endParaRPr lang="en-IN" dirty="0"/>
          </a:p>
          <a:p>
            <a:pPr marL="502920" indent="-457200">
              <a:buFont typeface="Wingdings" pitchFamily="2" charset="2"/>
              <a:buChar char="Ø"/>
            </a:pPr>
            <a:r>
              <a:rPr lang="en-IN" u="sng" dirty="0" smtClean="0"/>
              <a:t>Software technology being used.</a:t>
            </a:r>
          </a:p>
          <a:p>
            <a:pPr marL="45720" indent="0">
              <a:buNone/>
            </a:pPr>
            <a:r>
              <a:rPr lang="en-IN" dirty="0" smtClean="0"/>
              <a:t>Programming </a:t>
            </a:r>
            <a:r>
              <a:rPr lang="en-IN" dirty="0"/>
              <a:t>language 		: Python</a:t>
            </a:r>
          </a:p>
          <a:p>
            <a:pPr marL="45720" indent="0">
              <a:buNone/>
            </a:pPr>
            <a:r>
              <a:rPr lang="en-IN" dirty="0"/>
              <a:t>Distribution 			</a:t>
            </a:r>
            <a:r>
              <a:rPr lang="en-IN" dirty="0" smtClean="0"/>
              <a:t>               : </a:t>
            </a:r>
            <a:r>
              <a:rPr lang="en-IN" dirty="0"/>
              <a:t>Anaconda Navigator</a:t>
            </a:r>
          </a:p>
          <a:p>
            <a:pPr marL="45720" indent="0">
              <a:buNone/>
            </a:pPr>
            <a:r>
              <a:rPr lang="en-IN" dirty="0"/>
              <a:t>Browser based language shell </a:t>
            </a:r>
            <a:r>
              <a:rPr lang="en-IN" dirty="0" smtClean="0"/>
              <a:t>		: </a:t>
            </a:r>
            <a:r>
              <a:rPr lang="en-IN" dirty="0"/>
              <a:t>Jupyter Notebook</a:t>
            </a:r>
          </a:p>
          <a:p>
            <a:pPr>
              <a:buFont typeface="Wingdings" panose="05000000000000000000" pitchFamily="2" charset="2"/>
              <a:buChar char="Ø"/>
            </a:pPr>
            <a:r>
              <a:rPr lang="en-IN" dirty="0"/>
              <a:t> </a:t>
            </a:r>
            <a:r>
              <a:rPr lang="en-IN" u="sng" dirty="0"/>
              <a:t>Libraries/Packages specifically being used.</a:t>
            </a:r>
          </a:p>
          <a:p>
            <a:pPr marL="45720" indent="0">
              <a:buNone/>
            </a:pPr>
            <a:r>
              <a:rPr lang="en-IN" u="sng" dirty="0"/>
              <a:t>Pandas, NumPy, matplotlib, </a:t>
            </a:r>
            <a:r>
              <a:rPr lang="en-IN" u="sng" dirty="0" err="1" smtClean="0"/>
              <a:t>seaborn</a:t>
            </a:r>
            <a:r>
              <a:rPr lang="en-IN" u="sng" dirty="0"/>
              <a:t>.</a:t>
            </a:r>
            <a:endParaRPr lang="en-IN" u="sng" dirty="0"/>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F5AFAE-B80F-42D3-94B4-729362BC1BCB}">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Civic</Template>
  <TotalTime>2514</TotalTime>
  <Words>1182</Words>
  <Application>Microsoft Office PowerPoint</Application>
  <PresentationFormat>Custom</PresentationFormat>
  <Paragraphs>97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Civic</vt:lpstr>
      <vt:lpstr>Used Car Price Prediction Project Presentation</vt:lpstr>
      <vt:lpstr>ACKNOWLEDGMENT</vt:lpstr>
      <vt:lpstr>ACKNOWLEDGMENT</vt:lpstr>
      <vt:lpstr>PROBLEM STATEMENT</vt:lpstr>
      <vt:lpstr>MODEL BUILDING PHASE</vt:lpstr>
      <vt:lpstr>DATA SCIENCE LIFE CYCLE</vt:lpstr>
      <vt:lpstr>DATA SCIENCE LIFE CYCLE</vt:lpstr>
      <vt:lpstr>DATA PREPROCESSING</vt:lpstr>
      <vt:lpstr>TECHNOLOGY USED</vt:lpstr>
      <vt:lpstr>EXPLORATORY DATA ANALYSIS (EDA)</vt:lpstr>
      <vt:lpstr>DESCRIBE DATASET VISUAL ON NUMERIC DATA</vt:lpstr>
      <vt:lpstr>PURCHASE DETAILS OF USED CARS</vt:lpstr>
      <vt:lpstr>Diesel vs. Petrol</vt:lpstr>
      <vt:lpstr>Transmission </vt:lpstr>
      <vt:lpstr>KM Driven </vt:lpstr>
      <vt:lpstr>Data pre processing</vt:lpstr>
      <vt:lpstr>Model building</vt:lpstr>
      <vt:lpstr>Hyper Parameter Tuning</vt:lpstr>
      <vt:lpstr>Training And Saving the Best Model</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Lenovo</cp:lastModifiedBy>
  <cp:revision>24</cp:revision>
  <dcterms:created xsi:type="dcterms:W3CDTF">2021-11-11T17:57:02Z</dcterms:created>
  <dcterms:modified xsi:type="dcterms:W3CDTF">2022-01-28T18:32:32Z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