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PT Sans Narrow"/>
      <p:regular r:id="rId20"/>
      <p:bold r:id="rId21"/>
    </p:embeddedFont>
    <p:embeddedFont>
      <p:font typeface="Open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TSansNarrow-regular.fntdata"/><Relationship Id="rId22" Type="http://schemas.openxmlformats.org/officeDocument/2006/relationships/font" Target="fonts/OpenSans-regular.fntdata"/><Relationship Id="rId21" Type="http://schemas.openxmlformats.org/officeDocument/2006/relationships/font" Target="fonts/PTSansNarrow-bold.fntdata"/><Relationship Id="rId24" Type="http://schemas.openxmlformats.org/officeDocument/2006/relationships/font" Target="fonts/OpenSans-italic.fntdata"/><Relationship Id="rId23" Type="http://schemas.openxmlformats.org/officeDocument/2006/relationships/font" Target="fonts/OpenSans-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its partners.</a:t>
            </a:r>
            <a:endParaRPr/>
          </a:p>
          <a:p>
            <a:pPr indent="0" lvl="0" marL="0" rtl="0" algn="l">
              <a:spcBef>
                <a:spcPts val="0"/>
              </a:spcBef>
              <a:spcAft>
                <a:spcPts val="0"/>
              </a:spcAft>
              <a:buNone/>
            </a:pPr>
            <a:r>
              <a:rPr lang="en"/>
              <a:t>Churn - simple terms - customer has left the company. Lets see how we combat this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6bec41367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6bec41367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6b757b5cb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6b757b5cb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6bf0059b5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6bf0059b5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Southeast, service, seats, time, staff</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6bec41367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6bec41367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6bec413676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6bec413676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6b757b5cb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6b757b5cb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NPS(Net promoter score) - management tool used to gauge the loyalty of customer relationship. </a:t>
            </a:r>
            <a:endParaRPr/>
          </a:p>
          <a:p>
            <a:pPr indent="0" lvl="0" marL="0" rtl="0" algn="l">
              <a:spcBef>
                <a:spcPts val="0"/>
              </a:spcBef>
              <a:spcAft>
                <a:spcPts val="0"/>
              </a:spcAft>
              <a:buNone/>
            </a:pPr>
            <a:r>
              <a:rPr lang="en"/>
              <a:t>3 categories of which customer falls into - promtoers , detractors &amp; passives.</a:t>
            </a:r>
            <a:endParaRPr/>
          </a:p>
          <a:p>
            <a:pPr indent="0" lvl="0" marL="0" rtl="0" algn="l">
              <a:spcBef>
                <a:spcPts val="0"/>
              </a:spcBef>
              <a:spcAft>
                <a:spcPts val="0"/>
              </a:spcAft>
              <a:buNone/>
            </a:pPr>
            <a:r>
              <a:rPr lang="en"/>
              <a:t>In our dataset, we have a column called “Likelyhood ot recommend” which has customer scores. - This  is our “GOAL” </a:t>
            </a:r>
            <a:r>
              <a:rPr lang="en"/>
              <a:t>column.</a:t>
            </a:r>
            <a:endParaRPr/>
          </a:p>
          <a:p>
            <a:pPr indent="0" lvl="0" marL="0" rtl="0" algn="l">
              <a:spcBef>
                <a:spcPts val="0"/>
              </a:spcBef>
              <a:spcAft>
                <a:spcPts val="0"/>
              </a:spcAft>
              <a:buNone/>
            </a:pPr>
            <a:r>
              <a:rPr lang="en"/>
              <a:t>Target is straight forward - ( as per the above ).</a:t>
            </a:r>
            <a:endParaRPr/>
          </a:p>
          <a:p>
            <a:pPr indent="0" lvl="0" marL="0" rtl="0" algn="l">
              <a:spcBef>
                <a:spcPts val="0"/>
              </a:spcBef>
              <a:spcAft>
                <a:spcPts val="0"/>
              </a:spcAft>
              <a:buNone/>
            </a:pPr>
            <a:r>
              <a:rPr lang="en"/>
              <a:t>Strategy - Find the factors responsible - what makes the customer passive and not a promoter , worse, What makes the customer fall into the detractor zone? Where he actually gives us harmfull reviews.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6c00c3f9a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6c00c3f9a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up - What is the sample that we have?.</a:t>
            </a:r>
            <a:endParaRPr/>
          </a:p>
          <a:p>
            <a:pPr indent="0" lvl="0" marL="0" rtl="0" algn="l">
              <a:spcBef>
                <a:spcPts val="0"/>
              </a:spcBef>
              <a:spcAft>
                <a:spcPts val="0"/>
              </a:spcAft>
              <a:buNone/>
            </a:pPr>
            <a:r>
              <a:rPr lang="en"/>
              <a:t>2nd line : The intresting thing to note here is.&lt;2nd line&gt; . Which is what we are gonna work on. You can look at the graph. Thats what it says.</a:t>
            </a:r>
            <a:endParaRPr/>
          </a:p>
          <a:p>
            <a:pPr indent="0" lvl="0" marL="0" rtl="0" algn="l">
              <a:spcBef>
                <a:spcPts val="0"/>
              </a:spcBef>
              <a:spcAft>
                <a:spcPts val="0"/>
              </a:spcAft>
              <a:buNone/>
            </a:pPr>
            <a:r>
              <a:rPr lang="en"/>
              <a:t>3rd : what we have here is a set of 14 airlines , which is how we shall be working on. So...Analyzing for individual 14 airlines ( So 14 slides of analysis and 14 slides of results...jk..)</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6c00c3f9a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6c00c3f9a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Yeah.. So surely no one wants 28 slides..We need to just focus on specific airlines so that our OVERALL NPS score improves. As you can see..(Personally I cant coz i forgot my glasses) This graph gives the mean score of each airline, and those bubble sizes as its number of records. S\</a:t>
            </a:r>
            <a:endParaRPr/>
          </a:p>
          <a:p>
            <a:pPr indent="0" lvl="0" marL="0" rtl="0" algn="l">
              <a:spcBef>
                <a:spcPts val="0"/>
              </a:spcBef>
              <a:spcAft>
                <a:spcPts val="0"/>
              </a:spcAft>
              <a:buNone/>
            </a:pPr>
            <a:r>
              <a:rPr lang="en"/>
              <a:t>After 2nd point.. So we recduced 28 slides to 20...But.. still 20 is a bit too much. Our question..Which one’s to select for maximum benefit..? To improve the overall NPS?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6b757b5c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6b757b5c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6b757b5cb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6b757b5cb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7a551354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a551354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1" marL="914400" rtl="0" algn="l">
              <a:lnSpc>
                <a:spcPct val="115000"/>
              </a:lnSpc>
              <a:spcBef>
                <a:spcPts val="0"/>
              </a:spcBef>
              <a:spcAft>
                <a:spcPts val="0"/>
              </a:spcAft>
              <a:buClr>
                <a:schemeClr val="dk2"/>
              </a:buClr>
              <a:buSzPts val="1400"/>
              <a:buChar char="○"/>
            </a:pPr>
            <a:r>
              <a:rPr lang="en" sz="1400">
                <a:solidFill>
                  <a:schemeClr val="dk2"/>
                </a:solidFill>
              </a:rPr>
              <a:t>Ran on 6 individual airlines - many similar results, combined all 6 airlines into 1 matrix</a:t>
            </a:r>
            <a:endParaRPr sz="1400">
              <a:solidFill>
                <a:schemeClr val="dk2"/>
              </a:solidFill>
            </a:endParaRPr>
          </a:p>
          <a:p>
            <a:pPr indent="-317500" lvl="1" marL="914400" rtl="0" algn="l">
              <a:lnSpc>
                <a:spcPct val="115000"/>
              </a:lnSpc>
              <a:spcBef>
                <a:spcPts val="1000"/>
              </a:spcBef>
              <a:spcAft>
                <a:spcPts val="0"/>
              </a:spcAft>
              <a:buClr>
                <a:schemeClr val="dk2"/>
              </a:buClr>
              <a:buSzPts val="1400"/>
              <a:buChar char="○"/>
            </a:pPr>
            <a:r>
              <a:rPr lang="en" sz="1400">
                <a:solidFill>
                  <a:schemeClr val="dk2"/>
                </a:solidFill>
              </a:rPr>
              <a:t>Used variables that were most easily converted to factors - and the ones that complemented the numeric variables in the linear analysis </a:t>
            </a:r>
            <a:endParaRPr sz="1400">
              <a:solidFill>
                <a:schemeClr val="dk2"/>
              </a:solidFill>
            </a:endParaRPr>
          </a:p>
          <a:p>
            <a:pPr indent="-317500" lvl="2" marL="1371600" rtl="0" algn="l">
              <a:lnSpc>
                <a:spcPct val="115000"/>
              </a:lnSpc>
              <a:spcBef>
                <a:spcPts val="1000"/>
              </a:spcBef>
              <a:spcAft>
                <a:spcPts val="0"/>
              </a:spcAft>
              <a:buClr>
                <a:schemeClr val="dk2"/>
              </a:buClr>
              <a:buSzPts val="1400"/>
              <a:buChar char="■"/>
            </a:pPr>
            <a:r>
              <a:rPr lang="en" sz="1400">
                <a:solidFill>
                  <a:schemeClr val="dk2"/>
                </a:solidFill>
              </a:rPr>
              <a:t>Used plot and frequency diagram to determine lift,confidence,and support and narrow down rules to </a:t>
            </a:r>
            <a:r>
              <a:rPr lang="en" sz="1400">
                <a:solidFill>
                  <a:schemeClr val="dk2"/>
                </a:solidFill>
              </a:rPr>
              <a:t>about</a:t>
            </a:r>
            <a:r>
              <a:rPr lang="en" sz="1400">
                <a:solidFill>
                  <a:schemeClr val="dk2"/>
                </a:solidFill>
              </a:rPr>
              <a:t> 15</a:t>
            </a:r>
            <a:endParaRPr sz="1400">
              <a:solidFill>
                <a:schemeClr val="dk2"/>
              </a:solidFill>
            </a:endParaRPr>
          </a:p>
          <a:p>
            <a:pPr indent="-317500" lvl="2" marL="1371600" rtl="0" algn="l">
              <a:lnSpc>
                <a:spcPct val="115000"/>
              </a:lnSpc>
              <a:spcBef>
                <a:spcPts val="1000"/>
              </a:spcBef>
              <a:spcAft>
                <a:spcPts val="0"/>
              </a:spcAft>
              <a:buClr>
                <a:schemeClr val="dk2"/>
              </a:buClr>
              <a:buSzPts val="1400"/>
              <a:buChar char="■"/>
            </a:pPr>
            <a:r>
              <a:rPr lang="en" sz="1400">
                <a:solidFill>
                  <a:schemeClr val="dk2"/>
                </a:solidFill>
              </a:rPr>
              <a:t>Generated rules where age, class, and type of travel stood out</a:t>
            </a:r>
            <a:endParaRPr sz="1400">
              <a:solidFill>
                <a:schemeClr val="dk2"/>
              </a:solidFill>
            </a:endParaRPr>
          </a:p>
          <a:p>
            <a:pPr indent="-317500" lvl="2" marL="1371600" rtl="0" algn="l">
              <a:lnSpc>
                <a:spcPct val="115000"/>
              </a:lnSpc>
              <a:spcBef>
                <a:spcPts val="1000"/>
              </a:spcBef>
              <a:spcAft>
                <a:spcPts val="0"/>
              </a:spcAft>
              <a:buClr>
                <a:schemeClr val="dk2"/>
              </a:buClr>
              <a:buSzPts val="1400"/>
              <a:buChar char="■"/>
            </a:pPr>
            <a:r>
              <a:rPr lang="en" sz="1400">
                <a:solidFill>
                  <a:schemeClr val="dk2"/>
                </a:solidFill>
              </a:rPr>
              <a:t>Ran Apriori() on individual variables for added granularity</a:t>
            </a:r>
            <a:endParaRPr sz="1400">
              <a:solidFill>
                <a:schemeClr val="dk2"/>
              </a:solidFill>
            </a:endParaRPr>
          </a:p>
          <a:p>
            <a:pPr indent="-317500" lvl="1" marL="914400" rtl="0" algn="l">
              <a:lnSpc>
                <a:spcPct val="115000"/>
              </a:lnSpc>
              <a:spcBef>
                <a:spcPts val="1000"/>
              </a:spcBef>
              <a:spcAft>
                <a:spcPts val="1000"/>
              </a:spcAft>
              <a:buClr>
                <a:schemeClr val="dk2"/>
              </a:buClr>
              <a:buSzPts val="1400"/>
              <a:buChar char="○"/>
            </a:pPr>
            <a:r>
              <a:rPr lang="en" sz="1400">
                <a:solidFill>
                  <a:schemeClr val="dk2"/>
                </a:solidFill>
              </a:rPr>
              <a:t>Found that the high frequency of flight.cancelled and Gender were responsible for high confidence of occurrence with other variables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6b757b5cb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6b757b5cb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6b757b5cb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6b757b5cb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Firstly, I converted the likelihood column into 3 factors Detractors Passive and Promoter. And I ran decision tree and random forest models on nearly all columns except a few </a:t>
            </a:r>
            <a:r>
              <a:rPr lang="en">
                <a:solidFill>
                  <a:srgbClr val="222222"/>
                </a:solidFill>
                <a:highlight>
                  <a:srgbClr val="F8F9FA"/>
                </a:highlight>
              </a:rPr>
              <a:t>geographically relevant columns. And I get two plots, the left plot is the visualization of the decision tree model. The right one is the variable importance plot. It shows the type of travel, Eating and drinking , Airline status have higher importance.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Southeast Airlines:</a:t>
            </a:r>
            <a:endParaRPr/>
          </a:p>
          <a:p>
            <a:pPr indent="0" lvl="0" marL="0" rtl="0" algn="ctr">
              <a:spcBef>
                <a:spcPts val="0"/>
              </a:spcBef>
              <a:spcAft>
                <a:spcPts val="0"/>
              </a:spcAft>
              <a:buNone/>
            </a:pPr>
            <a:r>
              <a:rPr lang="en" sz="4000"/>
              <a:t>Combating Customer Churn</a:t>
            </a:r>
            <a:endParaRPr sz="4000"/>
          </a:p>
        </p:txBody>
      </p:sp>
      <p:sp>
        <p:nvSpPr>
          <p:cNvPr id="67" name="Google Shape;67;p13"/>
          <p:cNvSpPr txBox="1"/>
          <p:nvPr>
            <p:ph idx="1" type="subTitle"/>
          </p:nvPr>
        </p:nvSpPr>
        <p:spPr>
          <a:xfrm>
            <a:off x="2167200" y="3002475"/>
            <a:ext cx="4811100" cy="102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Ryan Reed, Sidney Lanier, Abhiram Gopal, Renjie Zhu, Scott Kessel </a:t>
            </a:r>
            <a:endParaRPr sz="2000"/>
          </a:p>
          <a:p>
            <a:pPr indent="0" lvl="0" marL="0" rtl="0" algn="ctr">
              <a:spcBef>
                <a:spcPts val="0"/>
              </a:spcBef>
              <a:spcAft>
                <a:spcPts val="0"/>
              </a:spcAft>
              <a:buNone/>
            </a:pPr>
            <a:r>
              <a:t/>
            </a:r>
            <a:endParaRPr sz="2000"/>
          </a:p>
          <a:p>
            <a:pPr indent="0" lvl="0" marL="0" rtl="0" algn="ctr">
              <a:spcBef>
                <a:spcPts val="0"/>
              </a:spcBef>
              <a:spcAft>
                <a:spcPts val="0"/>
              </a:spcAft>
              <a:buNone/>
            </a:pPr>
            <a:r>
              <a:t/>
            </a:r>
            <a:endParaRPr sz="2000"/>
          </a:p>
        </p:txBody>
      </p:sp>
      <p:sp>
        <p:nvSpPr>
          <p:cNvPr id="68" name="Google Shape;68;p13"/>
          <p:cNvSpPr txBox="1"/>
          <p:nvPr/>
        </p:nvSpPr>
        <p:spPr>
          <a:xfrm>
            <a:off x="-75" y="4623375"/>
            <a:ext cx="9144000" cy="52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IST 687: Introduction to Data Science</a:t>
            </a:r>
            <a:endParaRPr sz="1800">
              <a:latin typeface="Open Sans"/>
              <a:ea typeface="Open Sans"/>
              <a:cs typeface="Open Sans"/>
              <a:sym typeface="Open Sans"/>
            </a:endParaRPr>
          </a:p>
        </p:txBody>
      </p:sp>
      <p:pic>
        <p:nvPicPr>
          <p:cNvPr id="69" name="Google Shape;69;p13"/>
          <p:cNvPicPr preferRelativeResize="0"/>
          <p:nvPr/>
        </p:nvPicPr>
        <p:blipFill>
          <a:blip r:embed="rId3">
            <a:alphaModFix/>
          </a:blip>
          <a:stretch>
            <a:fillRect/>
          </a:stretch>
        </p:blipFill>
        <p:spPr>
          <a:xfrm>
            <a:off x="6261025" y="4579625"/>
            <a:ext cx="2882976" cy="5638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311700" y="2926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Further Decision Tree Analysis</a:t>
            </a:r>
            <a:endParaRPr/>
          </a:p>
        </p:txBody>
      </p:sp>
      <p:sp>
        <p:nvSpPr>
          <p:cNvPr id="132" name="Google Shape;132;p22"/>
          <p:cNvSpPr txBox="1"/>
          <p:nvPr>
            <p:ph idx="1" type="body"/>
          </p:nvPr>
        </p:nvSpPr>
        <p:spPr>
          <a:xfrm>
            <a:off x="311700" y="933025"/>
            <a:ext cx="8520600" cy="40548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 sz="1600"/>
              <a:t>Do the decision tree analysis for the 6 airline chosen by the Linear model</a:t>
            </a:r>
            <a:endParaRPr sz="1600"/>
          </a:p>
          <a:p>
            <a:pPr indent="-314325" lvl="1" marL="914400" rtl="0" algn="l">
              <a:lnSpc>
                <a:spcPct val="150000"/>
              </a:lnSpc>
              <a:spcBef>
                <a:spcPts val="0"/>
              </a:spcBef>
              <a:spcAft>
                <a:spcPts val="0"/>
              </a:spcAft>
              <a:buSzPts val="1350"/>
              <a:buChar char="○"/>
            </a:pPr>
            <a:r>
              <a:rPr lang="en" sz="1350"/>
              <a:t>Found that </a:t>
            </a:r>
            <a:r>
              <a:rPr b="1" i="1" lang="en" sz="1350"/>
              <a:t>Age, Flight per year</a:t>
            </a:r>
            <a:r>
              <a:rPr b="1" lang="en" sz="1350"/>
              <a:t>, </a:t>
            </a:r>
            <a:r>
              <a:rPr lang="en" sz="1350"/>
              <a:t>and</a:t>
            </a:r>
            <a:r>
              <a:rPr b="1" lang="en" sz="1350"/>
              <a:t> </a:t>
            </a:r>
            <a:r>
              <a:rPr b="1" i="1" lang="en" sz="1350"/>
              <a:t>Delay time</a:t>
            </a:r>
            <a:r>
              <a:rPr lang="en" sz="1350"/>
              <a:t> are also important variables</a:t>
            </a:r>
            <a:endParaRPr sz="1350"/>
          </a:p>
          <a:p>
            <a:pPr indent="-330200" lvl="0" marL="457200" rtl="0" algn="l">
              <a:lnSpc>
                <a:spcPct val="150000"/>
              </a:lnSpc>
              <a:spcBef>
                <a:spcPts val="0"/>
              </a:spcBef>
              <a:spcAft>
                <a:spcPts val="0"/>
              </a:spcAft>
              <a:buSzPts val="1600"/>
              <a:buChar char="●"/>
            </a:pPr>
            <a:r>
              <a:rPr lang="en" sz="1600"/>
              <a:t>Then </a:t>
            </a:r>
            <a:r>
              <a:rPr lang="en" sz="1600"/>
              <a:t>do </a:t>
            </a:r>
            <a:r>
              <a:rPr lang="en" sz="1600"/>
              <a:t>more analysis on the different types of travel</a:t>
            </a:r>
            <a:endParaRPr sz="1600"/>
          </a:p>
          <a:p>
            <a:pPr indent="-314325" lvl="1" marL="914400" rtl="0" algn="l">
              <a:lnSpc>
                <a:spcPct val="150000"/>
              </a:lnSpc>
              <a:spcBef>
                <a:spcPts val="0"/>
              </a:spcBef>
              <a:spcAft>
                <a:spcPts val="0"/>
              </a:spcAft>
              <a:buSzPts val="1350"/>
              <a:buChar char="○"/>
            </a:pPr>
            <a:r>
              <a:rPr lang="en" sz="1350"/>
              <a:t>For “Business Travel”, </a:t>
            </a:r>
            <a:r>
              <a:rPr b="1" i="1" lang="en" sz="1350"/>
              <a:t>Eating and Drinking</a:t>
            </a:r>
            <a:r>
              <a:rPr lang="en" sz="1350"/>
              <a:t> matters most, especially large amount of consumption</a:t>
            </a:r>
            <a:endParaRPr sz="1350"/>
          </a:p>
          <a:p>
            <a:pPr indent="-314325" lvl="1" marL="914400" rtl="0" algn="l">
              <a:lnSpc>
                <a:spcPct val="150000"/>
              </a:lnSpc>
              <a:spcBef>
                <a:spcPts val="0"/>
              </a:spcBef>
              <a:spcAft>
                <a:spcPts val="0"/>
              </a:spcAft>
              <a:buSzPts val="1350"/>
              <a:buChar char="○"/>
            </a:pPr>
            <a:r>
              <a:rPr lang="en" sz="1350"/>
              <a:t>For “Personal Travel”,</a:t>
            </a:r>
            <a:r>
              <a:rPr i="1" lang="en" sz="1350"/>
              <a:t> </a:t>
            </a:r>
            <a:r>
              <a:rPr b="1" i="1" lang="en" sz="1350"/>
              <a:t>Arrival Delay</a:t>
            </a:r>
            <a:r>
              <a:rPr i="1" lang="en" sz="1350"/>
              <a:t> </a:t>
            </a:r>
            <a:r>
              <a:rPr lang="en" sz="1350"/>
              <a:t>matters most. If delay time beyonds 5.5 minutes, then the </a:t>
            </a:r>
            <a:r>
              <a:rPr i="1" lang="en" sz="1350"/>
              <a:t>likelihood to recommend</a:t>
            </a:r>
            <a:r>
              <a:rPr b="1" i="1" lang="en" sz="1350"/>
              <a:t> </a:t>
            </a:r>
            <a:r>
              <a:rPr lang="en" sz="1350"/>
              <a:t>will mostly be below 9</a:t>
            </a:r>
            <a:endParaRPr sz="1350"/>
          </a:p>
          <a:p>
            <a:pPr indent="-314325" lvl="1" marL="914400" rtl="0" algn="l">
              <a:lnSpc>
                <a:spcPct val="150000"/>
              </a:lnSpc>
              <a:spcBef>
                <a:spcPts val="0"/>
              </a:spcBef>
              <a:spcAft>
                <a:spcPts val="0"/>
              </a:spcAft>
              <a:buSzPts val="1350"/>
              <a:buChar char="○"/>
            </a:pPr>
            <a:r>
              <a:rPr lang="en" sz="1350"/>
              <a:t>For “Mileage tickets”, </a:t>
            </a:r>
            <a:r>
              <a:rPr b="1" i="1" lang="en" sz="1350"/>
              <a:t>Silver status</a:t>
            </a:r>
            <a:r>
              <a:rPr i="1" lang="en" sz="1350"/>
              <a:t> </a:t>
            </a:r>
            <a:r>
              <a:rPr lang="en" sz="1350"/>
              <a:t>shows high scores of </a:t>
            </a:r>
            <a:r>
              <a:rPr i="1" lang="en" sz="1350"/>
              <a:t>likelihood to recommend</a:t>
            </a:r>
            <a:r>
              <a:rPr lang="en" sz="1350"/>
              <a:t>. We should focus more on other status</a:t>
            </a:r>
            <a:endParaRPr sz="1350"/>
          </a:p>
          <a:p>
            <a:pPr indent="-330200" lvl="0" marL="457200" rtl="0" algn="l">
              <a:lnSpc>
                <a:spcPct val="150000"/>
              </a:lnSpc>
              <a:spcBef>
                <a:spcPts val="0"/>
              </a:spcBef>
              <a:spcAft>
                <a:spcPts val="0"/>
              </a:spcAft>
              <a:buSzPts val="1600"/>
              <a:buChar char="●"/>
            </a:pPr>
            <a:r>
              <a:rPr lang="en" sz="1600"/>
              <a:t>Then do more analysis on different age groups</a:t>
            </a:r>
            <a:endParaRPr sz="1600"/>
          </a:p>
          <a:p>
            <a:pPr indent="-314325" lvl="1" marL="914400" rtl="0" algn="l">
              <a:lnSpc>
                <a:spcPct val="150000"/>
              </a:lnSpc>
              <a:spcBef>
                <a:spcPts val="0"/>
              </a:spcBef>
              <a:spcAft>
                <a:spcPts val="0"/>
              </a:spcAft>
              <a:buSzPts val="1350"/>
              <a:buChar char="○"/>
            </a:pPr>
            <a:r>
              <a:rPr lang="en" sz="1350"/>
              <a:t>For age group above 65, </a:t>
            </a:r>
            <a:r>
              <a:rPr b="1" i="1" lang="en" sz="1350"/>
              <a:t>Delay</a:t>
            </a:r>
            <a:r>
              <a:rPr i="1" lang="en" sz="1350"/>
              <a:t> </a:t>
            </a:r>
            <a:r>
              <a:rPr lang="en" sz="1350"/>
              <a:t>matters most (both arrival and departure)</a:t>
            </a:r>
            <a:endParaRPr sz="1350"/>
          </a:p>
          <a:p>
            <a:pPr indent="-314325" lvl="1" marL="914400" rtl="0" algn="l">
              <a:lnSpc>
                <a:spcPct val="150000"/>
              </a:lnSpc>
              <a:spcBef>
                <a:spcPts val="0"/>
              </a:spcBef>
              <a:spcAft>
                <a:spcPts val="0"/>
              </a:spcAft>
              <a:buSzPts val="1350"/>
              <a:buChar char="○"/>
            </a:pPr>
            <a:r>
              <a:rPr lang="en" sz="1350"/>
              <a:t>For age group below 65, </a:t>
            </a:r>
            <a:r>
              <a:rPr b="1" i="1" lang="en" sz="1350"/>
              <a:t>Eating and Drinking</a:t>
            </a:r>
            <a:r>
              <a:rPr lang="en" sz="1350"/>
              <a:t> matters most, and we should focus on those expensive foods in the airport</a:t>
            </a:r>
            <a:endParaRPr sz="135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311700" y="2926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Sentiment Analysis</a:t>
            </a:r>
            <a:endParaRPr/>
          </a:p>
        </p:txBody>
      </p:sp>
      <p:sp>
        <p:nvSpPr>
          <p:cNvPr id="138" name="Google Shape;138;p23"/>
          <p:cNvSpPr txBox="1"/>
          <p:nvPr>
            <p:ph idx="1" type="body"/>
          </p:nvPr>
        </p:nvSpPr>
        <p:spPr>
          <a:xfrm>
            <a:off x="311700" y="1469750"/>
            <a:ext cx="4260300" cy="342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Negative Leaning Sentiments</a:t>
            </a:r>
            <a:endParaRPr b="1" sz="1600"/>
          </a:p>
          <a:p>
            <a:pPr indent="-330200" lvl="0" marL="457200" rtl="0" algn="l">
              <a:spcBef>
                <a:spcPts val="1600"/>
              </a:spcBef>
              <a:spcAft>
                <a:spcPts val="0"/>
              </a:spcAft>
              <a:buSzPts val="1600"/>
              <a:buChar char="●"/>
            </a:pPr>
            <a:r>
              <a:rPr lang="en" sz="1600"/>
              <a:t>Cheapseats Airlines Inc.</a:t>
            </a:r>
            <a:endParaRPr sz="1600"/>
          </a:p>
          <a:p>
            <a:pPr indent="-330200" lvl="1" marL="914400" rtl="0" algn="l">
              <a:spcBef>
                <a:spcPts val="0"/>
              </a:spcBef>
              <a:spcAft>
                <a:spcPts val="0"/>
              </a:spcAft>
              <a:buSzPts val="1600"/>
              <a:buChar char="○"/>
            </a:pPr>
            <a:r>
              <a:rPr lang="en" sz="1600"/>
              <a:t>12 percent positive words</a:t>
            </a:r>
            <a:endParaRPr sz="1600"/>
          </a:p>
          <a:p>
            <a:pPr indent="-330200" lvl="1" marL="914400" rtl="0" algn="l">
              <a:spcBef>
                <a:spcPts val="0"/>
              </a:spcBef>
              <a:spcAft>
                <a:spcPts val="0"/>
              </a:spcAft>
              <a:buSzPts val="1600"/>
              <a:buChar char="○"/>
            </a:pPr>
            <a:r>
              <a:rPr b="1" lang="en" sz="1600"/>
              <a:t>13 percent negative words</a:t>
            </a:r>
            <a:endParaRPr b="1" sz="1600"/>
          </a:p>
          <a:p>
            <a:pPr indent="-330200" lvl="0" marL="457200" rtl="0" algn="l">
              <a:spcBef>
                <a:spcPts val="0"/>
              </a:spcBef>
              <a:spcAft>
                <a:spcPts val="0"/>
              </a:spcAft>
              <a:buSzPts val="1600"/>
              <a:buChar char="●"/>
            </a:pPr>
            <a:r>
              <a:rPr lang="en" sz="1600"/>
              <a:t>FlyFast Airways Inc.</a:t>
            </a:r>
            <a:endParaRPr sz="1600"/>
          </a:p>
          <a:p>
            <a:pPr indent="-330200" lvl="1" marL="914400" rtl="0" algn="l">
              <a:spcBef>
                <a:spcPts val="0"/>
              </a:spcBef>
              <a:spcAft>
                <a:spcPts val="0"/>
              </a:spcAft>
              <a:buSzPts val="1600"/>
              <a:buChar char="○"/>
            </a:pPr>
            <a:r>
              <a:rPr lang="en" sz="1600"/>
              <a:t>10 percent positive words</a:t>
            </a:r>
            <a:endParaRPr sz="1600"/>
          </a:p>
          <a:p>
            <a:pPr indent="-330200" lvl="1" marL="914400" rtl="0" algn="l">
              <a:spcBef>
                <a:spcPts val="0"/>
              </a:spcBef>
              <a:spcAft>
                <a:spcPts val="0"/>
              </a:spcAft>
              <a:buSzPts val="1600"/>
              <a:buChar char="○"/>
            </a:pPr>
            <a:r>
              <a:rPr b="1" lang="en" sz="1600"/>
              <a:t>14 percent negative words</a:t>
            </a:r>
            <a:endParaRPr sz="1600"/>
          </a:p>
        </p:txBody>
      </p:sp>
      <p:sp>
        <p:nvSpPr>
          <p:cNvPr id="139" name="Google Shape;139;p23"/>
          <p:cNvSpPr txBox="1"/>
          <p:nvPr>
            <p:ph idx="1" type="body"/>
          </p:nvPr>
        </p:nvSpPr>
        <p:spPr>
          <a:xfrm>
            <a:off x="4572000" y="1469750"/>
            <a:ext cx="4260300" cy="302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Positive Leaning Sentiments</a:t>
            </a:r>
            <a:endParaRPr b="1" sz="1600"/>
          </a:p>
          <a:p>
            <a:pPr indent="-317500" lvl="0" marL="457200" rtl="0" algn="l">
              <a:spcBef>
                <a:spcPts val="1600"/>
              </a:spcBef>
              <a:spcAft>
                <a:spcPts val="0"/>
              </a:spcAft>
              <a:buSzPts val="1400"/>
              <a:buChar char="●"/>
            </a:pPr>
            <a:r>
              <a:rPr lang="en" sz="1400"/>
              <a:t>Northwest Business Airlines Inc.</a:t>
            </a:r>
            <a:endParaRPr sz="1400"/>
          </a:p>
          <a:p>
            <a:pPr indent="-317500" lvl="1" marL="914400" rtl="0" algn="l">
              <a:spcBef>
                <a:spcPts val="0"/>
              </a:spcBef>
              <a:spcAft>
                <a:spcPts val="0"/>
              </a:spcAft>
              <a:buSzPts val="1400"/>
              <a:buChar char="○"/>
            </a:pPr>
            <a:r>
              <a:rPr b="1" lang="en"/>
              <a:t>13 percent positive words</a:t>
            </a:r>
            <a:endParaRPr b="1"/>
          </a:p>
          <a:p>
            <a:pPr indent="-317500" lvl="1" marL="914400" rtl="0" algn="l">
              <a:spcBef>
                <a:spcPts val="0"/>
              </a:spcBef>
              <a:spcAft>
                <a:spcPts val="0"/>
              </a:spcAft>
              <a:buSzPts val="1400"/>
              <a:buChar char="○"/>
            </a:pPr>
            <a:r>
              <a:rPr lang="en"/>
              <a:t>9 percent negative words</a:t>
            </a:r>
            <a:endParaRPr/>
          </a:p>
          <a:p>
            <a:pPr indent="-317500" lvl="0" marL="457200" rtl="0" algn="l">
              <a:spcBef>
                <a:spcPts val="0"/>
              </a:spcBef>
              <a:spcAft>
                <a:spcPts val="0"/>
              </a:spcAft>
              <a:buSzPts val="1400"/>
              <a:buChar char="●"/>
            </a:pPr>
            <a:r>
              <a:rPr lang="en" sz="1400"/>
              <a:t>Oursin Airlines Inc. </a:t>
            </a:r>
            <a:endParaRPr sz="1400"/>
          </a:p>
          <a:p>
            <a:pPr indent="-317500" lvl="1" marL="914400" rtl="0" algn="l">
              <a:spcBef>
                <a:spcPts val="0"/>
              </a:spcBef>
              <a:spcAft>
                <a:spcPts val="0"/>
              </a:spcAft>
              <a:buSzPts val="1400"/>
              <a:buChar char="○"/>
            </a:pPr>
            <a:r>
              <a:rPr b="1" lang="en"/>
              <a:t>22 percent positive words</a:t>
            </a:r>
            <a:endParaRPr b="1"/>
          </a:p>
          <a:p>
            <a:pPr indent="-317500" lvl="1" marL="914400" rtl="0" algn="l">
              <a:spcBef>
                <a:spcPts val="0"/>
              </a:spcBef>
              <a:spcAft>
                <a:spcPts val="0"/>
              </a:spcAft>
              <a:buSzPts val="1400"/>
              <a:buChar char="○"/>
            </a:pPr>
            <a:r>
              <a:rPr lang="en"/>
              <a:t>11 percent negative words</a:t>
            </a:r>
            <a:endParaRPr/>
          </a:p>
          <a:p>
            <a:pPr indent="-317500" lvl="0" marL="457200" rtl="0" algn="l">
              <a:spcBef>
                <a:spcPts val="0"/>
              </a:spcBef>
              <a:spcAft>
                <a:spcPts val="0"/>
              </a:spcAft>
              <a:buSzPts val="1400"/>
              <a:buChar char="●"/>
            </a:pPr>
            <a:r>
              <a:rPr lang="en" sz="1400"/>
              <a:t>Sigma Airlines Inc.</a:t>
            </a:r>
            <a:endParaRPr sz="1400"/>
          </a:p>
          <a:p>
            <a:pPr indent="-317500" lvl="1" marL="914400" rtl="0" algn="l">
              <a:spcBef>
                <a:spcPts val="0"/>
              </a:spcBef>
              <a:spcAft>
                <a:spcPts val="0"/>
              </a:spcAft>
              <a:buSzPts val="1400"/>
              <a:buChar char="○"/>
            </a:pPr>
            <a:r>
              <a:rPr b="1" lang="en"/>
              <a:t>16 percent positive words</a:t>
            </a:r>
            <a:endParaRPr b="1"/>
          </a:p>
          <a:p>
            <a:pPr indent="-317500" lvl="1" marL="914400" rtl="0" algn="l">
              <a:spcBef>
                <a:spcPts val="0"/>
              </a:spcBef>
              <a:spcAft>
                <a:spcPts val="0"/>
              </a:spcAft>
              <a:buSzPts val="1400"/>
              <a:buChar char="○"/>
            </a:pPr>
            <a:r>
              <a:rPr lang="en"/>
              <a:t>10 percent negative words </a:t>
            </a:r>
            <a:endParaRPr/>
          </a:p>
          <a:p>
            <a:pPr indent="-317500" lvl="0" marL="457200" rtl="0" algn="l">
              <a:spcBef>
                <a:spcPts val="0"/>
              </a:spcBef>
              <a:spcAft>
                <a:spcPts val="0"/>
              </a:spcAft>
              <a:buSzPts val="1400"/>
              <a:buChar char="●"/>
            </a:pPr>
            <a:r>
              <a:rPr lang="en" sz="1400"/>
              <a:t>Southeast Airlines Co. </a:t>
            </a:r>
            <a:endParaRPr sz="1400"/>
          </a:p>
          <a:p>
            <a:pPr indent="-317500" lvl="1" marL="914400" rtl="0" algn="l">
              <a:spcBef>
                <a:spcPts val="0"/>
              </a:spcBef>
              <a:spcAft>
                <a:spcPts val="0"/>
              </a:spcAft>
              <a:buSzPts val="1400"/>
              <a:buChar char="○"/>
            </a:pPr>
            <a:r>
              <a:rPr b="1" lang="en"/>
              <a:t>19 percent positive words</a:t>
            </a:r>
            <a:endParaRPr b="1"/>
          </a:p>
          <a:p>
            <a:pPr indent="-317500" lvl="1" marL="914400" rtl="0" algn="l">
              <a:spcBef>
                <a:spcPts val="0"/>
              </a:spcBef>
              <a:spcAft>
                <a:spcPts val="0"/>
              </a:spcAft>
              <a:buSzPts val="1400"/>
              <a:buChar char="○"/>
            </a:pPr>
            <a:r>
              <a:rPr lang="en"/>
              <a:t>12 percent negative words</a:t>
            </a:r>
            <a:endParaRPr/>
          </a:p>
        </p:txBody>
      </p:sp>
      <p:sp>
        <p:nvSpPr>
          <p:cNvPr id="140" name="Google Shape;140;p23"/>
          <p:cNvSpPr txBox="1"/>
          <p:nvPr/>
        </p:nvSpPr>
        <p:spPr>
          <a:xfrm>
            <a:off x="-125" y="1017725"/>
            <a:ext cx="9144000" cy="406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i="1" lang="en" sz="1800">
                <a:solidFill>
                  <a:schemeClr val="dk2"/>
                </a:solidFill>
                <a:latin typeface="Open Sans"/>
                <a:ea typeface="Open Sans"/>
                <a:cs typeface="Open Sans"/>
                <a:sym typeface="Open Sans"/>
              </a:rPr>
              <a:t>Overall Sentiment: 31 percent positive words, 24 percent negative words</a:t>
            </a:r>
            <a:endParaRPr b="1" i="1" sz="1800">
              <a:solidFill>
                <a:schemeClr val="dk2"/>
              </a:solidFill>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311700" y="2926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Word Clouds</a:t>
            </a:r>
            <a:endParaRPr/>
          </a:p>
        </p:txBody>
      </p:sp>
      <p:sp>
        <p:nvSpPr>
          <p:cNvPr id="146" name="Google Shape;146;p24"/>
          <p:cNvSpPr txBox="1"/>
          <p:nvPr>
            <p:ph idx="1" type="body"/>
          </p:nvPr>
        </p:nvSpPr>
        <p:spPr>
          <a:xfrm>
            <a:off x="311700" y="10000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400"/>
              <a:t>Cheapseats Airlines Inc.</a:t>
            </a:r>
            <a:endParaRPr b="1" sz="2400"/>
          </a:p>
        </p:txBody>
      </p:sp>
      <p:sp>
        <p:nvSpPr>
          <p:cNvPr id="147" name="Google Shape;147;p24"/>
          <p:cNvSpPr txBox="1"/>
          <p:nvPr>
            <p:ph idx="1" type="body"/>
          </p:nvPr>
        </p:nvSpPr>
        <p:spPr>
          <a:xfrm>
            <a:off x="4572000" y="10000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400"/>
              <a:t>FlyFast</a:t>
            </a:r>
            <a:r>
              <a:rPr b="1" lang="en" sz="2400"/>
              <a:t> Airways Inc.</a:t>
            </a:r>
            <a:endParaRPr b="1" sz="2400"/>
          </a:p>
        </p:txBody>
      </p:sp>
      <p:pic>
        <p:nvPicPr>
          <p:cNvPr id="148" name="Google Shape;148;p24"/>
          <p:cNvPicPr preferRelativeResize="0"/>
          <p:nvPr/>
        </p:nvPicPr>
        <p:blipFill>
          <a:blip r:embed="rId3">
            <a:alphaModFix/>
          </a:blip>
          <a:stretch>
            <a:fillRect/>
          </a:stretch>
        </p:blipFill>
        <p:spPr>
          <a:xfrm>
            <a:off x="76200" y="1510625"/>
            <a:ext cx="4405530" cy="3416401"/>
          </a:xfrm>
          <a:prstGeom prst="rect">
            <a:avLst/>
          </a:prstGeom>
          <a:noFill/>
          <a:ln cap="flat" cmpd="sng" w="19050">
            <a:solidFill>
              <a:schemeClr val="dk2"/>
            </a:solidFill>
            <a:prstDash val="solid"/>
            <a:round/>
            <a:headEnd len="sm" w="sm" type="none"/>
            <a:tailEnd len="sm" w="sm" type="none"/>
          </a:ln>
        </p:spPr>
      </p:pic>
      <p:pic>
        <p:nvPicPr>
          <p:cNvPr id="149" name="Google Shape;149;p24"/>
          <p:cNvPicPr preferRelativeResize="0"/>
          <p:nvPr/>
        </p:nvPicPr>
        <p:blipFill>
          <a:blip r:embed="rId4">
            <a:alphaModFix/>
          </a:blip>
          <a:stretch>
            <a:fillRect/>
          </a:stretch>
        </p:blipFill>
        <p:spPr>
          <a:xfrm>
            <a:off x="4627931" y="1510625"/>
            <a:ext cx="4439869" cy="3416400"/>
          </a:xfrm>
          <a:prstGeom prst="rect">
            <a:avLst/>
          </a:prstGeom>
          <a:noFill/>
          <a:ln cap="flat" cmpd="sng" w="19050">
            <a:solidFill>
              <a:schemeClr val="dk2"/>
            </a:solidFill>
            <a:prstDash val="solid"/>
            <a:round/>
            <a:headEnd len="sm" w="sm" type="none"/>
            <a:tailEnd len="sm" w="sm" type="none"/>
          </a:ln>
        </p:spPr>
      </p:pic>
      <p:sp>
        <p:nvSpPr>
          <p:cNvPr id="150" name="Google Shape;150;p24"/>
          <p:cNvSpPr/>
          <p:nvPr/>
        </p:nvSpPr>
        <p:spPr>
          <a:xfrm>
            <a:off x="7021750" y="2051625"/>
            <a:ext cx="1069200" cy="4047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4"/>
          <p:cNvSpPr/>
          <p:nvPr/>
        </p:nvSpPr>
        <p:spPr>
          <a:xfrm>
            <a:off x="2146250" y="2051625"/>
            <a:ext cx="916800" cy="3177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4"/>
          <p:cNvSpPr/>
          <p:nvPr/>
        </p:nvSpPr>
        <p:spPr>
          <a:xfrm>
            <a:off x="1518450" y="2825300"/>
            <a:ext cx="627900" cy="3177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4"/>
          <p:cNvSpPr/>
          <p:nvPr/>
        </p:nvSpPr>
        <p:spPr>
          <a:xfrm>
            <a:off x="7522300" y="3059975"/>
            <a:ext cx="916800" cy="3177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4"/>
          <p:cNvSpPr/>
          <p:nvPr/>
        </p:nvSpPr>
        <p:spPr>
          <a:xfrm>
            <a:off x="2256700" y="2549425"/>
            <a:ext cx="517200" cy="3177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4"/>
          <p:cNvSpPr/>
          <p:nvPr/>
        </p:nvSpPr>
        <p:spPr>
          <a:xfrm>
            <a:off x="4720800" y="3296925"/>
            <a:ext cx="916800" cy="3177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4"/>
          <p:cNvSpPr/>
          <p:nvPr/>
        </p:nvSpPr>
        <p:spPr>
          <a:xfrm>
            <a:off x="3203500" y="2549425"/>
            <a:ext cx="411300" cy="3177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4"/>
          <p:cNvSpPr/>
          <p:nvPr/>
        </p:nvSpPr>
        <p:spPr>
          <a:xfrm>
            <a:off x="5926500" y="2369325"/>
            <a:ext cx="411300" cy="4047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311700" y="2926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63" name="Google Shape;163;p25"/>
          <p:cNvSpPr txBox="1"/>
          <p:nvPr>
            <p:ph idx="1" type="body"/>
          </p:nvPr>
        </p:nvSpPr>
        <p:spPr>
          <a:xfrm>
            <a:off x="311700" y="1113925"/>
            <a:ext cx="8520600" cy="387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600"/>
              <a:t>Goal:</a:t>
            </a:r>
            <a:r>
              <a:rPr lang="en" sz="1600"/>
              <a:t> Raise NPS Score (</a:t>
            </a:r>
            <a:r>
              <a:rPr lang="en" sz="1600"/>
              <a:t>Promoters</a:t>
            </a:r>
            <a:r>
              <a:rPr lang="en" sz="1600"/>
              <a:t> - Detractors)</a:t>
            </a:r>
            <a:endParaRPr sz="1600"/>
          </a:p>
          <a:p>
            <a:pPr indent="0" lvl="0" marL="0" rtl="0" algn="l">
              <a:lnSpc>
                <a:spcPct val="100000"/>
              </a:lnSpc>
              <a:spcBef>
                <a:spcPts val="1600"/>
              </a:spcBef>
              <a:spcAft>
                <a:spcPts val="0"/>
              </a:spcAft>
              <a:buNone/>
            </a:pPr>
            <a:r>
              <a:rPr b="1" lang="en" sz="1600"/>
              <a:t>Method:</a:t>
            </a:r>
            <a:r>
              <a:rPr lang="en" sz="1600"/>
              <a:t> Analyze Detractor (0-6), Passive (7-8) likely.hood.to.</a:t>
            </a:r>
            <a:r>
              <a:rPr lang="en" sz="1600"/>
              <a:t>recommend</a:t>
            </a:r>
            <a:r>
              <a:rPr lang="en" sz="1600"/>
              <a:t> variables to </a:t>
            </a:r>
            <a:r>
              <a:rPr lang="en" sz="1600"/>
              <a:t>recommend solutions to raising NPS Score</a:t>
            </a:r>
            <a:endParaRPr sz="1600"/>
          </a:p>
          <a:p>
            <a:pPr indent="0" lvl="0" marL="0" rtl="0" algn="l">
              <a:lnSpc>
                <a:spcPct val="100000"/>
              </a:lnSpc>
              <a:spcBef>
                <a:spcPts val="1600"/>
              </a:spcBef>
              <a:spcAft>
                <a:spcPts val="0"/>
              </a:spcAft>
              <a:buNone/>
            </a:pPr>
            <a:r>
              <a:rPr b="1" lang="en" sz="1600"/>
              <a:t>Focus Areas from Analysis:</a:t>
            </a:r>
            <a:r>
              <a:rPr lang="en" sz="1600"/>
              <a:t> </a:t>
            </a:r>
            <a:endParaRPr sz="1600"/>
          </a:p>
          <a:p>
            <a:pPr indent="-317500" lvl="0" marL="457200" rtl="0" algn="l">
              <a:lnSpc>
                <a:spcPct val="115000"/>
              </a:lnSpc>
              <a:spcBef>
                <a:spcPts val="1600"/>
              </a:spcBef>
              <a:spcAft>
                <a:spcPts val="0"/>
              </a:spcAft>
              <a:buSzPts val="1400"/>
              <a:buChar char="●"/>
            </a:pPr>
            <a:r>
              <a:rPr lang="en" sz="1400" u="sng"/>
              <a:t>Linear Model</a:t>
            </a:r>
            <a:r>
              <a:rPr lang="en" sz="1400"/>
              <a:t>: Market Research: Younger (below 45), Platinum or Silver Airline Status Members, on personal travel</a:t>
            </a:r>
            <a:endParaRPr sz="1400"/>
          </a:p>
          <a:p>
            <a:pPr indent="-317500" lvl="0" marL="457200" rtl="0" algn="l">
              <a:lnSpc>
                <a:spcPct val="115000"/>
              </a:lnSpc>
              <a:spcBef>
                <a:spcPts val="0"/>
              </a:spcBef>
              <a:spcAft>
                <a:spcPts val="0"/>
              </a:spcAft>
              <a:buSzPts val="1400"/>
              <a:buChar char="●"/>
            </a:pPr>
            <a:r>
              <a:rPr lang="en" sz="1400" u="sng"/>
              <a:t>Associated Rules</a:t>
            </a:r>
            <a:r>
              <a:rPr lang="en" sz="1400"/>
              <a:t>: Airlines need to focus on passengers with Blue Status, and passengers with Personal travel type because they are most frequently detractors </a:t>
            </a:r>
            <a:endParaRPr sz="1400"/>
          </a:p>
          <a:p>
            <a:pPr indent="-317500" lvl="0" marL="457200" rtl="0" algn="l">
              <a:lnSpc>
                <a:spcPct val="115000"/>
              </a:lnSpc>
              <a:spcBef>
                <a:spcPts val="0"/>
              </a:spcBef>
              <a:spcAft>
                <a:spcPts val="0"/>
              </a:spcAft>
              <a:buSzPts val="1400"/>
              <a:buChar char="●"/>
            </a:pPr>
            <a:r>
              <a:rPr lang="en" sz="1400" u="sng"/>
              <a:t>Decision Tree</a:t>
            </a:r>
            <a:r>
              <a:rPr lang="en" sz="1400"/>
              <a:t>: Airlines should firstly focus on the </a:t>
            </a:r>
            <a:r>
              <a:rPr i="1" lang="en" sz="1400"/>
              <a:t>Eating and Drinking </a:t>
            </a:r>
            <a:r>
              <a:rPr lang="en" sz="1400"/>
              <a:t>part and then airlines should pay more attention to delay time, Status based on different age groups or types of flight.</a:t>
            </a:r>
            <a:endParaRPr sz="1400"/>
          </a:p>
          <a:p>
            <a:pPr indent="-317500" lvl="0" marL="457200" rtl="0" algn="l">
              <a:lnSpc>
                <a:spcPct val="115000"/>
              </a:lnSpc>
              <a:spcBef>
                <a:spcPts val="0"/>
              </a:spcBef>
              <a:spcAft>
                <a:spcPts val="0"/>
              </a:spcAft>
              <a:buSzPts val="1400"/>
              <a:buChar char="●"/>
            </a:pPr>
            <a:r>
              <a:rPr lang="en" sz="1400" u="sng"/>
              <a:t>Sentiment Analysis</a:t>
            </a:r>
            <a:r>
              <a:rPr lang="en" sz="1400"/>
              <a:t>: Two airlines with most negative leaning sentiment have complaints related to service, seats, time, and staff; Target those areas of the business to see improvements</a:t>
            </a:r>
            <a:endParaRPr sz="1400"/>
          </a:p>
          <a:p>
            <a:pPr indent="0" lvl="0" marL="0" rtl="0" algn="l">
              <a:lnSpc>
                <a:spcPct val="100000"/>
              </a:lnSpc>
              <a:spcBef>
                <a:spcPts val="1600"/>
              </a:spcBef>
              <a:spcAft>
                <a:spcPts val="1600"/>
              </a:spcAft>
              <a:buNone/>
            </a:pPr>
            <a:r>
              <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Backup Slide 1</a:t>
            </a:r>
            <a:endParaRPr/>
          </a:p>
        </p:txBody>
      </p:sp>
      <p:sp>
        <p:nvSpPr>
          <p:cNvPr id="169" name="Google Shape;169;p2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Total Records: 10282</a:t>
            </a:r>
            <a:endParaRPr/>
          </a:p>
          <a:p>
            <a:pPr indent="-342900" lvl="0" marL="457200" rtl="0" algn="l">
              <a:spcBef>
                <a:spcPts val="1600"/>
              </a:spcBef>
              <a:spcAft>
                <a:spcPts val="0"/>
              </a:spcAft>
              <a:buSzPts val="1800"/>
              <a:buChar char="-"/>
            </a:pPr>
            <a:r>
              <a:rPr lang="en"/>
              <a:t>Promoters</a:t>
            </a:r>
            <a:r>
              <a:rPr lang="en"/>
              <a:t> Records: 3755</a:t>
            </a:r>
            <a:endParaRPr/>
          </a:p>
          <a:p>
            <a:pPr indent="-342900" lvl="0" marL="457200" rtl="0" algn="l">
              <a:spcBef>
                <a:spcPts val="0"/>
              </a:spcBef>
              <a:spcAft>
                <a:spcPts val="0"/>
              </a:spcAft>
              <a:buSzPts val="1800"/>
              <a:buChar char="-"/>
            </a:pPr>
            <a:r>
              <a:rPr lang="en"/>
              <a:t>Passive Records: 3259</a:t>
            </a:r>
            <a:endParaRPr/>
          </a:p>
          <a:p>
            <a:pPr indent="-342900" lvl="0" marL="457200" rtl="0" algn="l">
              <a:spcBef>
                <a:spcPts val="0"/>
              </a:spcBef>
              <a:spcAft>
                <a:spcPts val="0"/>
              </a:spcAft>
              <a:buSzPts val="1800"/>
              <a:buChar char="-"/>
            </a:pPr>
            <a:r>
              <a:rPr lang="en"/>
              <a:t>Detractors Records: 3268</a:t>
            </a:r>
            <a:endParaRPr/>
          </a:p>
        </p:txBody>
      </p:sp>
      <p:pic>
        <p:nvPicPr>
          <p:cNvPr id="170" name="Google Shape;170;p26"/>
          <p:cNvPicPr preferRelativeResize="0"/>
          <p:nvPr/>
        </p:nvPicPr>
        <p:blipFill>
          <a:blip r:embed="rId3">
            <a:alphaModFix/>
          </a:blip>
          <a:stretch>
            <a:fillRect/>
          </a:stretch>
        </p:blipFill>
        <p:spPr>
          <a:xfrm>
            <a:off x="5609875" y="1222375"/>
            <a:ext cx="3086100" cy="3276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Questions</a:t>
            </a:r>
            <a:endParaRPr/>
          </a:p>
        </p:txBody>
      </p:sp>
      <p:sp>
        <p:nvSpPr>
          <p:cNvPr id="75" name="Google Shape;75;p14"/>
          <p:cNvSpPr txBox="1"/>
          <p:nvPr>
            <p:ph idx="1" type="body"/>
          </p:nvPr>
        </p:nvSpPr>
        <p:spPr>
          <a:xfrm>
            <a:off x="311700" y="1266325"/>
            <a:ext cx="8520600" cy="373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How do we improve the Net Promoter Score?</a:t>
            </a:r>
            <a:endParaRPr b="1"/>
          </a:p>
          <a:p>
            <a:pPr indent="-342900" lvl="0" marL="457200" rtl="0" algn="l">
              <a:spcBef>
                <a:spcPts val="1600"/>
              </a:spcBef>
              <a:spcAft>
                <a:spcPts val="0"/>
              </a:spcAft>
              <a:buSzPts val="1800"/>
              <a:buChar char="●"/>
            </a:pPr>
            <a:r>
              <a:rPr lang="en" sz="1800"/>
              <a:t>Net Promoter Score = Promoters - Detractors</a:t>
            </a:r>
            <a:endParaRPr sz="1800"/>
          </a:p>
          <a:p>
            <a:pPr indent="0" lvl="0" marL="0" rtl="0" algn="l">
              <a:spcBef>
                <a:spcPts val="1600"/>
              </a:spcBef>
              <a:spcAft>
                <a:spcPts val="0"/>
              </a:spcAft>
              <a:buNone/>
            </a:pPr>
            <a:r>
              <a:rPr b="1" lang="en"/>
              <a:t>Target</a:t>
            </a:r>
            <a:endParaRPr b="1"/>
          </a:p>
          <a:p>
            <a:pPr indent="-342900" lvl="0" marL="457200" rtl="0" algn="l">
              <a:spcBef>
                <a:spcPts val="1600"/>
              </a:spcBef>
              <a:spcAft>
                <a:spcPts val="0"/>
              </a:spcAft>
              <a:buSzPts val="1800"/>
              <a:buChar char="●"/>
            </a:pPr>
            <a:r>
              <a:rPr lang="en"/>
              <a:t>Convert passives to promoters</a:t>
            </a:r>
            <a:endParaRPr/>
          </a:p>
          <a:p>
            <a:pPr indent="-342900" lvl="0" marL="457200" rtl="0" algn="l">
              <a:spcBef>
                <a:spcPts val="0"/>
              </a:spcBef>
              <a:spcAft>
                <a:spcPts val="0"/>
              </a:spcAft>
              <a:buSzPts val="1800"/>
              <a:buChar char="●"/>
            </a:pPr>
            <a:r>
              <a:rPr lang="en"/>
              <a:t>Convert detractors to </a:t>
            </a:r>
            <a:r>
              <a:rPr lang="en"/>
              <a:t>passives or promoters</a:t>
            </a:r>
            <a:endParaRPr/>
          </a:p>
          <a:p>
            <a:pPr indent="0" lvl="0" marL="0" rtl="0" algn="l">
              <a:spcBef>
                <a:spcPts val="1600"/>
              </a:spcBef>
              <a:spcAft>
                <a:spcPts val="0"/>
              </a:spcAft>
              <a:buNone/>
            </a:pPr>
            <a:r>
              <a:rPr b="1" lang="en"/>
              <a:t>Strategy</a:t>
            </a:r>
            <a:endParaRPr b="1"/>
          </a:p>
          <a:p>
            <a:pPr indent="-342900" lvl="0" marL="457200" rtl="0" algn="l">
              <a:spcBef>
                <a:spcPts val="1600"/>
              </a:spcBef>
              <a:spcAft>
                <a:spcPts val="0"/>
              </a:spcAft>
              <a:buSzPts val="1800"/>
              <a:buChar char="●"/>
            </a:pPr>
            <a:r>
              <a:rPr lang="en"/>
              <a:t>W</a:t>
            </a:r>
            <a:r>
              <a:rPr lang="en"/>
              <a:t>hy are customers passives? Why are they detractors? </a:t>
            </a:r>
            <a:endParaRPr/>
          </a:p>
          <a:p>
            <a:pPr indent="-342900" lvl="0" marL="457200" rtl="0" algn="l">
              <a:spcBef>
                <a:spcPts val="0"/>
              </a:spcBef>
              <a:spcAft>
                <a:spcPts val="0"/>
              </a:spcAft>
              <a:buSzPts val="1800"/>
              <a:buChar char="●"/>
            </a:pPr>
            <a:r>
              <a:rPr lang="en"/>
              <a:t>Find the reasons why and focus on them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311700" y="174600"/>
            <a:ext cx="32859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Sample Data - Airline Survey</a:t>
            </a:r>
            <a:endParaRPr/>
          </a:p>
        </p:txBody>
      </p:sp>
      <p:sp>
        <p:nvSpPr>
          <p:cNvPr id="81" name="Google Shape;81;p15"/>
          <p:cNvSpPr txBox="1"/>
          <p:nvPr>
            <p:ph idx="1" type="body"/>
          </p:nvPr>
        </p:nvSpPr>
        <p:spPr>
          <a:xfrm>
            <a:off x="311700" y="1008600"/>
            <a:ext cx="2808000" cy="36228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10282 Observations and 32 attributes</a:t>
            </a:r>
            <a:endParaRPr sz="1800"/>
          </a:p>
          <a:p>
            <a:pPr indent="-342900" lvl="0" marL="457200" rtl="0" algn="l">
              <a:lnSpc>
                <a:spcPct val="150000"/>
              </a:lnSpc>
              <a:spcBef>
                <a:spcPts val="0"/>
              </a:spcBef>
              <a:spcAft>
                <a:spcPts val="0"/>
              </a:spcAft>
              <a:buSzPts val="1800"/>
              <a:buChar char="●"/>
            </a:pPr>
            <a:r>
              <a:rPr lang="en" sz="1800"/>
              <a:t>About 50% of the data are Passives and Detractors</a:t>
            </a:r>
            <a:endParaRPr sz="1800"/>
          </a:p>
          <a:p>
            <a:pPr indent="-342900" lvl="0" marL="457200" rtl="0" algn="l">
              <a:lnSpc>
                <a:spcPct val="150000"/>
              </a:lnSpc>
              <a:spcBef>
                <a:spcPts val="0"/>
              </a:spcBef>
              <a:spcAft>
                <a:spcPts val="0"/>
              </a:spcAft>
              <a:buSzPts val="1800"/>
              <a:buChar char="●"/>
            </a:pPr>
            <a:r>
              <a:rPr lang="en" sz="1800"/>
              <a:t>Total</a:t>
            </a:r>
            <a:endParaRPr sz="1800"/>
          </a:p>
          <a:p>
            <a:pPr indent="-342900" lvl="1" marL="914400" rtl="0" algn="l">
              <a:lnSpc>
                <a:spcPct val="150000"/>
              </a:lnSpc>
              <a:spcBef>
                <a:spcPts val="0"/>
              </a:spcBef>
              <a:spcAft>
                <a:spcPts val="0"/>
              </a:spcAft>
              <a:buSzPts val="1800"/>
              <a:buChar char="○"/>
            </a:pPr>
            <a:r>
              <a:rPr lang="en" sz="1800"/>
              <a:t>14 airlines (SouthEast and its partners)</a:t>
            </a:r>
            <a:endParaRPr sz="1800"/>
          </a:p>
          <a:p>
            <a:pPr indent="0" lvl="0" marL="0" rtl="0" algn="l">
              <a:spcBef>
                <a:spcPts val="1600"/>
              </a:spcBef>
              <a:spcAft>
                <a:spcPts val="0"/>
              </a:spcAft>
              <a:buClr>
                <a:schemeClr val="dk1"/>
              </a:buClr>
              <a:buSzPts val="1100"/>
              <a:buFont typeface="Arial"/>
              <a:buNone/>
            </a:pPr>
            <a:r>
              <a:rPr lang="en" sz="1800"/>
              <a:t> </a:t>
            </a:r>
            <a:endParaRPr sz="1800"/>
          </a:p>
          <a:p>
            <a:pPr indent="0" lvl="0" marL="0" rtl="0" algn="l">
              <a:spcBef>
                <a:spcPts val="0"/>
              </a:spcBef>
              <a:spcAft>
                <a:spcPts val="1600"/>
              </a:spcAft>
              <a:buNone/>
            </a:pPr>
            <a:r>
              <a:t/>
            </a:r>
            <a:endParaRPr sz="1800"/>
          </a:p>
        </p:txBody>
      </p:sp>
      <p:pic>
        <p:nvPicPr>
          <p:cNvPr id="82" name="Google Shape;82;p15"/>
          <p:cNvPicPr preferRelativeResize="0"/>
          <p:nvPr/>
        </p:nvPicPr>
        <p:blipFill>
          <a:blip r:embed="rId3">
            <a:alphaModFix/>
          </a:blip>
          <a:stretch>
            <a:fillRect/>
          </a:stretch>
        </p:blipFill>
        <p:spPr>
          <a:xfrm>
            <a:off x="3534409" y="479400"/>
            <a:ext cx="5533391" cy="4533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311700" y="174600"/>
            <a:ext cx="55398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Sample Data - Airline Survey</a:t>
            </a:r>
            <a:endParaRPr sz="3600">
              <a:solidFill>
                <a:srgbClr val="90C226"/>
              </a:solidFill>
            </a:endParaRPr>
          </a:p>
        </p:txBody>
      </p:sp>
      <p:sp>
        <p:nvSpPr>
          <p:cNvPr id="88" name="Google Shape;88;p16"/>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One airline (Flyfast) needs immediate attention</a:t>
            </a:r>
            <a:endParaRPr sz="1800"/>
          </a:p>
          <a:p>
            <a:pPr indent="-342900" lvl="0" marL="457200" rtl="0" algn="l">
              <a:lnSpc>
                <a:spcPct val="150000"/>
              </a:lnSpc>
              <a:spcBef>
                <a:spcPts val="0"/>
              </a:spcBef>
              <a:spcAft>
                <a:spcPts val="0"/>
              </a:spcAft>
              <a:buSzPts val="1800"/>
              <a:buChar char="●"/>
            </a:pPr>
            <a:r>
              <a:rPr lang="en" sz="1800"/>
              <a:t>9 Airlines are in the passive region</a:t>
            </a:r>
            <a:endParaRPr sz="1800"/>
          </a:p>
          <a:p>
            <a:pPr indent="-342900" lvl="0" marL="457200" rtl="0" algn="l">
              <a:lnSpc>
                <a:spcPct val="150000"/>
              </a:lnSpc>
              <a:spcBef>
                <a:spcPts val="0"/>
              </a:spcBef>
              <a:spcAft>
                <a:spcPts val="0"/>
              </a:spcAft>
              <a:buSzPts val="1800"/>
              <a:buChar char="●"/>
            </a:pPr>
            <a:r>
              <a:rPr lang="en" sz="1800"/>
              <a:t>Airline selection for MAX benefit?</a:t>
            </a:r>
            <a:endParaRPr sz="1800"/>
          </a:p>
        </p:txBody>
      </p:sp>
      <p:pic>
        <p:nvPicPr>
          <p:cNvPr id="89" name="Google Shape;89;p16"/>
          <p:cNvPicPr preferRelativeResize="0"/>
          <p:nvPr/>
        </p:nvPicPr>
        <p:blipFill>
          <a:blip r:embed="rId3">
            <a:alphaModFix/>
          </a:blip>
          <a:stretch>
            <a:fillRect/>
          </a:stretch>
        </p:blipFill>
        <p:spPr>
          <a:xfrm>
            <a:off x="3047525" y="940363"/>
            <a:ext cx="5996600" cy="40778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 Meaningful Data to Analyze</a:t>
            </a:r>
            <a:endParaRPr/>
          </a:p>
        </p:txBody>
      </p:sp>
      <p:sp>
        <p:nvSpPr>
          <p:cNvPr id="95" name="Google Shape;95;p1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Review Goal:</a:t>
            </a:r>
            <a:r>
              <a:rPr lang="en" sz="1400"/>
              <a:t> Increase Net Promoter Score NPS (NPS = </a:t>
            </a:r>
            <a:r>
              <a:rPr lang="en" sz="1400"/>
              <a:t>Promoters</a:t>
            </a:r>
            <a:r>
              <a:rPr lang="en" sz="1400"/>
              <a:t> - Detractors) -&gt; 3755 - 3267 = 488</a:t>
            </a:r>
            <a:endParaRPr sz="1400"/>
          </a:p>
          <a:p>
            <a:pPr indent="0" lvl="0" marL="0" rtl="0" algn="l">
              <a:spcBef>
                <a:spcPts val="0"/>
              </a:spcBef>
              <a:spcAft>
                <a:spcPts val="0"/>
              </a:spcAft>
              <a:buNone/>
            </a:pPr>
            <a:r>
              <a:rPr lang="en" sz="1400"/>
              <a:t>Current NPS from data provided = Likely.hood.to.recommend variable</a:t>
            </a:r>
            <a:endParaRPr sz="1400"/>
          </a:p>
          <a:p>
            <a:pPr indent="0" lvl="0" marL="0" rtl="0" algn="l">
              <a:spcBef>
                <a:spcPts val="0"/>
              </a:spcBef>
              <a:spcAft>
                <a:spcPts val="0"/>
              </a:spcAft>
              <a:buNone/>
            </a:pPr>
            <a:r>
              <a:rPr b="1" lang="en" sz="1400"/>
              <a:t>Strategy</a:t>
            </a:r>
            <a:r>
              <a:rPr b="1" lang="en" sz="1400"/>
              <a:t>:</a:t>
            </a:r>
            <a:r>
              <a:rPr lang="en" sz="1400"/>
              <a:t> Analyze meaningful datasets (Detractor &amp; Passive Datasets) to Increase Detractor &amp; Passive values which in turn will increase our or NPS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b="1" lang="en" sz="1400"/>
              <a:t>Analysis: </a:t>
            </a:r>
            <a:r>
              <a:rPr lang="en" sz="1400"/>
              <a:t>6 Airlines contain 80% of Passive and Detractor Records </a:t>
            </a:r>
            <a:endParaRPr sz="1400"/>
          </a:p>
          <a:p>
            <a:pPr indent="0" lvl="0" marL="0" rtl="0" algn="l">
              <a:spcBef>
                <a:spcPts val="0"/>
              </a:spcBef>
              <a:spcAft>
                <a:spcPts val="0"/>
              </a:spcAft>
              <a:buNone/>
            </a:pPr>
            <a:r>
              <a:rPr b="1" lang="en" sz="1400"/>
              <a:t>Conclusion: </a:t>
            </a:r>
            <a:r>
              <a:rPr lang="en" sz="1400"/>
              <a:t>Perform</a:t>
            </a:r>
            <a:r>
              <a:rPr lang="en" sz="1400"/>
              <a:t> analysis on new meaningful data to identify areas of focus to </a:t>
            </a:r>
            <a:r>
              <a:rPr lang="en" sz="1400"/>
              <a:t>increase</a:t>
            </a:r>
            <a:r>
              <a:rPr lang="en" sz="1400"/>
              <a:t> NPS</a:t>
            </a:r>
            <a:endParaRPr sz="1400"/>
          </a:p>
        </p:txBody>
      </p:sp>
      <p:pic>
        <p:nvPicPr>
          <p:cNvPr id="96" name="Google Shape;96;p17"/>
          <p:cNvPicPr preferRelativeResize="0"/>
          <p:nvPr/>
        </p:nvPicPr>
        <p:blipFill>
          <a:blip r:embed="rId3">
            <a:alphaModFix/>
          </a:blip>
          <a:stretch>
            <a:fillRect/>
          </a:stretch>
        </p:blipFill>
        <p:spPr>
          <a:xfrm>
            <a:off x="164125" y="2340575"/>
            <a:ext cx="4248000" cy="2228450"/>
          </a:xfrm>
          <a:prstGeom prst="rect">
            <a:avLst/>
          </a:prstGeom>
          <a:noFill/>
          <a:ln>
            <a:noFill/>
          </a:ln>
        </p:spPr>
      </p:pic>
      <p:pic>
        <p:nvPicPr>
          <p:cNvPr id="97" name="Google Shape;97;p17"/>
          <p:cNvPicPr preferRelativeResize="0"/>
          <p:nvPr/>
        </p:nvPicPr>
        <p:blipFill>
          <a:blip r:embed="rId4">
            <a:alphaModFix/>
          </a:blip>
          <a:stretch>
            <a:fillRect/>
          </a:stretch>
        </p:blipFill>
        <p:spPr>
          <a:xfrm>
            <a:off x="4572000" y="2340575"/>
            <a:ext cx="4208526" cy="2228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Model Analysis &amp; Results</a:t>
            </a:r>
            <a:endParaRPr/>
          </a:p>
        </p:txBody>
      </p:sp>
      <p:sp>
        <p:nvSpPr>
          <p:cNvPr id="103" name="Google Shape;103;p18"/>
          <p:cNvSpPr txBox="1"/>
          <p:nvPr>
            <p:ph idx="1" type="body"/>
          </p:nvPr>
        </p:nvSpPr>
        <p:spPr>
          <a:xfrm>
            <a:off x="311700" y="1266325"/>
            <a:ext cx="8520600" cy="37554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 sz="1400"/>
              <a:t>6 linear models </a:t>
            </a:r>
            <a:r>
              <a:rPr lang="en" sz="1400"/>
              <a:t>constructed and analyzed based on the 6 selected airlines accounting for 80% of Detractor and Passive records within airline company</a:t>
            </a:r>
            <a:endParaRPr sz="1400"/>
          </a:p>
          <a:p>
            <a:pPr indent="-317500" lvl="0" marL="457200" rtl="0" algn="l">
              <a:lnSpc>
                <a:spcPct val="115000"/>
              </a:lnSpc>
              <a:spcBef>
                <a:spcPts val="0"/>
              </a:spcBef>
              <a:spcAft>
                <a:spcPts val="0"/>
              </a:spcAft>
              <a:buSzPts val="1400"/>
              <a:buChar char="●"/>
            </a:pPr>
            <a:r>
              <a:rPr b="1" lang="en" sz="1400"/>
              <a:t>Dependent Variable:</a:t>
            </a:r>
            <a:r>
              <a:rPr lang="en" sz="1400"/>
              <a:t> Likely.Hood.To.Recommend (NPS Variable)</a:t>
            </a:r>
            <a:endParaRPr sz="1400"/>
          </a:p>
          <a:p>
            <a:pPr indent="-317500" lvl="0" marL="457200" rtl="0" algn="l">
              <a:lnSpc>
                <a:spcPct val="115000"/>
              </a:lnSpc>
              <a:spcBef>
                <a:spcPts val="0"/>
              </a:spcBef>
              <a:spcAft>
                <a:spcPts val="0"/>
              </a:spcAft>
              <a:buSzPts val="1400"/>
              <a:buChar char="●"/>
            </a:pPr>
            <a:r>
              <a:rPr b="1" lang="en" sz="1400"/>
              <a:t>Analysis: </a:t>
            </a:r>
            <a:r>
              <a:rPr lang="en" sz="1400"/>
              <a:t>Airline partners showed high significance between the dependent variable and:</a:t>
            </a:r>
            <a:endParaRPr sz="1400"/>
          </a:p>
          <a:p>
            <a:pPr indent="0" lvl="0" marL="0" rtl="0" algn="l">
              <a:lnSpc>
                <a:spcPct val="115000"/>
              </a:lnSpc>
              <a:spcBef>
                <a:spcPts val="1600"/>
              </a:spcBef>
              <a:spcAft>
                <a:spcPts val="0"/>
              </a:spcAft>
              <a:buNone/>
            </a:pPr>
            <a:r>
              <a:t/>
            </a:r>
            <a:endParaRPr sz="1400"/>
          </a:p>
          <a:p>
            <a:pPr indent="0" lvl="0" marL="0" rtl="0" algn="l">
              <a:lnSpc>
                <a:spcPct val="115000"/>
              </a:lnSpc>
              <a:spcBef>
                <a:spcPts val="1600"/>
              </a:spcBef>
              <a:spcAft>
                <a:spcPts val="0"/>
              </a:spcAft>
              <a:buNone/>
            </a:pPr>
            <a:r>
              <a:t/>
            </a:r>
            <a:endParaRPr sz="1400"/>
          </a:p>
          <a:p>
            <a:pPr indent="-317500" lvl="0" marL="457200" rtl="0" algn="l">
              <a:lnSpc>
                <a:spcPct val="115000"/>
              </a:lnSpc>
              <a:spcBef>
                <a:spcPts val="1600"/>
              </a:spcBef>
              <a:spcAft>
                <a:spcPts val="0"/>
              </a:spcAft>
              <a:buSzPts val="1400"/>
              <a:buChar char="●"/>
            </a:pPr>
            <a:r>
              <a:rPr b="1" lang="en" sz="1400"/>
              <a:t>Conclusion:</a:t>
            </a:r>
            <a:r>
              <a:rPr lang="en" sz="1400"/>
              <a:t> Perform a marketing campaigns to appeal to:</a:t>
            </a:r>
            <a:endParaRPr sz="1400"/>
          </a:p>
          <a:p>
            <a:pPr indent="-317500" lvl="1" marL="914400" rtl="0" algn="l">
              <a:lnSpc>
                <a:spcPct val="115000"/>
              </a:lnSpc>
              <a:spcBef>
                <a:spcPts val="0"/>
              </a:spcBef>
              <a:spcAft>
                <a:spcPts val="0"/>
              </a:spcAft>
              <a:buSzPts val="1400"/>
              <a:buChar char="○"/>
            </a:pPr>
            <a:r>
              <a:rPr lang="en"/>
              <a:t>Age: (less than 45)</a:t>
            </a:r>
            <a:endParaRPr/>
          </a:p>
          <a:p>
            <a:pPr indent="-317500" lvl="1" marL="914400" rtl="0" algn="l">
              <a:lnSpc>
                <a:spcPct val="115000"/>
              </a:lnSpc>
              <a:spcBef>
                <a:spcPts val="0"/>
              </a:spcBef>
              <a:spcAft>
                <a:spcPts val="0"/>
              </a:spcAft>
              <a:buSzPts val="1400"/>
              <a:buChar char="○"/>
            </a:pPr>
            <a:r>
              <a:rPr lang="en"/>
              <a:t>Status Members: Platinum or Silver</a:t>
            </a:r>
            <a:endParaRPr/>
          </a:p>
          <a:p>
            <a:pPr indent="-317500" lvl="1" marL="914400" rtl="0" algn="l">
              <a:lnSpc>
                <a:spcPct val="115000"/>
              </a:lnSpc>
              <a:spcBef>
                <a:spcPts val="0"/>
              </a:spcBef>
              <a:spcAft>
                <a:spcPts val="0"/>
              </a:spcAft>
              <a:buSzPts val="1400"/>
              <a:buChar char="○"/>
            </a:pPr>
            <a:r>
              <a:rPr lang="en"/>
              <a:t>Traveling on personal travel</a:t>
            </a:r>
            <a:endParaRPr/>
          </a:p>
          <a:p>
            <a:pPr indent="-317500" lvl="1" marL="914400" rtl="0" algn="l">
              <a:lnSpc>
                <a:spcPct val="115000"/>
              </a:lnSpc>
              <a:spcBef>
                <a:spcPts val="0"/>
              </a:spcBef>
              <a:spcAft>
                <a:spcPts val="0"/>
              </a:spcAft>
              <a:buSzPts val="1400"/>
              <a:buChar char="○"/>
            </a:pPr>
            <a:r>
              <a:rPr lang="en"/>
              <a:t>to increase Detractor/Passive Likely.hood.to.recommend scores for overall NPS Increase</a:t>
            </a:r>
            <a:endParaRPr/>
          </a:p>
        </p:txBody>
      </p:sp>
      <p:pic>
        <p:nvPicPr>
          <p:cNvPr id="104" name="Google Shape;104;p18"/>
          <p:cNvPicPr preferRelativeResize="0"/>
          <p:nvPr/>
        </p:nvPicPr>
        <p:blipFill rotWithShape="1">
          <a:blip r:embed="rId3">
            <a:alphaModFix/>
          </a:blip>
          <a:srcRect b="58169" l="2426" r="3878" t="21346"/>
          <a:stretch/>
        </p:blipFill>
        <p:spPr>
          <a:xfrm>
            <a:off x="196900" y="2340575"/>
            <a:ext cx="8750198" cy="1036124"/>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311700" y="1402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700"/>
              <a:t>Visualizations used to determine support, confidence, and lift levels </a:t>
            </a:r>
            <a:endParaRPr b="1" sz="2700"/>
          </a:p>
          <a:p>
            <a:pPr indent="0" lvl="0" marL="0" rtl="0" algn="ctr">
              <a:spcBef>
                <a:spcPts val="0"/>
              </a:spcBef>
              <a:spcAft>
                <a:spcPts val="0"/>
              </a:spcAft>
              <a:buNone/>
            </a:pPr>
            <a:r>
              <a:t/>
            </a:r>
            <a:endParaRPr b="1" sz="2700"/>
          </a:p>
        </p:txBody>
      </p:sp>
      <p:pic>
        <p:nvPicPr>
          <p:cNvPr id="110" name="Google Shape;110;p19"/>
          <p:cNvPicPr preferRelativeResize="0"/>
          <p:nvPr/>
        </p:nvPicPr>
        <p:blipFill>
          <a:blip r:embed="rId3">
            <a:alphaModFix/>
          </a:blip>
          <a:stretch>
            <a:fillRect/>
          </a:stretch>
        </p:blipFill>
        <p:spPr>
          <a:xfrm>
            <a:off x="4324100" y="1603724"/>
            <a:ext cx="3783601" cy="3539774"/>
          </a:xfrm>
          <a:prstGeom prst="rect">
            <a:avLst/>
          </a:prstGeom>
          <a:noFill/>
          <a:ln cap="flat" cmpd="sng" w="9525">
            <a:solidFill>
              <a:schemeClr val="dk2"/>
            </a:solidFill>
            <a:prstDash val="solid"/>
            <a:round/>
            <a:headEnd len="sm" w="sm" type="none"/>
            <a:tailEnd len="sm" w="sm" type="none"/>
          </a:ln>
        </p:spPr>
      </p:pic>
      <p:pic>
        <p:nvPicPr>
          <p:cNvPr id="111" name="Google Shape;111;p19"/>
          <p:cNvPicPr preferRelativeResize="0"/>
          <p:nvPr/>
        </p:nvPicPr>
        <p:blipFill>
          <a:blip r:embed="rId4">
            <a:alphaModFix/>
          </a:blip>
          <a:stretch>
            <a:fillRect/>
          </a:stretch>
        </p:blipFill>
        <p:spPr>
          <a:xfrm>
            <a:off x="6848375" y="660750"/>
            <a:ext cx="2208949" cy="2044424"/>
          </a:xfrm>
          <a:prstGeom prst="rect">
            <a:avLst/>
          </a:prstGeom>
          <a:noFill/>
          <a:ln cap="flat" cmpd="sng" w="9525">
            <a:solidFill>
              <a:schemeClr val="dk2"/>
            </a:solidFill>
            <a:prstDash val="solid"/>
            <a:round/>
            <a:headEnd len="sm" w="sm" type="none"/>
            <a:tailEnd len="sm" w="sm" type="none"/>
          </a:ln>
        </p:spPr>
      </p:pic>
      <p:sp>
        <p:nvSpPr>
          <p:cNvPr id="112" name="Google Shape;112;p19"/>
          <p:cNvSpPr txBox="1"/>
          <p:nvPr>
            <p:ph idx="1" type="body"/>
          </p:nvPr>
        </p:nvSpPr>
        <p:spPr>
          <a:xfrm>
            <a:off x="311700" y="733000"/>
            <a:ext cx="3999900" cy="4317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Open Sans"/>
              <a:buChar char="●"/>
            </a:pPr>
            <a:r>
              <a:rPr lang="en" sz="1600"/>
              <a:t>Ran on 6 airlines with sufficient data to detect trends</a:t>
            </a:r>
            <a:endParaRPr sz="1600"/>
          </a:p>
          <a:p>
            <a:pPr indent="-330200" lvl="1" marL="914400" rtl="0" algn="l">
              <a:spcBef>
                <a:spcPts val="1000"/>
              </a:spcBef>
              <a:spcAft>
                <a:spcPts val="0"/>
              </a:spcAft>
              <a:buSzPts val="1600"/>
              <a:buFont typeface="Open Sans"/>
              <a:buChar char="○"/>
            </a:pPr>
            <a:r>
              <a:rPr b="1" lang="en" sz="1600"/>
              <a:t>Initially included:</a:t>
            </a:r>
            <a:endParaRPr b="1" sz="1600"/>
          </a:p>
          <a:p>
            <a:pPr indent="-330200" lvl="2" marL="1371600" rtl="0" algn="l">
              <a:spcBef>
                <a:spcPts val="1000"/>
              </a:spcBef>
              <a:spcAft>
                <a:spcPts val="0"/>
              </a:spcAft>
              <a:buSzPts val="1600"/>
              <a:buFont typeface="Open Sans"/>
              <a:buChar char="■"/>
            </a:pPr>
            <a:r>
              <a:rPr lang="en" sz="1600"/>
              <a:t>Type.of.Travel, Flight.cancelled, Airline.Status, Gender, Class, and Likelihood.to.recommend</a:t>
            </a:r>
            <a:endParaRPr sz="1600"/>
          </a:p>
          <a:p>
            <a:pPr indent="-330200" lvl="1" marL="914400" rtl="0" algn="l">
              <a:spcBef>
                <a:spcPts val="1000"/>
              </a:spcBef>
              <a:spcAft>
                <a:spcPts val="0"/>
              </a:spcAft>
              <a:buSzPts val="1600"/>
              <a:buFont typeface="Arial"/>
              <a:buChar char="○"/>
            </a:pPr>
            <a:r>
              <a:rPr b="1" lang="en" sz="1600"/>
              <a:t>Focused on:</a:t>
            </a:r>
            <a:endParaRPr b="1" sz="1600"/>
          </a:p>
          <a:p>
            <a:pPr indent="-330200" lvl="2" marL="1371600" rtl="0" algn="l">
              <a:spcBef>
                <a:spcPts val="0"/>
              </a:spcBef>
              <a:spcAft>
                <a:spcPts val="0"/>
              </a:spcAft>
              <a:buSzPts val="1600"/>
              <a:buFont typeface="Open Sans"/>
              <a:buChar char="■"/>
            </a:pPr>
            <a:r>
              <a:rPr lang="en" sz="1600"/>
              <a:t>Age, class, and type of travel for more granular analysis since they had highest lift/confidence scores </a:t>
            </a:r>
            <a:endParaRPr sz="1600"/>
          </a:p>
          <a:p>
            <a:pPr indent="0" lvl="0" marL="0" rtl="0" algn="l">
              <a:lnSpc>
                <a:spcPct val="100000"/>
              </a:lnSpc>
              <a:spcBef>
                <a:spcPts val="1600"/>
              </a:spcBef>
              <a:spcAft>
                <a:spcPts val="0"/>
              </a:spcAft>
              <a:buNone/>
            </a:pPr>
            <a:r>
              <a:t/>
            </a:r>
            <a:endParaRPr sz="1600"/>
          </a:p>
          <a:p>
            <a:pPr indent="0" lvl="0" marL="0" rtl="0" algn="l">
              <a:spcBef>
                <a:spcPts val="0"/>
              </a:spcBef>
              <a:spcAft>
                <a:spcPts val="1600"/>
              </a:spcAft>
              <a:buNone/>
            </a:pPr>
            <a:r>
              <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Association Rules </a:t>
            </a:r>
            <a:endParaRPr/>
          </a:p>
        </p:txBody>
      </p:sp>
      <p:sp>
        <p:nvSpPr>
          <p:cNvPr id="118" name="Google Shape;118;p20"/>
          <p:cNvSpPr txBox="1"/>
          <p:nvPr>
            <p:ph idx="1" type="body"/>
          </p:nvPr>
        </p:nvSpPr>
        <p:spPr>
          <a:xfrm>
            <a:off x="311700" y="1022400"/>
            <a:ext cx="8520600" cy="39477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b="1" lang="en" sz="1700"/>
              <a:t>RHS: </a:t>
            </a:r>
            <a:endParaRPr b="1" sz="1700"/>
          </a:p>
          <a:p>
            <a:pPr indent="-336550" lvl="1" marL="914400" rtl="0" algn="l">
              <a:spcBef>
                <a:spcPts val="0"/>
              </a:spcBef>
              <a:spcAft>
                <a:spcPts val="0"/>
              </a:spcAft>
              <a:buSzPts val="1700"/>
              <a:buChar char="○"/>
            </a:pPr>
            <a:r>
              <a:rPr lang="en" sz="1700"/>
              <a:t>Found variables that occured in association with likelihood.to.recommend </a:t>
            </a:r>
            <a:endParaRPr sz="1700"/>
          </a:p>
          <a:p>
            <a:pPr indent="-336550" lvl="0" marL="457200" rtl="0" algn="l">
              <a:spcBef>
                <a:spcPts val="1000"/>
              </a:spcBef>
              <a:spcAft>
                <a:spcPts val="0"/>
              </a:spcAft>
              <a:buSzPts val="1700"/>
              <a:buChar char="●"/>
            </a:pPr>
            <a:r>
              <a:rPr b="1" lang="en" sz="1700"/>
              <a:t>Detractor Traits: </a:t>
            </a:r>
            <a:endParaRPr b="1" sz="1700"/>
          </a:p>
          <a:p>
            <a:pPr indent="-336550" lvl="1" marL="914400" rtl="0" algn="l">
              <a:spcBef>
                <a:spcPts val="0"/>
              </a:spcBef>
              <a:spcAft>
                <a:spcPts val="0"/>
              </a:spcAft>
              <a:buSzPts val="1700"/>
              <a:buChar char="○"/>
            </a:pPr>
            <a:r>
              <a:rPr lang="en" sz="1700"/>
              <a:t>that Personal Travel &amp; Blue Status were most frequently related to a “detractor” </a:t>
            </a:r>
            <a:endParaRPr sz="1700"/>
          </a:p>
          <a:p>
            <a:pPr indent="-336550" lvl="0" marL="457200" rtl="0" algn="l">
              <a:spcBef>
                <a:spcPts val="1000"/>
              </a:spcBef>
              <a:spcAft>
                <a:spcPts val="0"/>
              </a:spcAft>
              <a:buSzPts val="1700"/>
              <a:buChar char="●"/>
            </a:pPr>
            <a:r>
              <a:rPr b="1" lang="en" sz="1700"/>
              <a:t>Passive Traits:</a:t>
            </a:r>
            <a:r>
              <a:rPr lang="en" sz="1700"/>
              <a:t> </a:t>
            </a:r>
            <a:endParaRPr sz="1700"/>
          </a:p>
          <a:p>
            <a:pPr indent="-336550" lvl="1" marL="914400" rtl="0" algn="l">
              <a:spcBef>
                <a:spcPts val="0"/>
              </a:spcBef>
              <a:spcAft>
                <a:spcPts val="0"/>
              </a:spcAft>
              <a:buSzPts val="1700"/>
              <a:buChar char="○"/>
            </a:pPr>
            <a:r>
              <a:rPr lang="en" sz="1700"/>
              <a:t>that Silver Status and “Adult” (19-50 yrs old) were most frequently related to “passive” scores </a:t>
            </a:r>
            <a:endParaRPr sz="1700"/>
          </a:p>
          <a:p>
            <a:pPr indent="-336550" lvl="0" marL="457200" rtl="0" algn="l">
              <a:spcBef>
                <a:spcPts val="1000"/>
              </a:spcBef>
              <a:spcAft>
                <a:spcPts val="0"/>
              </a:spcAft>
              <a:buSzPts val="1700"/>
              <a:buChar char="●"/>
            </a:pPr>
            <a:r>
              <a:rPr b="1" lang="en" sz="1700"/>
              <a:t>Customers to </a:t>
            </a:r>
            <a:r>
              <a:rPr b="1" lang="en" sz="1700"/>
              <a:t>focus</a:t>
            </a:r>
            <a:r>
              <a:rPr b="1" lang="en" sz="1700"/>
              <a:t> on to improve NPS:</a:t>
            </a:r>
            <a:endParaRPr b="1" sz="1700"/>
          </a:p>
          <a:p>
            <a:pPr indent="-336550" lvl="1" marL="914400" rtl="0" algn="l">
              <a:spcBef>
                <a:spcPts val="0"/>
              </a:spcBef>
              <a:spcAft>
                <a:spcPts val="0"/>
              </a:spcAft>
              <a:buSzPts val="1700"/>
              <a:buChar char="○"/>
            </a:pPr>
            <a:r>
              <a:rPr lang="en" sz="1700"/>
              <a:t>need to focus on passengers with Blue Status and passengers with Personal travel type because they are most frequently detractors </a:t>
            </a:r>
            <a:endParaRPr sz="1700"/>
          </a:p>
          <a:p>
            <a:pPr indent="0" lvl="0" marL="1371600" rtl="0" algn="l">
              <a:spcBef>
                <a:spcPts val="1600"/>
              </a:spcBef>
              <a:spcAft>
                <a:spcPts val="0"/>
              </a:spcAft>
              <a:buNone/>
            </a:pPr>
            <a:br>
              <a:rPr lang="en" sz="1700"/>
            </a:br>
            <a:endParaRPr sz="1700"/>
          </a:p>
          <a:p>
            <a:pPr indent="0" lvl="0" marL="0" rtl="0" algn="l">
              <a:spcBef>
                <a:spcPts val="1600"/>
              </a:spcBef>
              <a:spcAft>
                <a:spcPts val="1600"/>
              </a:spcAft>
              <a:buNone/>
            </a:pPr>
            <a:r>
              <a:t/>
            </a: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311700" y="241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Decision Tree Analysis</a:t>
            </a:r>
            <a:endParaRPr/>
          </a:p>
        </p:txBody>
      </p:sp>
      <p:sp>
        <p:nvSpPr>
          <p:cNvPr id="124" name="Google Shape;124;p21"/>
          <p:cNvSpPr txBox="1"/>
          <p:nvPr>
            <p:ph idx="1" type="body"/>
          </p:nvPr>
        </p:nvSpPr>
        <p:spPr>
          <a:xfrm>
            <a:off x="311700" y="949300"/>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t>Ran decision tree and random forest models on nearly all columns except </a:t>
            </a:r>
            <a:r>
              <a:rPr i="1" lang="en" sz="1600"/>
              <a:t>destination, origin city, origin state, and freetext</a:t>
            </a:r>
            <a:endParaRPr i="1" sz="1600"/>
          </a:p>
          <a:p>
            <a:pPr indent="-330200" lvl="0" marL="914400" rtl="0" algn="l">
              <a:lnSpc>
                <a:spcPct val="100000"/>
              </a:lnSpc>
              <a:spcBef>
                <a:spcPts val="1600"/>
              </a:spcBef>
              <a:spcAft>
                <a:spcPts val="0"/>
              </a:spcAft>
              <a:buSzPts val="1600"/>
              <a:buChar char="●"/>
            </a:pPr>
            <a:r>
              <a:rPr lang="en" sz="1600"/>
              <a:t>Found the </a:t>
            </a:r>
            <a:r>
              <a:rPr b="1" i="1" lang="en" sz="1600"/>
              <a:t>type of travel, Eating and Drinking at Airport, </a:t>
            </a:r>
            <a:r>
              <a:rPr lang="en" sz="1600"/>
              <a:t>and</a:t>
            </a:r>
            <a:r>
              <a:rPr b="1" i="1" lang="en" sz="1600"/>
              <a:t> Airline status</a:t>
            </a:r>
            <a:r>
              <a:rPr i="1" lang="en" sz="1600"/>
              <a:t> </a:t>
            </a:r>
            <a:r>
              <a:rPr lang="en" sz="1600"/>
              <a:t>have higher variable importance</a:t>
            </a:r>
            <a:endParaRPr sz="1600"/>
          </a:p>
          <a:p>
            <a:pPr indent="0" lvl="0" marL="1828800" rtl="0" algn="l">
              <a:lnSpc>
                <a:spcPct val="100000"/>
              </a:lnSpc>
              <a:spcBef>
                <a:spcPts val="1600"/>
              </a:spcBef>
              <a:spcAft>
                <a:spcPts val="0"/>
              </a:spcAft>
              <a:buNone/>
            </a:pPr>
            <a:r>
              <a:t/>
            </a:r>
            <a:endParaRPr sz="1600"/>
          </a:p>
          <a:p>
            <a:pPr indent="0" lvl="0" marL="0" rtl="0" algn="l">
              <a:lnSpc>
                <a:spcPct val="100000"/>
              </a:lnSpc>
              <a:spcBef>
                <a:spcPts val="1600"/>
              </a:spcBef>
              <a:spcAft>
                <a:spcPts val="1600"/>
              </a:spcAft>
              <a:buNone/>
            </a:pPr>
            <a:r>
              <a:t/>
            </a:r>
            <a:endParaRPr i="1" sz="1600"/>
          </a:p>
        </p:txBody>
      </p:sp>
      <p:pic>
        <p:nvPicPr>
          <p:cNvPr id="125" name="Google Shape;125;p21"/>
          <p:cNvPicPr preferRelativeResize="0"/>
          <p:nvPr/>
        </p:nvPicPr>
        <p:blipFill>
          <a:blip r:embed="rId3">
            <a:alphaModFix/>
          </a:blip>
          <a:stretch>
            <a:fillRect/>
          </a:stretch>
        </p:blipFill>
        <p:spPr>
          <a:xfrm>
            <a:off x="152400" y="2229887"/>
            <a:ext cx="3670826" cy="2761225"/>
          </a:xfrm>
          <a:prstGeom prst="rect">
            <a:avLst/>
          </a:prstGeom>
          <a:noFill/>
          <a:ln>
            <a:noFill/>
          </a:ln>
        </p:spPr>
      </p:pic>
      <p:pic>
        <p:nvPicPr>
          <p:cNvPr id="126" name="Google Shape;126;p21"/>
          <p:cNvPicPr preferRelativeResize="0"/>
          <p:nvPr/>
        </p:nvPicPr>
        <p:blipFill rotWithShape="1">
          <a:blip r:embed="rId4">
            <a:alphaModFix/>
          </a:blip>
          <a:srcRect b="1729" l="0" r="0" t="0"/>
          <a:stretch/>
        </p:blipFill>
        <p:spPr>
          <a:xfrm>
            <a:off x="4191875" y="2362333"/>
            <a:ext cx="4799725" cy="262875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