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65" r:id="rId3"/>
    <p:sldId id="264" r:id="rId4"/>
    <p:sldId id="263" r:id="rId5"/>
    <p:sldId id="262" r:id="rId6"/>
    <p:sldId id="26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05"/>
    <p:restoredTop sz="94633"/>
  </p:normalViewPr>
  <p:slideViewPr>
    <p:cSldViewPr snapToGrid="0" snapToObjects="1">
      <p:cViewPr>
        <p:scale>
          <a:sx n="64" d="100"/>
          <a:sy n="64" d="100"/>
        </p:scale>
        <p:origin x="2056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59050-4A5B-6C45-9B72-A0B7600E9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0996F6-93CD-BB42-BDC3-6D74C3181E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0B5BF-BB0F-844E-A78C-9159AA2AF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56DD-9411-6649-B033-3CF1BEB86390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F9CFD-29E0-FE45-B3B8-BD650D83B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EA347-44D6-084E-8BF4-150C5D093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F43E-70AC-9E49-8AB8-1ED96A8A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59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25CA3-480F-104D-9AC6-82576A6B2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EF603B-88A9-3043-943A-3C29D39DA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D4B5C-9281-4049-B700-D67B9F4BB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56DD-9411-6649-B033-3CF1BEB86390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3433C-7E7A-214F-9592-47AD2FD68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35DC9-A878-8745-BB4E-540F78561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F43E-70AC-9E49-8AB8-1ED96A8A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38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08E18C-5C71-1D4A-965A-E08A79627D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9B1460-856F-4146-A5B4-A3DAD5D31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6AC22-1E4C-1F42-A48A-C0F1E421F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56DD-9411-6649-B033-3CF1BEB86390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FDE28-F9A1-7245-B83F-3B311D43E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B11ED-5A23-3344-B549-A498DDA2E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F43E-70AC-9E49-8AB8-1ED96A8A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16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AAF54-D47E-0644-B4FB-DA8EA7D2C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DDAB9-B8D3-494E-887C-546BB9215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C3670-6553-FF45-B76E-066A97816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56DD-9411-6649-B033-3CF1BEB86390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70739-64BD-AD45-B38B-68FAB07F5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FA27A-1F85-3140-BB5A-F306E09CF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F43E-70AC-9E49-8AB8-1ED96A8A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93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CDFC6-6142-2E4B-AE23-F6CB4780B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F8F39-5651-CB4C-AEC2-61C236FD0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495F8-EB3C-DC47-B657-87FF1CD62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56DD-9411-6649-B033-3CF1BEB86390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73ACF-1FFA-F947-B6DD-3D1358312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9B48A-E15E-714F-8ED7-E7177924B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F43E-70AC-9E49-8AB8-1ED96A8A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651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115F3-20BA-464B-A318-2C4C46A6C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4A4BA-EBDF-7241-BC63-7BDEB0C000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C040FC-8453-8742-839B-D5CAE63A6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770C8C-DEBC-1F4D-8DDC-0CB31DDB4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56DD-9411-6649-B033-3CF1BEB86390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2A889D-209B-384C-87E6-0D1193347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D751E-8607-C74C-8D24-9309FFE27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F43E-70AC-9E49-8AB8-1ED96A8A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29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94385-2DE8-D14B-A4D6-A840F5D23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1D4E8-BDD4-B24C-85B9-08F3CF863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888B6C-F5C5-E844-9814-700208B60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9072C6-BAFF-4447-9DCF-CBC2FEE6C3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D59081-9A02-FF43-89A3-0D62B9739F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0B9B28-47C4-2A48-8295-03674A93A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56DD-9411-6649-B033-3CF1BEB86390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C4B5C4-D0FC-CE40-A6F7-1D3EF52D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942925-6FBB-3842-A82E-54A52DDDB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F43E-70AC-9E49-8AB8-1ED96A8A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148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32ACE-020E-9F4C-AAFB-4DAE026B1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CF5BE2-327B-B641-B6DA-B429BCE6E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56DD-9411-6649-B033-3CF1BEB86390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557B6F-9009-C445-A696-91203CED4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90728A-F9AA-EA44-A5D3-E77B42539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F43E-70AC-9E49-8AB8-1ED96A8A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66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FEC337-350F-6B46-A798-3D9AF9C85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56DD-9411-6649-B033-3CF1BEB86390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EC6330-7B4D-0544-AA84-E962DCF79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13212-FCC9-9240-9CF2-95CAAA681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F43E-70AC-9E49-8AB8-1ED96A8A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75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4D02D-1238-8444-8DD1-567B903E0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D8E37-78D0-8943-87B4-2E95DF752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D09ED7-9DAD-5D4B-A26F-3180F274F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E0376-4020-E843-81E9-438101268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56DD-9411-6649-B033-3CF1BEB86390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0EF4A9-7DB0-C049-A8A5-A5BA17AC0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255FDA-17F3-8B40-80C9-7CD2DE2B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F43E-70AC-9E49-8AB8-1ED96A8A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47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2124C-B4FE-7C46-8D23-5DCE97ADC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D7EE2E-92CA-6A4F-9145-0DF8FCE1D2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3CD4DA-45C9-4742-8011-FACE6E12D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52344-3DDB-F046-B53E-692215503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56DD-9411-6649-B033-3CF1BEB86390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1FDE6-71DC-F140-BAC3-06CB06539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98721-3F4D-AC41-9B05-CA7293BE9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F43E-70AC-9E49-8AB8-1ED96A8A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89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FBC564-CCB4-A045-97F2-488111A21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3CA76-5812-F84F-B4E4-FA990CDB9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987F9-DEB7-7A45-AFA3-437871E1F1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C56DD-9411-6649-B033-3CF1BEB86390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2EEA2-988F-1045-A565-006CE6AB1F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D6400-860B-E442-A6FE-9DCCD2599B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BF43E-70AC-9E49-8AB8-1ED96A8A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55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aggle.com/htagholdings/property-sales?select=raw_sales.csv" TargetMode="Externa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FDD56-1395-E54B-8837-630E047AE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7" y="627564"/>
            <a:ext cx="8277559" cy="1325563"/>
          </a:xfrm>
        </p:spPr>
        <p:txBody>
          <a:bodyPr>
            <a:normAutofit/>
          </a:bodyPr>
          <a:lstStyle/>
          <a:p>
            <a:r>
              <a:rPr lang="en-US" dirty="0"/>
              <a:t>House Property Sales Time Series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House">
            <a:extLst>
              <a:ext uri="{FF2B5EF4-FFF2-40B4-BE49-F238E27FC236}">
                <a16:creationId xmlns:a16="http://schemas.microsoft.com/office/drawing/2014/main" id="{29947C50-2CF6-F145-9277-0516F28A6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5B272CC9-A14A-8646-A2BC-CA33372AB259}"/>
              </a:ext>
            </a:extLst>
          </p:cNvPr>
          <p:cNvSpPr txBox="1">
            <a:spLocks/>
          </p:cNvSpPr>
          <p:nvPr/>
        </p:nvSpPr>
        <p:spPr>
          <a:xfrm>
            <a:off x="2729011" y="2218094"/>
            <a:ext cx="5092390" cy="35648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+mj-lt"/>
              </a:rPr>
              <a:t>MAS766_M002 Presentation I</a:t>
            </a: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  2020/10/29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Group5 Members:</a:t>
            </a:r>
          </a:p>
          <a:p>
            <a:pPr lvl="3"/>
            <a:r>
              <a:rPr lang="en-US" sz="2800" dirty="0">
                <a:latin typeface="+mj-lt"/>
              </a:rPr>
              <a:t>Chen, </a:t>
            </a:r>
            <a:r>
              <a:rPr lang="en-US" sz="2800" dirty="0" err="1">
                <a:latin typeface="+mj-lt"/>
              </a:rPr>
              <a:t>JIeer</a:t>
            </a:r>
            <a:r>
              <a:rPr lang="en-US" sz="2800" dirty="0">
                <a:latin typeface="+mj-lt"/>
              </a:rPr>
              <a:t> </a:t>
            </a:r>
          </a:p>
          <a:p>
            <a:pPr lvl="3"/>
            <a:r>
              <a:rPr lang="en-US" sz="2800" dirty="0">
                <a:latin typeface="+mj-lt"/>
              </a:rPr>
              <a:t>Qian, </a:t>
            </a:r>
            <a:r>
              <a:rPr lang="en-US" sz="2800" dirty="0" err="1">
                <a:latin typeface="+mj-lt"/>
              </a:rPr>
              <a:t>Liuqi</a:t>
            </a:r>
            <a:r>
              <a:rPr lang="en-US" sz="2800" dirty="0">
                <a:latin typeface="+mj-lt"/>
              </a:rPr>
              <a:t> </a:t>
            </a:r>
          </a:p>
          <a:p>
            <a:pPr lvl="3"/>
            <a:r>
              <a:rPr lang="en-US" sz="2800" dirty="0">
                <a:latin typeface="+mj-lt"/>
              </a:rPr>
              <a:t>Zhang, </a:t>
            </a:r>
            <a:r>
              <a:rPr lang="en-US" sz="2800" dirty="0" err="1">
                <a:latin typeface="+mj-lt"/>
              </a:rPr>
              <a:t>Ruiwei</a:t>
            </a:r>
            <a:r>
              <a:rPr lang="en-US" sz="2800" dirty="0">
                <a:latin typeface="+mj-lt"/>
              </a:rPr>
              <a:t> </a:t>
            </a:r>
          </a:p>
          <a:p>
            <a:pPr lvl="3"/>
            <a:r>
              <a:rPr lang="en-US" sz="2800" dirty="0">
                <a:latin typeface="+mj-lt"/>
              </a:rPr>
              <a:t>Zhu, </a:t>
            </a:r>
            <a:r>
              <a:rPr lang="en-US" sz="2800" dirty="0" err="1">
                <a:latin typeface="+mj-lt"/>
              </a:rPr>
              <a:t>Renjie</a:t>
            </a:r>
            <a:endParaRPr lang="en-US" sz="2800" dirty="0">
              <a:latin typeface="+mj-lt"/>
            </a:endParaRPr>
          </a:p>
          <a:p>
            <a:endParaRPr lang="en-US" sz="2400" b="1" dirty="0">
              <a:latin typeface="+mj-lt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7880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FDD56-1395-E54B-8837-630E047AE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OUTLINE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House">
            <a:extLst>
              <a:ext uri="{FF2B5EF4-FFF2-40B4-BE49-F238E27FC236}">
                <a16:creationId xmlns:a16="http://schemas.microsoft.com/office/drawing/2014/main" id="{29947C50-2CF6-F145-9277-0516F28A6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825C945-E9FA-9C48-832C-3F104C70528A}"/>
              </a:ext>
            </a:extLst>
          </p:cNvPr>
          <p:cNvSpPr>
            <a:spLocks noGrp="1"/>
          </p:cNvSpPr>
          <p:nvPr/>
        </p:nvSpPr>
        <p:spPr>
          <a:xfrm>
            <a:off x="1141345" y="2585208"/>
            <a:ext cx="5160064" cy="2145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latin typeface="+mj-lt"/>
              </a:rPr>
              <a:t>1. Data Source </a:t>
            </a:r>
          </a:p>
          <a:p>
            <a:pPr marL="0" indent="0">
              <a:buNone/>
            </a:pPr>
            <a:r>
              <a:rPr lang="en-US" sz="3600" dirty="0">
                <a:latin typeface="+mj-lt"/>
              </a:rPr>
              <a:t>2. Data Description </a:t>
            </a:r>
          </a:p>
          <a:p>
            <a:pPr marL="0" indent="0">
              <a:buNone/>
            </a:pPr>
            <a:r>
              <a:rPr lang="en-US" sz="3600" dirty="0">
                <a:latin typeface="+mj-lt"/>
              </a:rPr>
              <a:t>3. Research Question</a:t>
            </a:r>
          </a:p>
        </p:txBody>
      </p:sp>
    </p:spTree>
    <p:extLst>
      <p:ext uri="{BB962C8B-B14F-4D97-AF65-F5344CB8AC3E}">
        <p14:creationId xmlns:p14="http://schemas.microsoft.com/office/powerpoint/2010/main" val="222494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5C7404F-F632-6740-842F-D2F99D175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498" y="3601524"/>
            <a:ext cx="8389513" cy="19681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1FDD56-1395-E54B-8837-630E047AE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DATA SOURCE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House">
            <a:extLst>
              <a:ext uri="{FF2B5EF4-FFF2-40B4-BE49-F238E27FC236}">
                <a16:creationId xmlns:a16="http://schemas.microsoft.com/office/drawing/2014/main" id="{29947C50-2CF6-F145-9277-0516F28A64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54E98FE-FFD3-9347-9904-BCC08C9FF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1953127"/>
            <a:ext cx="8647652" cy="4351338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+mj-lt"/>
              </a:rPr>
              <a:t>Kaggle.com</a:t>
            </a:r>
            <a:r>
              <a:rPr lang="en-US" sz="2400" dirty="0">
                <a:latin typeface="+mj-lt"/>
              </a:rPr>
              <a:t> </a:t>
            </a:r>
          </a:p>
          <a:p>
            <a:r>
              <a:rPr lang="en-US" sz="2400" dirty="0">
                <a:latin typeface="+mj-lt"/>
                <a:hlinkClick r:id="rId5"/>
              </a:rPr>
              <a:t>https://www.kaggle.com/htagholdings/property-sales?select=raw_sales.csv</a:t>
            </a:r>
            <a:endParaRPr lang="en-US" sz="2400" dirty="0">
              <a:latin typeface="+mj-lt"/>
            </a:endParaRP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48588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5037FB2-D898-1F4C-939F-9F56E24AE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428" y="4499085"/>
            <a:ext cx="8116880" cy="21401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1FDD56-1395-E54B-8837-630E047AE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DATA DESCRIPTION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House">
            <a:extLst>
              <a:ext uri="{FF2B5EF4-FFF2-40B4-BE49-F238E27FC236}">
                <a16:creationId xmlns:a16="http://schemas.microsoft.com/office/drawing/2014/main" id="{29947C50-2CF6-F145-9277-0516F28A64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819569B-CE2D-AA43-8A10-1C4E459FDEDD}"/>
              </a:ext>
            </a:extLst>
          </p:cNvPr>
          <p:cNvSpPr txBox="1">
            <a:spLocks/>
          </p:cNvSpPr>
          <p:nvPr/>
        </p:nvSpPr>
        <p:spPr>
          <a:xfrm>
            <a:off x="701536" y="1953127"/>
            <a:ext cx="825091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We have accumulated property sales data for the 2007-2019 period for one specific region. The data contains sales prices for houses and units with 1,2,3,4,5 bedrooms. These are the cross-depended variables. The chart illustrates these variables for houses.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The chart illustrates these variables for houses: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1629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FDD56-1395-E54B-8837-630E047AE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B1914-45A8-2948-9EFA-D9240ED1E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696" y="1911750"/>
            <a:ext cx="6570835" cy="5070577"/>
          </a:xfrm>
        </p:spPr>
        <p:txBody>
          <a:bodyPr anchor="ctr">
            <a:normAutofit fontScale="55000" lnSpcReduction="20000"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en-US" sz="4300" dirty="0">
                <a:latin typeface="+mj-lt"/>
              </a:rPr>
              <a:t>The data has  ___ rows and 5 columns.  It can be summarized as:</a:t>
            </a:r>
          </a:p>
          <a:p>
            <a:pPr lvl="1" fontAlgn="base">
              <a:lnSpc>
                <a:spcPct val="120000"/>
              </a:lnSpc>
            </a:pPr>
            <a:r>
              <a:rPr lang="en-US" sz="4300" dirty="0">
                <a:latin typeface="+mj-lt"/>
              </a:rPr>
              <a:t>Datesold: date of sale</a:t>
            </a:r>
          </a:p>
          <a:p>
            <a:pPr lvl="1" fontAlgn="base">
              <a:lnSpc>
                <a:spcPct val="120000"/>
              </a:lnSpc>
            </a:pPr>
            <a:r>
              <a:rPr lang="en-US" sz="4300" dirty="0">
                <a:latin typeface="+mj-lt"/>
              </a:rPr>
              <a:t>price: price of sale</a:t>
            </a:r>
          </a:p>
          <a:p>
            <a:pPr lvl="1" fontAlgn="base">
              <a:lnSpc>
                <a:spcPct val="120000"/>
              </a:lnSpc>
            </a:pPr>
            <a:r>
              <a:rPr lang="en-US" sz="4300" dirty="0">
                <a:latin typeface="+mj-lt"/>
              </a:rPr>
              <a:t>property type: unit or house</a:t>
            </a:r>
          </a:p>
          <a:p>
            <a:pPr lvl="1" fontAlgn="base">
              <a:lnSpc>
                <a:spcPct val="120000"/>
              </a:lnSpc>
            </a:pPr>
            <a:r>
              <a:rPr lang="en-US" sz="4300" dirty="0">
                <a:latin typeface="+mj-lt"/>
              </a:rPr>
              <a:t>number of bedrooms: 1,2,3,4,5 </a:t>
            </a:r>
          </a:p>
          <a:p>
            <a:pPr lvl="1" fontAlgn="base">
              <a:lnSpc>
                <a:spcPct val="120000"/>
              </a:lnSpc>
            </a:pPr>
            <a:r>
              <a:rPr lang="en-US" sz="4300" dirty="0">
                <a:latin typeface="+mj-lt"/>
              </a:rPr>
              <a:t>4digit postcode of the suburb where the property was sold (this is for reference only, we don't expect that this data point will be useful)</a:t>
            </a:r>
          </a:p>
          <a:p>
            <a:pPr marL="0" indent="0">
              <a:lnSpc>
                <a:spcPct val="120000"/>
              </a:lnSpc>
              <a:buNone/>
            </a:pP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4B6AA5-7794-9E42-B28C-109789D4DDC7}"/>
              </a:ext>
            </a:extLst>
          </p:cNvPr>
          <p:cNvSpPr txBox="1"/>
          <p:nvPr/>
        </p:nvSpPr>
        <p:spPr>
          <a:xfrm>
            <a:off x="10088880" y="1953127"/>
            <a:ext cx="1241729" cy="3450613"/>
          </a:xfrm>
          <a:prstGeom prst="rect">
            <a:avLst/>
          </a:prstGeom>
          <a:solidFill>
            <a:srgbClr val="4472C4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4302DE-B45F-3640-9A79-8777375B321A}"/>
              </a:ext>
            </a:extLst>
          </p:cNvPr>
          <p:cNvSpPr txBox="1"/>
          <p:nvPr/>
        </p:nvSpPr>
        <p:spPr>
          <a:xfrm>
            <a:off x="8822246" y="1953127"/>
            <a:ext cx="1241729" cy="345061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82072C-BDD8-F946-8811-155163030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0" y="510079"/>
            <a:ext cx="2704520" cy="2886096"/>
          </a:xfrm>
          <a:prstGeom prst="rect">
            <a:avLst/>
          </a:prstGeom>
          <a:ln w="12700">
            <a:solidFill>
              <a:srgbClr val="4472C4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063303-E565-9B4C-A71F-1880A11E4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4143" y="3700361"/>
            <a:ext cx="2749591" cy="2886096"/>
          </a:xfrm>
          <a:prstGeom prst="rect">
            <a:avLst/>
          </a:prstGeom>
          <a:ln w="12700">
            <a:solidFill>
              <a:srgbClr val="4472C4"/>
            </a:solidFill>
          </a:ln>
        </p:spPr>
      </p:pic>
    </p:spTree>
    <p:extLst>
      <p:ext uri="{BB962C8B-B14F-4D97-AF65-F5344CB8AC3E}">
        <p14:creationId xmlns:p14="http://schemas.microsoft.com/office/powerpoint/2010/main" val="4094900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FDD56-1395-E54B-8837-630E047AE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RESEARCH PLAN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House">
            <a:extLst>
              <a:ext uri="{FF2B5EF4-FFF2-40B4-BE49-F238E27FC236}">
                <a16:creationId xmlns:a16="http://schemas.microsoft.com/office/drawing/2014/main" id="{29947C50-2CF6-F145-9277-0516F28A6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819569B-CE2D-AA43-8A10-1C4E459FDEDD}"/>
              </a:ext>
            </a:extLst>
          </p:cNvPr>
          <p:cNvSpPr txBox="1">
            <a:spLocks/>
          </p:cNvSpPr>
          <p:nvPr/>
        </p:nvSpPr>
        <p:spPr>
          <a:xfrm>
            <a:off x="701536" y="1953127"/>
            <a:ext cx="825091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41781F7-84AB-144A-B8A2-8C7DEE0E5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480" y="1953127"/>
            <a:ext cx="747417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Key Questions:</a:t>
            </a:r>
          </a:p>
        </p:txBody>
      </p:sp>
    </p:spTree>
    <p:extLst>
      <p:ext uri="{BB962C8B-B14F-4D97-AF65-F5344CB8AC3E}">
        <p14:creationId xmlns:p14="http://schemas.microsoft.com/office/powerpoint/2010/main" val="2160451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188</Words>
  <Application>Microsoft Macintosh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House Property Sales Time Series </vt:lpstr>
      <vt:lpstr>OUTLINE </vt:lpstr>
      <vt:lpstr>DATA SOURCE</vt:lpstr>
      <vt:lpstr>DATA DESCRIPTION</vt:lpstr>
      <vt:lpstr>DATA DESCRIPTION</vt:lpstr>
      <vt:lpstr>RESEARCH PLAN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Happy</dc:creator>
  <cp:lastModifiedBy>Happy</cp:lastModifiedBy>
  <cp:revision>11</cp:revision>
  <dcterms:created xsi:type="dcterms:W3CDTF">2020-10-26T04:52:37Z</dcterms:created>
  <dcterms:modified xsi:type="dcterms:W3CDTF">2020-10-26T05:23:35Z</dcterms:modified>
</cp:coreProperties>
</file>