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674333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c674333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c810ad56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c810ad56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c810ad56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c810ad56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c810ad56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c810ad56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c810ad56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c810ad56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c810ad56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c810ad56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c810ad56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c810ad56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c810ad56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c810ad56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c810ad56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c810ad56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c810ad56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c810ad56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c810ad56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c810ad56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c810ad56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c810ad56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c810ad56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c810ad56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c810ad56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c810ad56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caa0b9cb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caa0b9cb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c6743334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c6743334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c7a25ff4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c7a25ff4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1810e92c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1810e92c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1810e92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1810e92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c810ad5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c810ad5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c810ad56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c810ad56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c810ad56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c810ad56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c810ad56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c810ad56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Slate-CG-MSU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b-engines.com/en/ranking" TargetMode="External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History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p2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E</a:t>
            </a:r>
            <a:r>
              <a:rPr lang="en">
                <a:solidFill>
                  <a:schemeClr val="dk1"/>
                </a:solidFill>
              </a:rPr>
              <a:t>arly 1990s: Big Shakeout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Many vendors went bankrupt or became bit players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Even </a:t>
            </a:r>
            <a:r>
              <a:rPr b="1" lang="en">
                <a:solidFill>
                  <a:schemeClr val="dk1"/>
                </a:solidFill>
              </a:rPr>
              <a:t>Oracle</a:t>
            </a:r>
            <a:r>
              <a:rPr lang="en">
                <a:solidFill>
                  <a:schemeClr val="dk1"/>
                </a:solidFill>
              </a:rPr>
              <a:t> came close to bankruptcy in 1990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Accounting </a:t>
            </a:r>
            <a:r>
              <a:rPr lang="en">
                <a:solidFill>
                  <a:schemeClr val="dk1"/>
                </a:solidFill>
              </a:rPr>
              <a:t>shenanigans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"an incredible business mistake"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3613" y="874500"/>
            <a:ext cx="2068025" cy="13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 rotWithShape="1">
          <a:blip r:embed="rId4">
            <a:alphaModFix/>
          </a:blip>
          <a:srcRect b="18542" l="25293" r="26009" t="15210"/>
          <a:stretch/>
        </p:blipFill>
        <p:spPr>
          <a:xfrm>
            <a:off x="6316000" y="2246300"/>
            <a:ext cx="1503250" cy="153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History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2" name="Google Shape;132;p2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Late </a:t>
            </a:r>
            <a:r>
              <a:rPr lang="en">
                <a:solidFill>
                  <a:schemeClr val="dk1"/>
                </a:solidFill>
              </a:rPr>
              <a:t>1990s: Internet Boom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resurgence in vendors, Oracle and DB2 dominant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Microsoft started making inroads with a fork of Sybase called SQLServer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Today these are the three dominant commercial players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5738" y="439250"/>
            <a:ext cx="2068025" cy="13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 rotWithShape="1">
          <a:blip r:embed="rId4">
            <a:alphaModFix/>
          </a:blip>
          <a:srcRect b="18542" l="25293" r="26009" t="15210"/>
          <a:stretch/>
        </p:blipFill>
        <p:spPr>
          <a:xfrm>
            <a:off x="5042550" y="2102675"/>
            <a:ext cx="1503250" cy="153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 rotWithShape="1">
          <a:blip r:embed="rId5">
            <a:alphaModFix/>
          </a:blip>
          <a:srcRect b="10678" l="23080" r="23268" t="7495"/>
          <a:stretch/>
        </p:blipFill>
        <p:spPr>
          <a:xfrm>
            <a:off x="7170875" y="2727473"/>
            <a:ext cx="1503250" cy="124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History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2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Late 1990s: Open Source Databases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1995 MySQL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Bought by oracle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1996 Postgresql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Based on Ingres at Berkeley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Go Bears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2000 SQLite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Super lightweight database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We are going to use it!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200" y="439250"/>
            <a:ext cx="2298701" cy="118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1150" y="1879850"/>
            <a:ext cx="1341125" cy="138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9800" y="2735574"/>
            <a:ext cx="20955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History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0" name="Google Shape;150;p2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Post 2000 - Maturity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Three major commercial vendors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Two major open source options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Rise of NoSQL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We will look at two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MongoDB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Redis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575" y="1302175"/>
            <a:ext cx="3027400" cy="82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7175" y="2766350"/>
            <a:ext cx="2458060" cy="8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Today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8" name="Google Shape;158;p2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Todays Database Rankings: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 sz="1700" u="sng">
                <a:solidFill>
                  <a:schemeClr val="hlink"/>
                </a:solidFill>
                <a:hlinkClick r:id="rId3"/>
              </a:rPr>
              <a:t>https://db-engines.com/en/ranking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Rankings are pretty stable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Oracle continues to lead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SQLite is becoming more popular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975" y="812650"/>
            <a:ext cx="421322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What is a Database?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5" name="Google Shape;165;p2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system that stores and retrieves data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query processor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Some sort of data definition language (DDL)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Typically provides network access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Not always! SQLite doesn’t!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Makes some guarantees about data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750" y="1191350"/>
            <a:ext cx="2760800" cy="27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Sidebar: Why A Cylinder?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2" name="Google Shape;172;p2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Probably due to the original appearance of hard disks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750" y="1191350"/>
            <a:ext cx="2760800" cy="27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Sidebar: Why A Cylinder?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9" name="Google Shape;179;p2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Probably due to the original appearance of hard disks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775" y="1044400"/>
            <a:ext cx="2477750" cy="29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Sidebar: Why A Cylinder?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6" name="Google Shape;186;p3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Probably due to the original appearance of hard disks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175" y="1303875"/>
            <a:ext cx="2700675" cy="25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Sidebar: Why A Cylinder?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3" name="Google Shape;193;p3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Probably due to the original appearance of hard disks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Oracle Headquarters...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575" y="1202425"/>
            <a:ext cx="2936625" cy="27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Systems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&amp; Context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Anyway, So, Back to Data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0" name="Google Shape;200;p3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DBMS Guarantees = Transactions (mostly)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ACID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Atomicity - All completes or all fails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Consistency - Data consistency constraints are enforced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Isolation - Transactions complete as if no other transaction occurred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Durability - Data won’t be lost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750" y="1191350"/>
            <a:ext cx="2760800" cy="27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ACID, Who needs it?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7" name="Google Shape;207;p3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NoSQL stores often relax or more of these </a:t>
            </a:r>
            <a:r>
              <a:rPr lang="en">
                <a:solidFill>
                  <a:schemeClr val="dk1"/>
                </a:solidFill>
              </a:rPr>
              <a:t>constraints for performance reasons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Very popular in the early 2010s!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Since then the industry has shown some regrets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return to standard SQL systems or mixed systems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375" y="727150"/>
            <a:ext cx="4011900" cy="35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End of Course Goals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4" name="Google Shape;214;p3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Be comfortable with the following: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Designing database schemas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Writing queries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Doing so from the web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Tuning queries for performance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Discussing general database architecture in a local and cloud context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Be employable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975" y="684212"/>
            <a:ext cx="2796344" cy="377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Systems</a:t>
            </a:r>
            <a:endParaRPr/>
          </a:p>
        </p:txBody>
      </p:sp>
      <p:sp>
        <p:nvSpPr>
          <p:cNvPr id="221" name="Google Shape;221;p3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&amp; Context</a:t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75" y="325199"/>
            <a:ext cx="8660724" cy="45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What is a Database?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database is an organized collection of structured information, or data, typically stored electronically in a computer system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database is usually controlled by a database management system (DBMS)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775" y="1282775"/>
            <a:ext cx="4085975" cy="25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DBMS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Provides security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Handles schema modification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Provides isolation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Supports a multi-user environment that allows parallel data access and manipulation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775" y="1282775"/>
            <a:ext cx="4085975" cy="25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History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1960s - The first databases began to appear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Databases evolved from flat files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IBM SABRE system for airlines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Helped American Airlines handle reservations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300" y="1550862"/>
            <a:ext cx="3760925" cy="24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History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1970s </a:t>
            </a:r>
            <a:r>
              <a:rPr lang="en">
                <a:solidFill>
                  <a:schemeClr val="dk1"/>
                </a:solidFill>
              </a:rPr>
              <a:t>- E.F. Cobb proposes the relational database model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Ingres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QUEL query language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System 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SEQUEL query language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700" y="1043625"/>
            <a:ext cx="3432000" cy="6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0446" y="2403275"/>
            <a:ext cx="2406875" cy="18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History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1970s </a:t>
            </a:r>
            <a:r>
              <a:rPr lang="en">
                <a:solidFill>
                  <a:schemeClr val="dk1"/>
                </a:solidFill>
              </a:rPr>
              <a:t>- E/R Diagrams are proposed 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Application designers could abstract away from table design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675" y="1323975"/>
            <a:ext cx="25908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History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1970s - E/R Diagrams are proposed 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Application designers could abstract away from table design…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en">
                <a:solidFill>
                  <a:schemeClr val="dk1"/>
                </a:solidFill>
              </a:rPr>
              <a:t>Is this a good thing?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675" y="1323975"/>
            <a:ext cx="25908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History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1980s to early 1990s:</a:t>
            </a:r>
            <a:br>
              <a:rPr lang="en">
                <a:solidFill>
                  <a:schemeClr val="dk1"/>
                </a:solidFill>
              </a:rPr>
            </a:br>
            <a:r>
              <a:rPr i="1" lang="en">
                <a:solidFill>
                  <a:schemeClr val="dk1"/>
                </a:solidFill>
              </a:rPr>
              <a:t>The Golden Age of Databases</a:t>
            </a:r>
            <a:endParaRPr i="1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SQL becomes a standard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Many new players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">
                <a:solidFill>
                  <a:schemeClr val="dk1"/>
                </a:solidFill>
              </a:rPr>
              <a:t>Lots</a:t>
            </a:r>
            <a:r>
              <a:rPr lang="en">
                <a:solidFill>
                  <a:schemeClr val="dk1"/>
                </a:solidFill>
              </a:rPr>
              <a:t> of money was made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450" y="507450"/>
            <a:ext cx="285750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0188" y="3127350"/>
            <a:ext cx="2068025" cy="13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3975" y="1469487"/>
            <a:ext cx="2093626" cy="209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 rotWithShape="1">
          <a:blip r:embed="rId6">
            <a:alphaModFix/>
          </a:blip>
          <a:srcRect b="18542" l="25293" r="26009" t="15210"/>
          <a:stretch/>
        </p:blipFill>
        <p:spPr>
          <a:xfrm>
            <a:off x="4892775" y="1892050"/>
            <a:ext cx="1503250" cy="153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