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135fe6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135fe6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135fe6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135fe6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135fe6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135fe6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135fe6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135fe6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135fe6a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135fe6a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3135fe6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3135fe6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135fe6a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135fe6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135fe6a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135fe6a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3135fe6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3135fe6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135fe6a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3135fe6a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135fe6a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135fe6a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3135fe6a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3135fe6a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135fe6a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3135fe6a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135fe6a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3135fe6a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135fe6a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135fe6a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135fe6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135fe6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135fe6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135fe6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135fe6a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135fe6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4f1d6d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4f1d6d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cb67e7a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cb67e7a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3135fe6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3135fe6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135fe6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135fe6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135fe6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135fe6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135fe6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135fe6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135fe6a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135fe6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135fe6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135fe6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That’s not very interesting, let’s actually select some data from our database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Here you see selecting specific columns </a:t>
            </a:r>
            <a:r>
              <a:rPr b="1" lang="en">
                <a:solidFill>
                  <a:schemeClr val="accent3"/>
                </a:solidFill>
              </a:rPr>
              <a:t>FROM</a:t>
            </a:r>
            <a:r>
              <a:rPr lang="en">
                <a:solidFill>
                  <a:schemeClr val="accent3"/>
                </a:solidFill>
              </a:rPr>
              <a:t> a specific table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Returns these column values for all rows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750" y="1357200"/>
            <a:ext cx="3998750" cy="1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Perhaps you want to select </a:t>
            </a:r>
            <a:r>
              <a:rPr i="1" lang="en">
                <a:solidFill>
                  <a:schemeClr val="accent3"/>
                </a:solidFill>
              </a:rPr>
              <a:t>all</a:t>
            </a:r>
            <a:r>
              <a:rPr lang="en">
                <a:solidFill>
                  <a:schemeClr val="accent3"/>
                </a:solidFill>
              </a:rPr>
              <a:t> values from a row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You can use the asterisk operator to return all columns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Pros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Shorter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Easier to get right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Cons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Might bring back unused data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Unclear what columns are available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000" y="1295400"/>
            <a:ext cx="31527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Where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Typically not useful to bring back all the data of a table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You often want to find a particular piece of data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Enter the WHERE clause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00" y="1658787"/>
            <a:ext cx="4115549" cy="22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Where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WHERE clause allows you to give </a:t>
            </a:r>
            <a:r>
              <a:rPr i="1" lang="en">
                <a:solidFill>
                  <a:schemeClr val="accent3"/>
                </a:solidFill>
              </a:rPr>
              <a:t>predicates</a:t>
            </a:r>
            <a:r>
              <a:rPr lang="en">
                <a:solidFill>
                  <a:schemeClr val="accent3"/>
                </a:solidFill>
              </a:rPr>
              <a:t> that a row must satisfy in order to be included in the results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Show me the name of all tracks that are longer than 3 minutes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00" y="1658787"/>
            <a:ext cx="4115549" cy="22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This is the general form of SELECT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Simple, but </a:t>
            </a:r>
            <a:r>
              <a:rPr i="1" lang="en">
                <a:solidFill>
                  <a:schemeClr val="accent3"/>
                </a:solidFill>
              </a:rPr>
              <a:t>powerful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25" y="1355775"/>
            <a:ext cx="3697675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Where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Recall foriegn keys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There is a 1-N relationship between albums and tracks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</a:t>
            </a:r>
            <a:r>
              <a:rPr i="1" lang="en">
                <a:solidFill>
                  <a:schemeClr val="accent3"/>
                </a:solidFill>
              </a:rPr>
              <a:t>tracks</a:t>
            </a:r>
            <a:r>
              <a:rPr lang="en">
                <a:solidFill>
                  <a:schemeClr val="accent3"/>
                </a:solidFill>
              </a:rPr>
              <a:t> table has an </a:t>
            </a:r>
            <a:r>
              <a:rPr i="1" lang="en">
                <a:solidFill>
                  <a:schemeClr val="accent3"/>
                </a:solidFill>
              </a:rPr>
              <a:t>AlbumId </a:t>
            </a:r>
            <a:r>
              <a:rPr lang="en">
                <a:solidFill>
                  <a:schemeClr val="accent3"/>
                </a:solidFill>
              </a:rPr>
              <a:t>column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We can use this column in a WHERE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000" y="1507863"/>
            <a:ext cx="3957200" cy="25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Where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Give me the name all the tracks on the album with the AlbumID of 1</a:t>
            </a:r>
            <a:endParaRPr i="1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Note that the = operator is a single character!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25" y="1185425"/>
            <a:ext cx="3997174" cy="2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Combining Predicates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You can combine predicates using the AND and OR expressions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Give me the name all the tracks on the album with the AlbumID of 1 that are also longer than 3 minutes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100" y="1548225"/>
            <a:ext cx="4193700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Combining Predicates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Give me the name all the tracks on the album with the AlbumID of 1 OR that are longer than 3 minutes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5" y="1367775"/>
            <a:ext cx="4054500" cy="251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Comparison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Most operators will be familiar to you from other programming languages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major exceptions: 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equals (a single = character) </a:t>
            </a:r>
            <a:endParaRPr>
              <a:solidFill>
                <a:schemeClr val="accent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</a:pPr>
            <a:r>
              <a:rPr lang="en">
                <a:solidFill>
                  <a:schemeClr val="accent3"/>
                </a:solidFill>
              </a:rPr>
              <a:t>double equals usually works too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not equals (&lt;&gt;)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75" y="1008950"/>
            <a:ext cx="4380501" cy="26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the SELECT statement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We have seen AND and OR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There is also NOT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What does this query mean?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75" y="1282063"/>
            <a:ext cx="4262000" cy="257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Careful with binding!</a:t>
            </a:r>
            <a:br>
              <a:rPr lang="en">
                <a:solidFill>
                  <a:schemeClr val="accent3"/>
                </a:solidFill>
              </a:rPr>
            </a:b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Return the name of all tracks not on album 1 and that are longer than 3 minutes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75" y="1282063"/>
            <a:ext cx="4262000" cy="257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Use </a:t>
            </a:r>
            <a:r>
              <a:rPr lang="en">
                <a:solidFill>
                  <a:schemeClr val="accent3"/>
                </a:solidFill>
              </a:rPr>
              <a:t>parentheses</a:t>
            </a:r>
            <a:r>
              <a:rPr lang="en">
                <a:solidFill>
                  <a:schemeClr val="accent3"/>
                </a:solidFill>
              </a:rPr>
              <a:t> to get the right expression</a:t>
            </a:r>
            <a:br>
              <a:rPr lang="en">
                <a:solidFill>
                  <a:schemeClr val="accent3"/>
                </a:solidFill>
              </a:rPr>
            </a:b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Return the name of all tracks not on album 1 and that are not longer than 3 minutes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50" y="1695575"/>
            <a:ext cx="37719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IN operator is extremely useful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All rows where attribute value falls into a subset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Can be used with what is called a SubSelect for advanced queries (covered later)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25" y="1292575"/>
            <a:ext cx="3466675" cy="24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IN operator is extremely useful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All rows where attribute value falls into a subset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Can be used with what is called a SubSelect for advanced queries (covered later)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25" y="1292575"/>
            <a:ext cx="3466675" cy="24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BETWEEN operator less widely used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Can be replaced with two comparison expressions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Might be clearer in some cases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Give me the name of all tracks between 2 and 4 minutes long</a:t>
            </a:r>
            <a:endParaRPr i="1">
              <a:solidFill>
                <a:schemeClr val="accent3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533525"/>
            <a:ext cx="43434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LIKE operator can be used for string matching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Incredibly useful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Percent (%) is a wildcard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i="1" lang="en">
                <a:solidFill>
                  <a:schemeClr val="accent3"/>
                </a:solidFill>
              </a:rPr>
              <a:t>Give me the name of all tracks that start with a capital A</a:t>
            </a:r>
            <a:endParaRPr i="1">
              <a:solidFill>
                <a:schemeClr val="accent3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00" y="1481137"/>
            <a:ext cx="32956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Incredibly useful…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Also incredibly expensive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Difficult to index for in the general cases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Google doesn’t use relational databases for search, for a good reason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Still, if you don’t have google-size data, it’s great!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00" y="1481137"/>
            <a:ext cx="32956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NULL checks: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IS NULL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IS NOT NULL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What does NULL mean?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Logical Operators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675" y="1671762"/>
            <a:ext cx="3267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The Select Statement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That’s a lot of stuff, but it’s not too bad I hope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you have probably learned about 30% of what you need to be a useful employee in most tech firms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Next lecture we will discuss sub-queries, which expand on this basic knowledge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Play around with the IntelliJ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can’t hurt the database with a select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Except performance ;)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Recall, developed by IBM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Donald Chamberlin &amp; Raymond Boyce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Originally called SEQUEL but changed to SQL due to trademark issues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350" y="719263"/>
            <a:ext cx="27622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Initially every vendor had its own variant of SQL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Oracle SQL was not compatible with DB/2 SQL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still true to an extent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MySQL &amp; Postgresql have different features and flavors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Case sensitivity is a big one!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MySQL - not case sensitive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50" y="1276350"/>
            <a:ext cx="39814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Standardization efforts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SQL86, SQL89...SQL2016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SQL99 is a popular standard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Standardized majority of the SQL language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Was heavily referred to during the dotCom era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MySQL kinda sorta implemented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50" y="1276350"/>
            <a:ext cx="39814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As A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SQL is a </a:t>
            </a:r>
            <a:r>
              <a:rPr i="1" lang="en">
                <a:solidFill>
                  <a:schemeClr val="accent3"/>
                </a:solidFill>
              </a:rPr>
              <a:t>declarative</a:t>
            </a:r>
            <a:r>
              <a:rPr lang="en">
                <a:solidFill>
                  <a:schemeClr val="accent3"/>
                </a:solidFill>
              </a:rPr>
              <a:t> programming language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You tell the computer what you want, not how to get it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It’s a functional language!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Perhaps the most successful functional language in history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Eat it, Haskell nerds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75" y="693775"/>
            <a:ext cx="3802899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As A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SQL consists of a variety of statements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Today we will be talking about the SELECT statement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As you might suspect,  a select statement starts with the word SELECT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25" y="1519237"/>
            <a:ext cx="34099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As A Language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SQL is NOT case sensitive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However, there are case conventions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Key words are all caps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Tables are </a:t>
            </a:r>
            <a:r>
              <a:rPr i="1" lang="en">
                <a:solidFill>
                  <a:schemeClr val="accent3"/>
                </a:solidFill>
              </a:rPr>
              <a:t>often </a:t>
            </a:r>
            <a:r>
              <a:rPr lang="en">
                <a:solidFill>
                  <a:schemeClr val="accent3"/>
                </a:solidFill>
              </a:rPr>
              <a:t>capitalized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Columns are </a:t>
            </a:r>
            <a:r>
              <a:rPr i="1" lang="en">
                <a:solidFill>
                  <a:schemeClr val="accent3"/>
                </a:solidFill>
              </a:rPr>
              <a:t>usually </a:t>
            </a:r>
            <a:r>
              <a:rPr lang="en">
                <a:solidFill>
                  <a:schemeClr val="accent3"/>
                </a:solidFill>
              </a:rPr>
              <a:t>lower case</a:t>
            </a:r>
            <a:endParaRPr>
              <a:solidFill>
                <a:schemeClr val="accent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</a:pPr>
            <a:r>
              <a:rPr lang="en">
                <a:solidFill>
                  <a:schemeClr val="accent3"/>
                </a:solidFill>
              </a:rPr>
              <a:t>Sometimes camel case, sometimes underscore separated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25" y="1519237"/>
            <a:ext cx="34099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SELECT statement is the most complex statement in SQL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As you can see to the right, mathematical statements are possible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result of this select statement is the value 2 </a:t>
            </a:r>
            <a:endParaRPr>
              <a:solidFill>
                <a:schemeClr val="accent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Earth shattering, I know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25" y="1519237"/>
            <a:ext cx="34099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