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Average"/>
      <p:regular r:id="rId32"/>
    </p:embeddedFont>
    <p:embeddedFont>
      <p:font typeface="Oswald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Oswald-regular.fntdata"/><Relationship Id="rId10" Type="http://schemas.openxmlformats.org/officeDocument/2006/relationships/slide" Target="slides/slide5.xml"/><Relationship Id="rId32" Type="http://schemas.openxmlformats.org/officeDocument/2006/relationships/font" Target="fonts/Averag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Oswald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8c67433348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8c67433348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388455e1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9388455e1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388455e1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388455e1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388455e10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9388455e1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388455e10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388455e1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388455e10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9388455e1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388455e10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9388455e10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9388455e10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9388455e1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9388455e10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9388455e10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9388455e10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9388455e1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9388455e10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9388455e10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9388455e10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9388455e10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9388455e10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9388455e10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9388455e10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9388455e10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9388455e10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9388455e10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9388455e10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9388455e10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4f1d6d2fb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94f1d6d2fb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8c67433348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8c67433348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c6743344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c6743344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388455e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388455e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388455e1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388455e1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388455e1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388455e1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388455e1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9388455e1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388455e1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388455e1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388455e1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388455e1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ctr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  <a:defRPr sz="1600"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algn="ctr">
              <a:spcBef>
                <a:spcPts val="1600"/>
              </a:spcBef>
              <a:spcAft>
                <a:spcPts val="160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Slate-CG-MSU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  <a:defRPr sz="1600"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  <a:defRPr sz="1800"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  <a:defRPr sz="1800"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○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■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○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■"/>
              <a:defRPr sz="2000"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○"/>
              <a:defRPr sz="2000"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>
              <a:spcBef>
                <a:spcPts val="1600"/>
              </a:spcBef>
              <a:spcAft>
                <a:spcPts val="1600"/>
              </a:spcAft>
              <a:buSzPts val="2000"/>
              <a:buFont typeface="Arial"/>
              <a:buChar char="■"/>
              <a:defRPr sz="20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○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■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○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■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○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Arial"/>
              <a:buChar char="■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925" y="161975"/>
            <a:ext cx="6534150" cy="47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Natural Joins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0" name="Google Shape;120;p22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 little cleaner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Rare in practice</a:t>
            </a:r>
            <a:endParaRPr>
              <a:solidFill>
                <a:schemeClr val="dk1"/>
              </a:solidFill>
            </a:endParaRPr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Why?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8400" y="1721125"/>
            <a:ext cx="4445600" cy="170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Outer Join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7" name="Google Shape;127;p23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Inner joins are fairly intuitive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But sometimes you want ALL the rows of a table, even if there isn’t a match in the joined table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To accomplish this we need to use OUTER JOINs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0725" y="1866900"/>
            <a:ext cx="4305300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Outer Join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4" name="Google Shape;134;p24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Note that I am selecting values from both the artists as well as the albums table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This query will return all artist/album combinations </a:t>
            </a:r>
            <a:r>
              <a:rPr i="1" lang="en">
                <a:solidFill>
                  <a:schemeClr val="dk1"/>
                </a:solidFill>
              </a:rPr>
              <a:t>as well as artists who have no albums, with the album value set to null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0725" y="1866900"/>
            <a:ext cx="4305300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Outer Join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1" name="Google Shape;141;p25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If I changed this to an inner join, artists who had no albums would be excluded from the results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0725" y="1866900"/>
            <a:ext cx="4305300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Outer Join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8" name="Google Shape;148;p26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We could change this to a RIGHT OUTER JOIN to include nulls from the right table (in this case albums)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 artists table is considered “left” of the albums table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Hence LEFT OUTER JOIN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7725" y="1919287"/>
            <a:ext cx="4486275" cy="13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Outer Join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5" name="Google Shape;155;p27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And, finally, we could use a FULL OUTER JOIN to include null values from both tables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8975" y="1828800"/>
            <a:ext cx="4362450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Outer Join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2" name="Google Shape;162;p28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As you might have noticed, SQLite does not support Right Outer Joins or Full Outer Joins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In practice, Outer Joins are rare, and Right and Full outer joins are even rarer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3" name="Google Shape;1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8975" y="1828800"/>
            <a:ext cx="4362450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Self Joins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9" name="Google Shape;169;p29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Chinook DB has a self-referential table in it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Employees have a reference to their boss via the ReportTo foriegn key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How do we deal with that?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0" name="Google Shape;1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8975" y="1828800"/>
            <a:ext cx="4362450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Self Joins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6" name="Google Shape;176;p30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It’s pretty much the same technique using a JOIN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However, you need to </a:t>
            </a:r>
            <a:r>
              <a:rPr i="1" lang="en">
                <a:solidFill>
                  <a:schemeClr val="dk1"/>
                </a:solidFill>
              </a:rPr>
              <a:t>alias </a:t>
            </a:r>
            <a:r>
              <a:rPr lang="en">
                <a:solidFill>
                  <a:schemeClr val="dk1"/>
                </a:solidFill>
              </a:rPr>
              <a:t>the table to a new name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And you need to disambiguate the column names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Both of these use the “as” syntax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7" name="Google Shape;17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610187"/>
            <a:ext cx="4530451" cy="1923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Joins As Venn Diagrams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3" name="Google Shape;183;p31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One way to think about the types of joins is to use a ven diagram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Inner Joins are the </a:t>
            </a:r>
            <a:r>
              <a:rPr i="1" lang="en">
                <a:solidFill>
                  <a:schemeClr val="dk1"/>
                </a:solidFill>
              </a:rPr>
              <a:t>intersection</a:t>
            </a:r>
            <a:r>
              <a:rPr lang="en">
                <a:solidFill>
                  <a:schemeClr val="dk1"/>
                </a:solidFill>
              </a:rPr>
              <a:t> of the two relational sets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84" name="Google Shape;1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8975" y="1432226"/>
            <a:ext cx="4234350" cy="271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Joins</a:t>
            </a:r>
            <a:endParaRPr/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Correlating Tables with Foreign Keys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Joins As Venn Diagrams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90" name="Google Shape;190;p32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Left Joins are all the left table and whatever matches in the right table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91" name="Google Shape;19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3550" y="1502850"/>
            <a:ext cx="4530450" cy="2137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Joins As Venn Diagrams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97" name="Google Shape;197;p33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And Full Outer Joins include all rows from all tables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 personally find it easier to just think in terms of nulls in the join condition:</a:t>
            </a:r>
            <a:endParaRPr>
              <a:solidFill>
                <a:schemeClr val="dk1"/>
              </a:solidFill>
            </a:endParaRPr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Inner - ignore nulls</a:t>
            </a:r>
            <a:endParaRPr>
              <a:solidFill>
                <a:schemeClr val="dk1"/>
              </a:solidFill>
            </a:endParaRPr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Outer - keep nulls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98" name="Google Shape;19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8950" y="1724150"/>
            <a:ext cx="3114675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More Exotic Joins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04" name="Google Shape;204;p34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There are some more exotic joins, such as the cross join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This creates all possible combinations of album rows and artist rows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 have never used it, but I can imagine uses for it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05" name="Google Shape;20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2425" y="1871432"/>
            <a:ext cx="4045050" cy="1400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Joining Multiple Tables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11" name="Google Shape;211;p35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Sometimes you need to join across multiple tables to get what you want</a:t>
            </a:r>
            <a:br>
              <a:rPr lang="en">
                <a:solidFill>
                  <a:schemeClr val="dk1"/>
                </a:solidFill>
              </a:rPr>
            </a:br>
            <a:br>
              <a:rPr lang="en">
                <a:solidFill>
                  <a:schemeClr val="dk1"/>
                </a:solidFill>
              </a:rPr>
            </a:br>
            <a:r>
              <a:rPr i="1" lang="en">
                <a:solidFill>
                  <a:schemeClr val="dk1"/>
                </a:solidFill>
              </a:rPr>
              <a:t>“Give me the name of all tracks by AC/DC”</a:t>
            </a:r>
            <a:endParaRPr i="1">
              <a:solidFill>
                <a:schemeClr val="dk1"/>
              </a:solidFill>
            </a:endParaRPr>
          </a:p>
        </p:txBody>
      </p:sp>
      <p:pic>
        <p:nvPicPr>
          <p:cNvPr id="212" name="Google Shape;21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8950" y="1306625"/>
            <a:ext cx="4463499" cy="256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Joining Multiple Tables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18" name="Google Shape;218;p36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Column naming can get tricky when you are joining multiple table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You may have to use aliasing to get exactly what you want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19" name="Google Shape;21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8950" y="1306625"/>
            <a:ext cx="4463499" cy="256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Joins Summary</a:t>
            </a:r>
            <a:endParaRPr/>
          </a:p>
        </p:txBody>
      </p:sp>
      <p:sp>
        <p:nvSpPr>
          <p:cNvPr id="225" name="Google Shape;225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Joins are a way to correlate data across tables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There are a few different types of joins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Inner joins are the most common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 table with an FK to itself can be joined by </a:t>
            </a:r>
            <a:r>
              <a:rPr i="1" lang="en"/>
              <a:t>aliasing</a:t>
            </a:r>
            <a:r>
              <a:rPr lang="en"/>
              <a:t> the table in the join clause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You can disambiguate table and column names using the AS keyword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Joining across multiple tables involves multiple JOIN clauses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925" y="161975"/>
            <a:ext cx="6534150" cy="47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Last Lecture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1" name="Google Shape;71;p15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Recall in the last lecture we learned about sub-queries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Sub-queries could be be used to answer questions like </a:t>
            </a:r>
            <a:br>
              <a:rPr lang="en">
                <a:solidFill>
                  <a:schemeClr val="dk1"/>
                </a:solidFill>
              </a:rPr>
            </a:br>
            <a:r>
              <a:rPr i="1" lang="en">
                <a:solidFill>
                  <a:schemeClr val="dk1"/>
                </a:solidFill>
              </a:rPr>
              <a:t>“Give me the name of all tracks on the album named ‘Machine Head’”</a:t>
            </a:r>
            <a:endParaRPr i="1">
              <a:solidFill>
                <a:schemeClr val="dk1"/>
              </a:solidFill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8600" y="1856875"/>
            <a:ext cx="4181475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Joins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8" name="Google Shape;78;p16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While Sub-Queries are useful and used in production environments, this is a common operation that is typically and more efficiently achieved with JOINS</a:t>
            </a:r>
            <a:endParaRPr i="1">
              <a:solidFill>
                <a:schemeClr val="dk1"/>
              </a:solidFill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7650" y="1909822"/>
            <a:ext cx="4405375" cy="14049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Joins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5" name="Google Shape;85;p17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 basic join syntax is</a:t>
            </a:r>
            <a:br>
              <a:rPr lang="en">
                <a:solidFill>
                  <a:schemeClr val="dk1"/>
                </a:solidFill>
              </a:rPr>
            </a:br>
            <a:br>
              <a:rPr lang="en">
                <a:solidFill>
                  <a:schemeClr val="dk1"/>
                </a:solidFill>
              </a:rPr>
            </a:br>
            <a:r>
              <a:rPr i="1" lang="en">
                <a:solidFill>
                  <a:schemeClr val="dk1"/>
                </a:solidFill>
              </a:rPr>
              <a:t>SELECT &lt;cols&gt;</a:t>
            </a:r>
            <a:br>
              <a:rPr i="1" lang="en">
                <a:solidFill>
                  <a:schemeClr val="dk1"/>
                </a:solidFill>
              </a:rPr>
            </a:br>
            <a:r>
              <a:rPr i="1" lang="en">
                <a:solidFill>
                  <a:schemeClr val="dk1"/>
                </a:solidFill>
              </a:rPr>
              <a:t>FROM &lt;table name&gt;</a:t>
            </a:r>
            <a:br>
              <a:rPr i="1" lang="en">
                <a:solidFill>
                  <a:schemeClr val="dk1"/>
                </a:solidFill>
              </a:rPr>
            </a:br>
            <a:r>
              <a:rPr i="1" lang="en">
                <a:solidFill>
                  <a:schemeClr val="dk1"/>
                </a:solidFill>
              </a:rPr>
              <a:t>JOIN &lt;table name&gt; ON &lt;condition&gt;</a:t>
            </a:r>
            <a:br>
              <a:rPr i="1" lang="en">
                <a:solidFill>
                  <a:schemeClr val="dk1"/>
                </a:solidFill>
              </a:rPr>
            </a:br>
            <a:r>
              <a:rPr i="1" lang="en">
                <a:solidFill>
                  <a:schemeClr val="dk1"/>
                </a:solidFill>
              </a:rPr>
              <a:t>WHERE &lt;predicates&gt;</a:t>
            </a:r>
            <a:endParaRPr i="1">
              <a:solidFill>
                <a:schemeClr val="dk1"/>
              </a:solidFill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7650" y="1909822"/>
            <a:ext cx="4405375" cy="14049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Joins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2" name="Google Shape;92;p18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This example shows what is called an </a:t>
            </a:r>
            <a:r>
              <a:rPr i="1" lang="en">
                <a:solidFill>
                  <a:schemeClr val="dk1"/>
                </a:solidFill>
              </a:rPr>
              <a:t>Inner Join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An inner join returns all rows for which the condition in the join clause is true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7650" y="1909822"/>
            <a:ext cx="4405375" cy="14049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Joins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9" name="Google Shape;99;p19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Can also be written out explicitly with an INNER keyword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Inner joins are the most common sort of join you will work with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986000"/>
            <a:ext cx="4530450" cy="1171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Joins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6" name="Google Shape;106;p20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Note that the join condition uses the Foreign Key in tracks and the key in albums 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 join condition is usually an equality condition, but it doesn’t have to be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986000"/>
            <a:ext cx="4530450" cy="1171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Natural Joins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3" name="Google Shape;113;p21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It is often the case that the columns in one table line up with the columns on another table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FKs typically have the same name as the referred table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If this is the case, you can use a natural join and omit the equality expression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8400" y="1721125"/>
            <a:ext cx="4445600" cy="170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