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8c6743334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c6743334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636538ff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636538f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636538ff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636538f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636538ff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636538ff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636538ff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636538ff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636538f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636538f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36538ff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36538ff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636538ff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636538ff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636538ff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636538ff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636538ff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636538ff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636538ff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636538f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36538f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36538f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636538ff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636538ff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636538f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636538f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636538f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636538f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636538f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636538f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636538ff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636538ff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4f1d6d2f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4f1d6d2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c6743334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c6743334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8c674334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c674334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636538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636538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636538f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636538f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636538f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636538f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36538ff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36538ff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636538f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636538f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636538ff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636538ff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be found online… but I can’t link to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Arial"/>
              <a:buNone/>
              <a:defRPr sz="2100">
                <a:latin typeface="Arial"/>
                <a:ea typeface="Arial"/>
                <a:cs typeface="Arial"/>
                <a:sym typeface="Aria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Font typeface="Arial"/>
              <a:buChar char="●"/>
              <a:defRPr sz="2000">
                <a:latin typeface="Arial"/>
                <a:ea typeface="Arial"/>
                <a:cs typeface="Arial"/>
                <a:sym typeface="Arial"/>
              </a:defRPr>
            </a:lvl1pPr>
            <a:lvl2pPr indent="-330200" lvl="1" marL="914400" algn="ctr">
              <a:spcBef>
                <a:spcPts val="1600"/>
              </a:spcBef>
              <a:spcAft>
                <a:spcPts val="0"/>
              </a:spcAft>
              <a:buSzPts val="1600"/>
              <a:buFont typeface="Arial"/>
              <a:buChar char="○"/>
              <a:defRPr sz="1600">
                <a:latin typeface="Arial"/>
                <a:ea typeface="Arial"/>
                <a:cs typeface="Arial"/>
                <a:sym typeface="Arial"/>
              </a:defRPr>
            </a:lvl2pPr>
            <a:lvl3pPr indent="-330200" lvl="2" marL="1371600" algn="ctr">
              <a:spcBef>
                <a:spcPts val="1600"/>
              </a:spcBef>
              <a:spcAft>
                <a:spcPts val="0"/>
              </a:spcAft>
              <a:buSzPts val="1600"/>
              <a:buFont typeface="Arial"/>
              <a:buChar char="■"/>
              <a:defRPr sz="1600">
                <a:latin typeface="Arial"/>
                <a:ea typeface="Arial"/>
                <a:cs typeface="Arial"/>
                <a:sym typeface="Arial"/>
              </a:defRPr>
            </a:lvl3pPr>
            <a:lvl4pPr indent="-330200" lvl="3" marL="1828800" algn="ctr">
              <a:spcBef>
                <a:spcPts val="1600"/>
              </a:spcBef>
              <a:spcAft>
                <a:spcPts val="0"/>
              </a:spcAft>
              <a:buSzPts val="1600"/>
              <a:buFont typeface="Arial"/>
              <a:buChar char="●"/>
              <a:defRPr sz="1600">
                <a:latin typeface="Arial"/>
                <a:ea typeface="Arial"/>
                <a:cs typeface="Arial"/>
                <a:sym typeface="Arial"/>
              </a:defRPr>
            </a:lvl4pPr>
            <a:lvl5pPr indent="-330200" lvl="4" marL="2286000" algn="ctr">
              <a:spcBef>
                <a:spcPts val="1600"/>
              </a:spcBef>
              <a:spcAft>
                <a:spcPts val="0"/>
              </a:spcAft>
              <a:buSzPts val="1600"/>
              <a:buFont typeface="Arial"/>
              <a:buChar char="○"/>
              <a:defRPr sz="1600">
                <a:latin typeface="Arial"/>
                <a:ea typeface="Arial"/>
                <a:cs typeface="Arial"/>
                <a:sym typeface="Arial"/>
              </a:defRPr>
            </a:lvl5pPr>
            <a:lvl6pPr indent="-330200" lvl="5" marL="2743200" algn="ctr">
              <a:spcBef>
                <a:spcPts val="1600"/>
              </a:spcBef>
              <a:spcAft>
                <a:spcPts val="0"/>
              </a:spcAft>
              <a:buSzPts val="1600"/>
              <a:buFont typeface="Arial"/>
              <a:buChar char="■"/>
              <a:defRPr sz="1600">
                <a:latin typeface="Arial"/>
                <a:ea typeface="Arial"/>
                <a:cs typeface="Arial"/>
                <a:sym typeface="Arial"/>
              </a:defRPr>
            </a:lvl6pPr>
            <a:lvl7pPr indent="-330200" lvl="6" marL="3200400" algn="ctr">
              <a:spcBef>
                <a:spcPts val="1600"/>
              </a:spcBef>
              <a:spcAft>
                <a:spcPts val="0"/>
              </a:spcAft>
              <a:buSzPts val="1600"/>
              <a:buFont typeface="Arial"/>
              <a:buChar char="●"/>
              <a:defRPr sz="1600">
                <a:latin typeface="Arial"/>
                <a:ea typeface="Arial"/>
                <a:cs typeface="Arial"/>
                <a:sym typeface="Arial"/>
              </a:defRPr>
            </a:lvl7pPr>
            <a:lvl8pPr indent="-330200" lvl="7" marL="3657600" algn="ctr">
              <a:spcBef>
                <a:spcPts val="1600"/>
              </a:spcBef>
              <a:spcAft>
                <a:spcPts val="0"/>
              </a:spcAft>
              <a:buSzPts val="1600"/>
              <a:buFont typeface="Arial"/>
              <a:buChar char="○"/>
              <a:defRPr sz="1600">
                <a:latin typeface="Arial"/>
                <a:ea typeface="Arial"/>
                <a:cs typeface="Arial"/>
                <a:sym typeface="Arial"/>
              </a:defRPr>
            </a:lvl8pPr>
            <a:lvl9pPr indent="-330200" lvl="8" marL="4114800" algn="ctr">
              <a:spcBef>
                <a:spcPts val="1600"/>
              </a:spcBef>
              <a:spcAft>
                <a:spcPts val="1600"/>
              </a:spcAft>
              <a:buSzPts val="1600"/>
              <a:buFont typeface="Arial"/>
              <a:buChar char="■"/>
              <a:defRPr sz="1600">
                <a:latin typeface="Arial"/>
                <a:ea typeface="Arial"/>
                <a:cs typeface="Arial"/>
                <a:sym typeface="Arial"/>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Slate-CG-MSU"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30200" lvl="1" marL="914400">
              <a:spcBef>
                <a:spcPts val="1600"/>
              </a:spcBef>
              <a:spcAft>
                <a:spcPts val="0"/>
              </a:spcAft>
              <a:buSzPts val="1600"/>
              <a:buFont typeface="Arial"/>
              <a:buChar char="○"/>
              <a:defRPr sz="1600">
                <a:latin typeface="Arial"/>
                <a:ea typeface="Arial"/>
                <a:cs typeface="Arial"/>
                <a:sym typeface="Arial"/>
              </a:defRPr>
            </a:lvl2pPr>
            <a:lvl3pPr indent="-330200" lvl="2" marL="1371600">
              <a:spcBef>
                <a:spcPts val="1600"/>
              </a:spcBef>
              <a:spcAft>
                <a:spcPts val="0"/>
              </a:spcAft>
              <a:buSzPts val="1600"/>
              <a:buFont typeface="Arial"/>
              <a:buChar char="■"/>
              <a:defRPr sz="1600">
                <a:latin typeface="Arial"/>
                <a:ea typeface="Arial"/>
                <a:cs typeface="Arial"/>
                <a:sym typeface="Arial"/>
              </a:defRPr>
            </a:lvl3pPr>
            <a:lvl4pPr indent="-330200" lvl="3" marL="1828800">
              <a:spcBef>
                <a:spcPts val="1600"/>
              </a:spcBef>
              <a:spcAft>
                <a:spcPts val="0"/>
              </a:spcAft>
              <a:buSzPts val="1600"/>
              <a:buFont typeface="Arial"/>
              <a:buChar char="●"/>
              <a:defRPr sz="1600">
                <a:latin typeface="Arial"/>
                <a:ea typeface="Arial"/>
                <a:cs typeface="Arial"/>
                <a:sym typeface="Arial"/>
              </a:defRPr>
            </a:lvl4pPr>
            <a:lvl5pPr indent="-330200" lvl="4" marL="2286000">
              <a:spcBef>
                <a:spcPts val="1600"/>
              </a:spcBef>
              <a:spcAft>
                <a:spcPts val="0"/>
              </a:spcAft>
              <a:buSzPts val="1600"/>
              <a:buFont typeface="Arial"/>
              <a:buChar char="○"/>
              <a:defRPr sz="1600">
                <a:latin typeface="Arial"/>
                <a:ea typeface="Arial"/>
                <a:cs typeface="Arial"/>
                <a:sym typeface="Arial"/>
              </a:defRPr>
            </a:lvl5pPr>
            <a:lvl6pPr indent="-330200" lvl="5" marL="2743200">
              <a:spcBef>
                <a:spcPts val="1600"/>
              </a:spcBef>
              <a:spcAft>
                <a:spcPts val="0"/>
              </a:spcAft>
              <a:buSzPts val="1600"/>
              <a:buFont typeface="Arial"/>
              <a:buChar char="■"/>
              <a:defRPr sz="1600">
                <a:latin typeface="Arial"/>
                <a:ea typeface="Arial"/>
                <a:cs typeface="Arial"/>
                <a:sym typeface="Arial"/>
              </a:defRPr>
            </a:lvl6pPr>
            <a:lvl7pPr indent="-330200" lvl="6" marL="3200400">
              <a:spcBef>
                <a:spcPts val="1600"/>
              </a:spcBef>
              <a:spcAft>
                <a:spcPts val="0"/>
              </a:spcAft>
              <a:buSzPts val="1600"/>
              <a:buFont typeface="Arial"/>
              <a:buChar char="●"/>
              <a:defRPr sz="1600">
                <a:latin typeface="Arial"/>
                <a:ea typeface="Arial"/>
                <a:cs typeface="Arial"/>
                <a:sym typeface="Arial"/>
              </a:defRPr>
            </a:lvl7pPr>
            <a:lvl8pPr indent="-330200" lvl="7" marL="3657600">
              <a:spcBef>
                <a:spcPts val="1600"/>
              </a:spcBef>
              <a:spcAft>
                <a:spcPts val="0"/>
              </a:spcAft>
              <a:buSzPts val="1600"/>
              <a:buFont typeface="Arial"/>
              <a:buChar char="○"/>
              <a:defRPr sz="1600">
                <a:latin typeface="Arial"/>
                <a:ea typeface="Arial"/>
                <a:cs typeface="Arial"/>
                <a:sym typeface="Arial"/>
              </a:defRPr>
            </a:lvl8pPr>
            <a:lvl9pPr indent="-330200" lvl="8" marL="4114800">
              <a:spcBef>
                <a:spcPts val="1600"/>
              </a:spcBef>
              <a:spcAft>
                <a:spcPts val="1600"/>
              </a:spcAft>
              <a:buSzPts val="1600"/>
              <a:buFont typeface="Arial"/>
              <a:buChar char="■"/>
              <a:defRPr sz="1600">
                <a:latin typeface="Arial"/>
                <a:ea typeface="Arial"/>
                <a:cs typeface="Arial"/>
                <a:sym typeface="Arial"/>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42900" lvl="1" marL="914400">
              <a:spcBef>
                <a:spcPts val="1600"/>
              </a:spcBef>
              <a:spcAft>
                <a:spcPts val="0"/>
              </a:spcAft>
              <a:buSzPts val="1800"/>
              <a:buFont typeface="Arial"/>
              <a:buChar char="○"/>
              <a:defRPr sz="1800">
                <a:latin typeface="Arial"/>
                <a:ea typeface="Arial"/>
                <a:cs typeface="Arial"/>
                <a:sym typeface="Arial"/>
              </a:defRPr>
            </a:lvl2pPr>
            <a:lvl3pPr indent="-342900" lvl="2" marL="1371600">
              <a:spcBef>
                <a:spcPts val="1600"/>
              </a:spcBef>
              <a:spcAft>
                <a:spcPts val="0"/>
              </a:spcAft>
              <a:buSzPts val="1800"/>
              <a:buFont typeface="Arial"/>
              <a:buChar char="■"/>
              <a:defRPr sz="1800">
                <a:latin typeface="Arial"/>
                <a:ea typeface="Arial"/>
                <a:cs typeface="Arial"/>
                <a:sym typeface="Arial"/>
              </a:defRPr>
            </a:lvl3pPr>
            <a:lvl4pPr indent="-342900" lvl="3" marL="1828800">
              <a:spcBef>
                <a:spcPts val="1600"/>
              </a:spcBef>
              <a:spcAft>
                <a:spcPts val="0"/>
              </a:spcAft>
              <a:buSzPts val="1800"/>
              <a:buFont typeface="Arial"/>
              <a:buChar char="●"/>
              <a:defRPr sz="1800">
                <a:latin typeface="Arial"/>
                <a:ea typeface="Arial"/>
                <a:cs typeface="Arial"/>
                <a:sym typeface="Arial"/>
              </a:defRPr>
            </a:lvl4pPr>
            <a:lvl5pPr indent="-342900" lvl="4" marL="2286000">
              <a:spcBef>
                <a:spcPts val="1600"/>
              </a:spcBef>
              <a:spcAft>
                <a:spcPts val="0"/>
              </a:spcAft>
              <a:buSzPts val="1800"/>
              <a:buFont typeface="Arial"/>
              <a:buChar char="○"/>
              <a:defRPr sz="1800">
                <a:latin typeface="Arial"/>
                <a:ea typeface="Arial"/>
                <a:cs typeface="Arial"/>
                <a:sym typeface="Arial"/>
              </a:defRPr>
            </a:lvl5pPr>
            <a:lvl6pPr indent="-342900" lvl="5" marL="2743200">
              <a:spcBef>
                <a:spcPts val="1600"/>
              </a:spcBef>
              <a:spcAft>
                <a:spcPts val="0"/>
              </a:spcAft>
              <a:buSzPts val="1800"/>
              <a:buFont typeface="Arial"/>
              <a:buChar char="■"/>
              <a:defRPr sz="1800">
                <a:latin typeface="Arial"/>
                <a:ea typeface="Arial"/>
                <a:cs typeface="Arial"/>
                <a:sym typeface="Arial"/>
              </a:defRPr>
            </a:lvl6pPr>
            <a:lvl7pPr indent="-342900" lvl="6" marL="3200400">
              <a:spcBef>
                <a:spcPts val="1600"/>
              </a:spcBef>
              <a:spcAft>
                <a:spcPts val="0"/>
              </a:spcAft>
              <a:buSzPts val="1800"/>
              <a:buFont typeface="Arial"/>
              <a:buChar char="●"/>
              <a:defRPr sz="1800">
                <a:latin typeface="Arial"/>
                <a:ea typeface="Arial"/>
                <a:cs typeface="Arial"/>
                <a:sym typeface="Arial"/>
              </a:defRPr>
            </a:lvl7pPr>
            <a:lvl8pPr indent="-342900" lvl="7" marL="3657600">
              <a:spcBef>
                <a:spcPts val="1600"/>
              </a:spcBef>
              <a:spcAft>
                <a:spcPts val="0"/>
              </a:spcAft>
              <a:buSzPts val="1800"/>
              <a:buFont typeface="Arial"/>
              <a:buChar char="○"/>
              <a:defRPr sz="1800">
                <a:latin typeface="Arial"/>
                <a:ea typeface="Arial"/>
                <a:cs typeface="Arial"/>
                <a:sym typeface="Arial"/>
              </a:defRPr>
            </a:lvl8pPr>
            <a:lvl9pPr indent="-342900" lvl="8" marL="4114800">
              <a:spcBef>
                <a:spcPts val="1600"/>
              </a:spcBef>
              <a:spcAft>
                <a:spcPts val="1600"/>
              </a:spcAft>
              <a:buSzPts val="1800"/>
              <a:buFont typeface="Arial"/>
              <a:buChar char="■"/>
              <a:defRPr sz="1800">
                <a:latin typeface="Arial"/>
                <a:ea typeface="Arial"/>
                <a:cs typeface="Arial"/>
                <a:sym typeface="Arial"/>
              </a:defRPr>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Font typeface="Arial"/>
              <a:buChar char="●"/>
              <a:defRPr sz="2000">
                <a:latin typeface="Arial"/>
                <a:ea typeface="Arial"/>
                <a:cs typeface="Arial"/>
                <a:sym typeface="Arial"/>
              </a:defRPr>
            </a:lvl1pPr>
            <a:lvl2pPr indent="-355600" lvl="1" marL="914400">
              <a:spcBef>
                <a:spcPts val="1600"/>
              </a:spcBef>
              <a:spcAft>
                <a:spcPts val="0"/>
              </a:spcAft>
              <a:buSzPts val="2000"/>
              <a:buFont typeface="Arial"/>
              <a:buChar char="○"/>
              <a:defRPr sz="2000">
                <a:latin typeface="Arial"/>
                <a:ea typeface="Arial"/>
                <a:cs typeface="Arial"/>
                <a:sym typeface="Arial"/>
              </a:defRPr>
            </a:lvl2pPr>
            <a:lvl3pPr indent="-355600" lvl="2" marL="1371600">
              <a:spcBef>
                <a:spcPts val="1600"/>
              </a:spcBef>
              <a:spcAft>
                <a:spcPts val="0"/>
              </a:spcAft>
              <a:buSzPts val="2000"/>
              <a:buFont typeface="Arial"/>
              <a:buChar char="■"/>
              <a:defRPr sz="2000">
                <a:latin typeface="Arial"/>
                <a:ea typeface="Arial"/>
                <a:cs typeface="Arial"/>
                <a:sym typeface="Arial"/>
              </a:defRPr>
            </a:lvl3pPr>
            <a:lvl4pPr indent="-355600" lvl="3" marL="1828800">
              <a:spcBef>
                <a:spcPts val="1600"/>
              </a:spcBef>
              <a:spcAft>
                <a:spcPts val="0"/>
              </a:spcAft>
              <a:buSzPts val="2000"/>
              <a:buFont typeface="Arial"/>
              <a:buChar char="●"/>
              <a:defRPr sz="2000">
                <a:latin typeface="Arial"/>
                <a:ea typeface="Arial"/>
                <a:cs typeface="Arial"/>
                <a:sym typeface="Arial"/>
              </a:defRPr>
            </a:lvl4pPr>
            <a:lvl5pPr indent="-355600" lvl="4" marL="2286000">
              <a:spcBef>
                <a:spcPts val="1600"/>
              </a:spcBef>
              <a:spcAft>
                <a:spcPts val="0"/>
              </a:spcAft>
              <a:buSzPts val="2000"/>
              <a:buFont typeface="Arial"/>
              <a:buChar char="○"/>
              <a:defRPr sz="2000">
                <a:latin typeface="Arial"/>
                <a:ea typeface="Arial"/>
                <a:cs typeface="Arial"/>
                <a:sym typeface="Arial"/>
              </a:defRPr>
            </a:lvl5pPr>
            <a:lvl6pPr indent="-355600" lvl="5" marL="2743200">
              <a:spcBef>
                <a:spcPts val="1600"/>
              </a:spcBef>
              <a:spcAft>
                <a:spcPts val="0"/>
              </a:spcAft>
              <a:buSzPts val="2000"/>
              <a:buFont typeface="Arial"/>
              <a:buChar char="■"/>
              <a:defRPr sz="2000">
                <a:latin typeface="Arial"/>
                <a:ea typeface="Arial"/>
                <a:cs typeface="Arial"/>
                <a:sym typeface="Arial"/>
              </a:defRPr>
            </a:lvl6pPr>
            <a:lvl7pPr indent="-355600" lvl="6" marL="3200400">
              <a:spcBef>
                <a:spcPts val="1600"/>
              </a:spcBef>
              <a:spcAft>
                <a:spcPts val="0"/>
              </a:spcAft>
              <a:buSzPts val="2000"/>
              <a:buFont typeface="Arial"/>
              <a:buChar char="●"/>
              <a:defRPr sz="2000">
                <a:latin typeface="Arial"/>
                <a:ea typeface="Arial"/>
                <a:cs typeface="Arial"/>
                <a:sym typeface="Arial"/>
              </a:defRPr>
            </a:lvl7pPr>
            <a:lvl8pPr indent="-355600" lvl="7" marL="3657600">
              <a:spcBef>
                <a:spcPts val="1600"/>
              </a:spcBef>
              <a:spcAft>
                <a:spcPts val="0"/>
              </a:spcAft>
              <a:buSzPts val="2000"/>
              <a:buFont typeface="Arial"/>
              <a:buChar char="○"/>
              <a:defRPr sz="2000">
                <a:latin typeface="Arial"/>
                <a:ea typeface="Arial"/>
                <a:cs typeface="Arial"/>
                <a:sym typeface="Arial"/>
              </a:defRPr>
            </a:lvl8pPr>
            <a:lvl9pPr indent="-355600" lvl="8" marL="4114800">
              <a:spcBef>
                <a:spcPts val="1600"/>
              </a:spcBef>
              <a:spcAft>
                <a:spcPts val="1600"/>
              </a:spcAft>
              <a:buSzPts val="2000"/>
              <a:buFont typeface="Arial"/>
              <a:buChar char="■"/>
              <a:defRPr sz="2000">
                <a:latin typeface="Arial"/>
                <a:ea typeface="Arial"/>
                <a:cs typeface="Arial"/>
                <a:sym typeface="Arial"/>
              </a:defRPr>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55600" lvl="0" marL="457200">
              <a:spcBef>
                <a:spcPts val="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indent="-330200" lvl="1" marL="914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2pPr>
            <a:lvl3pPr indent="-330200" lvl="2" marL="1371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3pPr>
            <a:lvl4pPr indent="-330200" lvl="3" marL="18288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4pPr>
            <a:lvl5pPr indent="-330200" lvl="4" marL="22860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5pPr>
            <a:lvl6pPr indent="-330200" lvl="5" marL="27432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6pPr>
            <a:lvl7pPr indent="-330200" lvl="6" marL="32004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7pPr>
            <a:lvl8pPr indent="-330200" lvl="7" marL="3657600">
              <a:spcBef>
                <a:spcPts val="1600"/>
              </a:spcBef>
              <a:spcAft>
                <a:spcPts val="0"/>
              </a:spcAft>
              <a:buClr>
                <a:schemeClr val="lt1"/>
              </a:buClr>
              <a:buSzPts val="1600"/>
              <a:buFont typeface="Arial"/>
              <a:buChar char="○"/>
              <a:defRPr sz="1600">
                <a:solidFill>
                  <a:schemeClr val="lt1"/>
                </a:solidFill>
                <a:latin typeface="Arial"/>
                <a:ea typeface="Arial"/>
                <a:cs typeface="Arial"/>
                <a:sym typeface="Arial"/>
              </a:defRPr>
            </a:lvl8pPr>
            <a:lvl9pPr indent="-330200" lvl="8" marL="4114800">
              <a:spcBef>
                <a:spcPts val="1600"/>
              </a:spcBef>
              <a:spcAft>
                <a:spcPts val="1600"/>
              </a:spcAft>
              <a:buClr>
                <a:schemeClr val="lt1"/>
              </a:buClr>
              <a:buSzPts val="1600"/>
              <a:buFont typeface="Arial"/>
              <a:buChar char="■"/>
              <a:defRPr sz="1600">
                <a:solidFill>
                  <a:schemeClr val="lt1"/>
                </a:solidFill>
                <a:latin typeface="Arial"/>
                <a:ea typeface="Arial"/>
                <a:cs typeface="Arial"/>
                <a:sym typeface="Aria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20" name="Google Shape;120;p2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Often you will want to give a nice name to the aggregated column, by using an alias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makes it easier to work with in the resulting data</a:t>
            </a:r>
            <a:endParaRPr>
              <a:solidFill>
                <a:schemeClr val="dk1"/>
              </a:solidFill>
            </a:endParaRPr>
          </a:p>
        </p:txBody>
      </p:sp>
      <p:pic>
        <p:nvPicPr>
          <p:cNvPr id="121" name="Google Shape;121;p22"/>
          <p:cNvPicPr preferRelativeResize="0"/>
          <p:nvPr/>
        </p:nvPicPr>
        <p:blipFill>
          <a:blip r:embed="rId3">
            <a:alphaModFix/>
          </a:blip>
          <a:stretch>
            <a:fillRect/>
          </a:stretch>
        </p:blipFill>
        <p:spPr>
          <a:xfrm>
            <a:off x="4572000" y="2144292"/>
            <a:ext cx="4572000" cy="1293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27" name="Google Shape;127;p2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Group By can be combined with Joins to give even better results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Note that we had to fully qualify tracks.AlbumID because this column is in both the tracks and albums table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makes AlbumID by itself </a:t>
            </a:r>
            <a:r>
              <a:rPr i="1" lang="en">
                <a:solidFill>
                  <a:schemeClr val="dk1"/>
                </a:solidFill>
              </a:rPr>
              <a:t>ambiguous</a:t>
            </a:r>
            <a:endParaRPr i="1">
              <a:solidFill>
                <a:schemeClr val="dk1"/>
              </a:solidFill>
            </a:endParaRPr>
          </a:p>
        </p:txBody>
      </p:sp>
      <p:pic>
        <p:nvPicPr>
          <p:cNvPr id="128" name="Google Shape;128;p23"/>
          <p:cNvPicPr preferRelativeResize="0"/>
          <p:nvPr/>
        </p:nvPicPr>
        <p:blipFill>
          <a:blip r:embed="rId3">
            <a:alphaModFix/>
          </a:blip>
          <a:stretch>
            <a:fillRect/>
          </a:stretch>
        </p:blipFill>
        <p:spPr>
          <a:xfrm>
            <a:off x="4572000" y="2212875"/>
            <a:ext cx="4572000" cy="11561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34" name="Google Shape;134;p2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This new query now gives us something really cool: the count of the number of tracks on each album!</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is a legitimate report-tier query that a business might ask for</a:t>
            </a:r>
            <a:endParaRPr>
              <a:solidFill>
                <a:schemeClr val="dk1"/>
              </a:solidFill>
            </a:endParaRPr>
          </a:p>
        </p:txBody>
      </p:sp>
      <p:pic>
        <p:nvPicPr>
          <p:cNvPr id="135" name="Google Shape;135;p24"/>
          <p:cNvPicPr preferRelativeResize="0"/>
          <p:nvPr/>
        </p:nvPicPr>
        <p:blipFill>
          <a:blip r:embed="rId3">
            <a:alphaModFix/>
          </a:blip>
          <a:stretch>
            <a:fillRect/>
          </a:stretch>
        </p:blipFill>
        <p:spPr>
          <a:xfrm>
            <a:off x="4572000" y="1198566"/>
            <a:ext cx="4572000" cy="27216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41" name="Google Shape;141;p2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Other Aggregation Functions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AVG - average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MAX - maximum value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MIN - minimum value</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SUM - summed value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is the total runtime of albums?</a:t>
            </a:r>
            <a:endParaRPr>
              <a:solidFill>
                <a:schemeClr val="dk1"/>
              </a:solidFill>
            </a:endParaRPr>
          </a:p>
        </p:txBody>
      </p:sp>
      <p:pic>
        <p:nvPicPr>
          <p:cNvPr id="142" name="Google Shape;142;p25"/>
          <p:cNvPicPr preferRelativeResize="0"/>
          <p:nvPr/>
        </p:nvPicPr>
        <p:blipFill>
          <a:blip r:embed="rId3">
            <a:alphaModFix/>
          </a:blip>
          <a:stretch>
            <a:fillRect/>
          </a:stretch>
        </p:blipFill>
        <p:spPr>
          <a:xfrm>
            <a:off x="4572000" y="2090730"/>
            <a:ext cx="4572000" cy="14004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48" name="Google Shape;148;p2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if we wanted to extend this out to find out the total runtime of music by artists?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Add another JOIN and update the GROUP BY clause</a:t>
            </a:r>
            <a:endParaRPr>
              <a:solidFill>
                <a:schemeClr val="dk1"/>
              </a:solidFill>
            </a:endParaRPr>
          </a:p>
        </p:txBody>
      </p:sp>
      <p:pic>
        <p:nvPicPr>
          <p:cNvPr id="149" name="Google Shape;149;p26"/>
          <p:cNvPicPr preferRelativeResize="0"/>
          <p:nvPr/>
        </p:nvPicPr>
        <p:blipFill>
          <a:blip r:embed="rId3">
            <a:alphaModFix/>
          </a:blip>
          <a:stretch>
            <a:fillRect/>
          </a:stretch>
        </p:blipFill>
        <p:spPr>
          <a:xfrm>
            <a:off x="4572000" y="2028950"/>
            <a:ext cx="4572000" cy="152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55" name="Google Shape;155;p2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if we want to see the number of tracks and albums as well?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Attempt 1, add counts of TrackID and AlbumID</a:t>
            </a:r>
            <a:endParaRPr>
              <a:solidFill>
                <a:schemeClr val="dk1"/>
              </a:solidFill>
            </a:endParaRPr>
          </a:p>
        </p:txBody>
      </p:sp>
      <p:pic>
        <p:nvPicPr>
          <p:cNvPr id="156" name="Google Shape;156;p27"/>
          <p:cNvPicPr preferRelativeResize="0"/>
          <p:nvPr/>
        </p:nvPicPr>
        <p:blipFill>
          <a:blip r:embed="rId3">
            <a:alphaModFix/>
          </a:blip>
          <a:stretch>
            <a:fillRect/>
          </a:stretch>
        </p:blipFill>
        <p:spPr>
          <a:xfrm>
            <a:off x="4572000" y="1488921"/>
            <a:ext cx="4572000" cy="20543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62" name="Google Shape;162;p2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if we want to see the number of tracks and albums as well?</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Attempt 1, add counts of TrackID and AlbumID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Oops...</a:t>
            </a:r>
            <a:endParaRPr>
              <a:solidFill>
                <a:schemeClr val="dk1"/>
              </a:solidFill>
            </a:endParaRPr>
          </a:p>
        </p:txBody>
      </p:sp>
      <p:pic>
        <p:nvPicPr>
          <p:cNvPr id="163" name="Google Shape;163;p28"/>
          <p:cNvPicPr preferRelativeResize="0"/>
          <p:nvPr/>
        </p:nvPicPr>
        <p:blipFill>
          <a:blip r:embed="rId3">
            <a:alphaModFix/>
          </a:blip>
          <a:stretch>
            <a:fillRect/>
          </a:stretch>
        </p:blipFill>
        <p:spPr>
          <a:xfrm>
            <a:off x="4572000" y="1791446"/>
            <a:ext cx="4572000" cy="19990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69" name="Google Shape;169;p2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problem here is that when we GROUP BY, we get a row for each unique track/album/artist combination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There are just as many AlbumIds as TrackIds</a:t>
            </a:r>
            <a:endParaRPr>
              <a:solidFill>
                <a:schemeClr val="dk1"/>
              </a:solidFill>
            </a:endParaRPr>
          </a:p>
        </p:txBody>
      </p:sp>
      <p:pic>
        <p:nvPicPr>
          <p:cNvPr id="170" name="Google Shape;170;p29"/>
          <p:cNvPicPr preferRelativeResize="0"/>
          <p:nvPr/>
        </p:nvPicPr>
        <p:blipFill>
          <a:blip r:embed="rId3">
            <a:alphaModFix/>
          </a:blip>
          <a:stretch>
            <a:fillRect/>
          </a:stretch>
        </p:blipFill>
        <p:spPr>
          <a:xfrm>
            <a:off x="4572000" y="478671"/>
            <a:ext cx="4572000" cy="1147554"/>
          </a:xfrm>
          <a:prstGeom prst="rect">
            <a:avLst/>
          </a:prstGeom>
          <a:noFill/>
          <a:ln>
            <a:noFill/>
          </a:ln>
        </p:spPr>
      </p:pic>
      <p:pic>
        <p:nvPicPr>
          <p:cNvPr id="171" name="Google Shape;171;p29"/>
          <p:cNvPicPr preferRelativeResize="0"/>
          <p:nvPr/>
        </p:nvPicPr>
        <p:blipFill>
          <a:blip r:embed="rId4">
            <a:alphaModFix/>
          </a:blip>
          <a:stretch>
            <a:fillRect/>
          </a:stretch>
        </p:blipFill>
        <p:spPr>
          <a:xfrm>
            <a:off x="4705350" y="1979500"/>
            <a:ext cx="4305300" cy="277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77" name="Google Shape;177;p3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DISTINCT to the rescue!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Attempt 2</a:t>
            </a:r>
            <a:endParaRPr>
              <a:solidFill>
                <a:schemeClr val="dk1"/>
              </a:solidFill>
            </a:endParaRPr>
          </a:p>
        </p:txBody>
      </p:sp>
      <p:pic>
        <p:nvPicPr>
          <p:cNvPr id="178" name="Google Shape;178;p30"/>
          <p:cNvPicPr preferRelativeResize="0"/>
          <p:nvPr/>
        </p:nvPicPr>
        <p:blipFill>
          <a:blip r:embed="rId3">
            <a:alphaModFix/>
          </a:blip>
          <a:stretch>
            <a:fillRect/>
          </a:stretch>
        </p:blipFill>
        <p:spPr>
          <a:xfrm>
            <a:off x="4572000" y="1691081"/>
            <a:ext cx="4572000" cy="17613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84" name="Google Shape;184;p3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DISTINCT to the rescue!</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Attempt 2</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Yeah kids, now we are cookin’ with </a:t>
            </a:r>
            <a:r>
              <a:rPr i="1" lang="en">
                <a:solidFill>
                  <a:schemeClr val="dk1"/>
                </a:solidFill>
              </a:rPr>
              <a:t>gasoline</a:t>
            </a:r>
            <a:endParaRPr i="1">
              <a:solidFill>
                <a:schemeClr val="dk1"/>
              </a:solidFill>
            </a:endParaRPr>
          </a:p>
        </p:txBody>
      </p:sp>
      <p:pic>
        <p:nvPicPr>
          <p:cNvPr id="185" name="Google Shape;185;p31"/>
          <p:cNvPicPr preferRelativeResize="0"/>
          <p:nvPr/>
        </p:nvPicPr>
        <p:blipFill>
          <a:blip r:embed="rId3">
            <a:alphaModFix/>
          </a:blip>
          <a:stretch>
            <a:fillRect/>
          </a:stretch>
        </p:blipFill>
        <p:spPr>
          <a:xfrm>
            <a:off x="4572000" y="1600937"/>
            <a:ext cx="4530451" cy="19416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Aggregation</a:t>
            </a:r>
            <a:endParaRPr/>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Summarizing Data In 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32"/>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What if we wanted this information for all artists having more than 10 tracks?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We can use the HAVING clause</a:t>
            </a:r>
            <a:endParaRPr>
              <a:solidFill>
                <a:schemeClr val="dk1"/>
              </a:solidFill>
            </a:endParaRPr>
          </a:p>
        </p:txBody>
      </p:sp>
      <p:pic>
        <p:nvPicPr>
          <p:cNvPr id="192" name="Google Shape;192;p32"/>
          <p:cNvPicPr preferRelativeResize="0"/>
          <p:nvPr/>
        </p:nvPicPr>
        <p:blipFill>
          <a:blip r:embed="rId3">
            <a:alphaModFix/>
          </a:blip>
          <a:stretch>
            <a:fillRect/>
          </a:stretch>
        </p:blipFill>
        <p:spPr>
          <a:xfrm>
            <a:off x="4572000" y="1658297"/>
            <a:ext cx="4572000" cy="18269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98" name="Google Shape;198;p33"/>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HAVING clause is similar to the WHERE clause, but it applies to the </a:t>
            </a:r>
            <a:r>
              <a:rPr i="1" lang="en">
                <a:solidFill>
                  <a:schemeClr val="dk1"/>
                </a:solidFill>
              </a:rPr>
              <a:t>aggregated data</a:t>
            </a:r>
            <a:endParaRPr i="1">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All predicates in the HAVING clause should work only with aggregated columns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SQLite doesn’t enforce this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Not sure why</a:t>
            </a:r>
            <a:endParaRPr>
              <a:solidFill>
                <a:schemeClr val="dk1"/>
              </a:solidFill>
            </a:endParaRPr>
          </a:p>
        </p:txBody>
      </p:sp>
      <p:pic>
        <p:nvPicPr>
          <p:cNvPr id="199" name="Google Shape;199;p33"/>
          <p:cNvPicPr preferRelativeResize="0"/>
          <p:nvPr/>
        </p:nvPicPr>
        <p:blipFill>
          <a:blip r:embed="rId3">
            <a:alphaModFix/>
          </a:blip>
          <a:stretch>
            <a:fillRect/>
          </a:stretch>
        </p:blipFill>
        <p:spPr>
          <a:xfrm>
            <a:off x="4572000" y="1658297"/>
            <a:ext cx="4572000" cy="18269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05" name="Google Shape;205;p34"/>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Show me all artists who have tracks that start with an A, and the count of tracks and albums that these tracks are on, and the total runtime of those tracks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First attempt… nope.</a:t>
            </a:r>
            <a:endParaRPr>
              <a:solidFill>
                <a:schemeClr val="dk1"/>
              </a:solidFill>
            </a:endParaRPr>
          </a:p>
        </p:txBody>
      </p:sp>
      <p:pic>
        <p:nvPicPr>
          <p:cNvPr id="206" name="Google Shape;206;p34"/>
          <p:cNvPicPr preferRelativeResize="0"/>
          <p:nvPr/>
        </p:nvPicPr>
        <p:blipFill>
          <a:blip r:embed="rId3">
            <a:alphaModFix/>
          </a:blip>
          <a:stretch>
            <a:fillRect/>
          </a:stretch>
        </p:blipFill>
        <p:spPr>
          <a:xfrm>
            <a:off x="4572000" y="1641225"/>
            <a:ext cx="4530451" cy="18610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12" name="Google Shape;212;p3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You might be tempted to put this in the HAVING clause and, unfortunately, SQLite allows this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Not quite sure what it means</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But SQLite warns you: this should be in the WHERE clause instead</a:t>
            </a:r>
            <a:endParaRPr>
              <a:solidFill>
                <a:schemeClr val="dk1"/>
              </a:solidFill>
            </a:endParaRPr>
          </a:p>
        </p:txBody>
      </p:sp>
      <p:pic>
        <p:nvPicPr>
          <p:cNvPr id="213" name="Google Shape;213;p35"/>
          <p:cNvPicPr preferRelativeResize="0"/>
          <p:nvPr/>
        </p:nvPicPr>
        <p:blipFill>
          <a:blip r:embed="rId3">
            <a:alphaModFix/>
          </a:blip>
          <a:stretch>
            <a:fillRect/>
          </a:stretch>
        </p:blipFill>
        <p:spPr>
          <a:xfrm>
            <a:off x="4572000" y="1518850"/>
            <a:ext cx="4572000" cy="21057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19" name="Google Shape;219;p3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Note that the WHERE clause is applied first, before aggregation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Then the data is aggregated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Then the HAVING clause is applied</a:t>
            </a:r>
            <a:endParaRPr>
              <a:solidFill>
                <a:schemeClr val="dk1"/>
              </a:solidFill>
            </a:endParaRPr>
          </a:p>
        </p:txBody>
      </p:sp>
      <p:pic>
        <p:nvPicPr>
          <p:cNvPr id="220" name="Google Shape;220;p36"/>
          <p:cNvPicPr preferRelativeResize="0"/>
          <p:nvPr/>
        </p:nvPicPr>
        <p:blipFill>
          <a:blip r:embed="rId3">
            <a:alphaModFix/>
          </a:blip>
          <a:stretch>
            <a:fillRect/>
          </a:stretch>
        </p:blipFill>
        <p:spPr>
          <a:xfrm>
            <a:off x="4572000" y="1518850"/>
            <a:ext cx="4572000" cy="21057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226" name="Google Shape;226;p3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Let’s go back to this query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What if we wanted to include the average runtime of tracks in this query?</a:t>
            </a:r>
            <a:endParaRPr>
              <a:solidFill>
                <a:schemeClr val="dk1"/>
              </a:solidFill>
            </a:endParaRPr>
          </a:p>
        </p:txBody>
      </p:sp>
      <p:pic>
        <p:nvPicPr>
          <p:cNvPr id="227" name="Google Shape;227;p37"/>
          <p:cNvPicPr preferRelativeResize="0"/>
          <p:nvPr/>
        </p:nvPicPr>
        <p:blipFill>
          <a:blip r:embed="rId3">
            <a:alphaModFix/>
          </a:blip>
          <a:stretch>
            <a:fillRect/>
          </a:stretch>
        </p:blipFill>
        <p:spPr>
          <a:xfrm>
            <a:off x="4572000" y="1691081"/>
            <a:ext cx="4572000" cy="17613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Aggregation Summary</a:t>
            </a:r>
            <a:endParaRPr/>
          </a:p>
        </p:txBody>
      </p:sp>
      <p:sp>
        <p:nvSpPr>
          <p:cNvPr id="233" name="Google Shape;23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OK, so, we looked at the GROUP BY functionality in SQL, for creating aggregate queries</a:t>
            </a:r>
            <a:endParaRPr/>
          </a:p>
          <a:p>
            <a:pPr indent="-355600" lvl="0" marL="457200" rtl="0" algn="l">
              <a:spcBef>
                <a:spcPts val="0"/>
              </a:spcBef>
              <a:spcAft>
                <a:spcPts val="0"/>
              </a:spcAft>
              <a:buSzPts val="2000"/>
              <a:buChar char="●"/>
            </a:pPr>
            <a:r>
              <a:rPr lang="en"/>
              <a:t>We saw how you can join across one or more tables to generate more useful queries</a:t>
            </a:r>
            <a:endParaRPr/>
          </a:p>
          <a:p>
            <a:pPr indent="-355600" lvl="0" marL="457200" rtl="0" algn="l">
              <a:spcBef>
                <a:spcPts val="0"/>
              </a:spcBef>
              <a:spcAft>
                <a:spcPts val="0"/>
              </a:spcAft>
              <a:buSzPts val="2000"/>
              <a:buChar char="●"/>
            </a:pPr>
            <a:r>
              <a:rPr lang="en"/>
              <a:t>We discussed how you can use the HAVING clause to filter your aggregated data</a:t>
            </a:r>
            <a:endParaRPr/>
          </a:p>
          <a:p>
            <a:pPr indent="-355600" lvl="0" marL="457200" rtl="0" algn="l">
              <a:spcBef>
                <a:spcPts val="0"/>
              </a:spcBef>
              <a:spcAft>
                <a:spcPts val="0"/>
              </a:spcAft>
              <a:buSzPts val="2000"/>
              <a:buChar char="●"/>
            </a:pPr>
            <a:r>
              <a:rPr lang="en"/>
              <a:t>And we talked about how the WHERE clause can still be used to filter out data </a:t>
            </a:r>
            <a:r>
              <a:rPr i="1" lang="en"/>
              <a:t>before</a:t>
            </a:r>
            <a:r>
              <a:rPr lang="en"/>
              <a:t> aggregation occurs</a:t>
            </a:r>
            <a:endParaRPr/>
          </a:p>
          <a:p>
            <a:pPr indent="-355600" lvl="0" marL="457200" rtl="0" algn="l">
              <a:spcBef>
                <a:spcPts val="0"/>
              </a:spcBef>
              <a:spcAft>
                <a:spcPts val="0"/>
              </a:spcAft>
              <a:buSzPts val="2000"/>
              <a:buChar char="●"/>
            </a:pPr>
            <a:r>
              <a:rPr lang="en"/>
              <a:t>Pretty cool stuff!</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7" name="Shape 237"/>
        <p:cNvGrpSpPr/>
        <p:nvPr/>
      </p:nvGrpSpPr>
      <p:grpSpPr>
        <a:xfrm>
          <a:off x="0" y="0"/>
          <a:ext cx="0" cy="0"/>
          <a:chOff x="0" y="0"/>
          <a:chExt cx="0" cy="0"/>
        </a:xfrm>
      </p:grpSpPr>
      <p:pic>
        <p:nvPicPr>
          <p:cNvPr id="238" name="Google Shape;238;p39"/>
          <p:cNvPicPr preferRelativeResize="0"/>
          <p:nvPr/>
        </p:nvPicPr>
        <p:blipFill>
          <a:blip r:embed="rId3">
            <a:alphaModFix/>
          </a:blip>
          <a:stretch>
            <a:fillRect/>
          </a:stretch>
        </p:blipFill>
        <p:spPr>
          <a:xfrm>
            <a:off x="1304925" y="161975"/>
            <a:ext cx="6534150" cy="473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Last Lecture</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71" name="Google Shape;71;p15"/>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In the last lecture we learned about JOINS, which allowed you to correlate one table with another via a condition (typically a foreign key)</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In this lecture, we are going to discuss how to “roll data up” into useful summary data, using the GROUP BY clause</a:t>
            </a:r>
            <a:endParaRPr>
              <a:solidFill>
                <a:schemeClr val="dk1"/>
              </a:solidFill>
            </a:endParaRPr>
          </a:p>
        </p:txBody>
      </p:sp>
      <p:pic>
        <p:nvPicPr>
          <p:cNvPr id="72" name="Google Shape;72;p15"/>
          <p:cNvPicPr preferRelativeResize="0"/>
          <p:nvPr/>
        </p:nvPicPr>
        <p:blipFill>
          <a:blip r:embed="rId3">
            <a:alphaModFix/>
          </a:blip>
          <a:stretch>
            <a:fillRect/>
          </a:stretch>
        </p:blipFill>
        <p:spPr>
          <a:xfrm>
            <a:off x="4828600" y="1856875"/>
            <a:ext cx="4181475"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Tracks &amp; Albums</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78" name="Google Shape;78;p16"/>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We will be focusing on the following three tables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Tracks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Albums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Artists</a:t>
            </a:r>
            <a:endParaRPr>
              <a:solidFill>
                <a:schemeClr val="dk1"/>
              </a:solidFill>
            </a:endParaRPr>
          </a:p>
        </p:txBody>
      </p:sp>
      <p:pic>
        <p:nvPicPr>
          <p:cNvPr id="79" name="Google Shape;79;p16"/>
          <p:cNvPicPr preferRelativeResize="0"/>
          <p:nvPr/>
        </p:nvPicPr>
        <p:blipFill>
          <a:blip r:embed="rId3">
            <a:alphaModFix/>
          </a:blip>
          <a:stretch>
            <a:fillRect/>
          </a:stretch>
        </p:blipFill>
        <p:spPr>
          <a:xfrm>
            <a:off x="4572000" y="1284174"/>
            <a:ext cx="4572000" cy="3013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85" name="Google Shape;85;p17"/>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The general form of the GROUP BY clause is:</a:t>
            </a:r>
            <a:br>
              <a:rPr lang="en">
                <a:solidFill>
                  <a:schemeClr val="dk1"/>
                </a:solidFill>
              </a:rPr>
            </a:br>
            <a:br>
              <a:rPr lang="en">
                <a:solidFill>
                  <a:schemeClr val="dk1"/>
                </a:solidFill>
              </a:rPr>
            </a:br>
            <a:r>
              <a:rPr lang="en">
                <a:solidFill>
                  <a:schemeClr val="dk1"/>
                </a:solidFill>
              </a:rPr>
              <a:t>SELECT </a:t>
            </a:r>
            <a:r>
              <a:rPr i="1" lang="en">
                <a:solidFill>
                  <a:schemeClr val="dk1"/>
                </a:solidFill>
              </a:rPr>
              <a:t>columns</a:t>
            </a:r>
            <a:br>
              <a:rPr lang="en">
                <a:solidFill>
                  <a:schemeClr val="dk1"/>
                </a:solidFill>
              </a:rPr>
            </a:br>
            <a:r>
              <a:rPr lang="en">
                <a:solidFill>
                  <a:schemeClr val="dk1"/>
                </a:solidFill>
              </a:rPr>
              <a:t>FROM </a:t>
            </a:r>
            <a:r>
              <a:rPr i="1" lang="en">
                <a:solidFill>
                  <a:schemeClr val="dk1"/>
                </a:solidFill>
              </a:rPr>
              <a:t>table</a:t>
            </a:r>
            <a:br>
              <a:rPr i="1" lang="en">
                <a:solidFill>
                  <a:schemeClr val="dk1"/>
                </a:solidFill>
              </a:rPr>
            </a:br>
            <a:r>
              <a:rPr lang="en">
                <a:solidFill>
                  <a:schemeClr val="dk1"/>
                </a:solidFill>
              </a:rPr>
              <a:t>GROUP BY </a:t>
            </a:r>
            <a:r>
              <a:rPr i="1" lang="en">
                <a:solidFill>
                  <a:schemeClr val="dk1"/>
                </a:solidFill>
              </a:rPr>
              <a:t>columns</a:t>
            </a:r>
            <a:endParaRPr i="1">
              <a:solidFill>
                <a:schemeClr val="dk1"/>
              </a:solidFill>
            </a:endParaRPr>
          </a:p>
        </p:txBody>
      </p:sp>
      <p:pic>
        <p:nvPicPr>
          <p:cNvPr id="86" name="Google Shape;86;p17"/>
          <p:cNvPicPr preferRelativeResize="0"/>
          <p:nvPr/>
        </p:nvPicPr>
        <p:blipFill>
          <a:blip r:embed="rId3">
            <a:alphaModFix/>
          </a:blip>
          <a:stretch>
            <a:fillRect/>
          </a:stretch>
        </p:blipFill>
        <p:spPr>
          <a:xfrm>
            <a:off x="4572000" y="2178733"/>
            <a:ext cx="4572000" cy="12244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92" name="Google Shape;92;p18"/>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This query will select all data in the tracks table and, for each AlbumID, group the results into a single resulting row</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Not a very interesting grouping, but this does return all distinct AlbumIDs in the tracks table</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4572000" y="2178733"/>
            <a:ext cx="4572000" cy="12244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DISTINCT</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99" name="Google Shape;99;p19"/>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Speaking of distinct album IDs, there is also a DISTINCT operator that can be used</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If you were really just after distinct AlbumIDs, this would be clearer</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4572000" y="2274018"/>
            <a:ext cx="4572000" cy="1033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06" name="Google Shape;106;p20"/>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So, what is GROUP BY for then?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The typical use case for GROUP BY is for rolling data up with </a:t>
            </a:r>
            <a:r>
              <a:rPr i="1" lang="en">
                <a:solidFill>
                  <a:schemeClr val="dk1"/>
                </a:solidFill>
              </a:rPr>
              <a:t>Aggregate Functions</a:t>
            </a:r>
            <a:endParaRPr>
              <a:solidFill>
                <a:schemeClr val="dk1"/>
              </a:solidFill>
            </a:endParaRPr>
          </a:p>
        </p:txBody>
      </p:sp>
      <p:pic>
        <p:nvPicPr>
          <p:cNvPr id="107" name="Google Shape;107;p20"/>
          <p:cNvPicPr preferRelativeResize="0"/>
          <p:nvPr/>
        </p:nvPicPr>
        <p:blipFill>
          <a:blip r:embed="rId3">
            <a:alphaModFix/>
          </a:blip>
          <a:stretch>
            <a:fillRect/>
          </a:stretch>
        </p:blipFill>
        <p:spPr>
          <a:xfrm>
            <a:off x="4610275" y="2066960"/>
            <a:ext cx="4572000" cy="14479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315175" y="439250"/>
            <a:ext cx="5515200" cy="6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GROUP BY</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0"/>
              </a:spcAft>
              <a:buNone/>
            </a:pPr>
            <a:r>
              <a:t/>
            </a:r>
            <a:endParaRPr>
              <a:latin typeface="Average"/>
              <a:ea typeface="Average"/>
              <a:cs typeface="Average"/>
              <a:sym typeface="Average"/>
            </a:endParaRPr>
          </a:p>
        </p:txBody>
      </p:sp>
      <p:sp>
        <p:nvSpPr>
          <p:cNvPr id="113" name="Google Shape;113;p21"/>
          <p:cNvSpPr txBox="1"/>
          <p:nvPr>
            <p:ph idx="2" type="body"/>
          </p:nvPr>
        </p:nvSpPr>
        <p:spPr>
          <a:xfrm>
            <a:off x="254250" y="1082750"/>
            <a:ext cx="40545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a:solidFill>
                  <a:schemeClr val="dk1"/>
                </a:solidFill>
              </a:rPr>
              <a:t>Here is an example that uses the COUNT() aggregate function</a:t>
            </a:r>
            <a:endParaRPr>
              <a:solidFill>
                <a:schemeClr val="dk1"/>
              </a:solidFill>
            </a:endParaRPr>
          </a:p>
          <a:p>
            <a:pPr indent="-355600" lvl="0" marL="457200" rtl="0" algn="l">
              <a:spcBef>
                <a:spcPts val="0"/>
              </a:spcBef>
              <a:spcAft>
                <a:spcPts val="0"/>
              </a:spcAft>
              <a:buClr>
                <a:schemeClr val="dk1"/>
              </a:buClr>
              <a:buSzPts val="2000"/>
              <a:buChar char="●"/>
            </a:pPr>
            <a:r>
              <a:rPr lang="en">
                <a:solidFill>
                  <a:schemeClr val="dk1"/>
                </a:solidFill>
              </a:rPr>
              <a:t>This query will aggregate all rows rows with the same AlbumID, and include a count of the number of rows</a:t>
            </a:r>
            <a:endParaRPr>
              <a:solidFill>
                <a:schemeClr val="dk1"/>
              </a:solidFill>
            </a:endParaRPr>
          </a:p>
        </p:txBody>
      </p:sp>
      <p:pic>
        <p:nvPicPr>
          <p:cNvPr id="114" name="Google Shape;114;p21"/>
          <p:cNvPicPr preferRelativeResize="0"/>
          <p:nvPr/>
        </p:nvPicPr>
        <p:blipFill>
          <a:blip r:embed="rId3">
            <a:alphaModFix/>
          </a:blip>
          <a:stretch>
            <a:fillRect/>
          </a:stretch>
        </p:blipFill>
        <p:spPr>
          <a:xfrm>
            <a:off x="4610275" y="2066960"/>
            <a:ext cx="4572000" cy="14479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