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7010400" cy="92964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7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1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ACK/NAK corrupted?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doesn’t know what happened at receiver!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just retransmit: possible duplicate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duplicates: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retransmits current pkt if ACK/NAK corrupted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adds sequence number to each pkt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discards (doesn’t deliver up) duplicate pkt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17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18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19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11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</a:pPr>
            <a:r>
              <a:rPr b="0" i="0" lang="en-US" sz="12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receiver:</a:t>
            </a:r>
            <a:endParaRPr b="0" i="0" sz="12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check if received packet is duplicate</a:t>
            </a:r>
            <a:endParaRPr/>
          </a:p>
          <a:p>
            <a:pPr indent="-76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indicates whether 0 or 1 is expected pkt seq #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receiver can 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 if its last ACK/NAK received OK at 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19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2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20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2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21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22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96892aaedb_0_162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96892aaedb_0_162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96892aaedb_0_162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6892aaedb_0_34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96892aaedb_0_34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messages get out of order?: different paths, retransmissions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96892aaedb_0_34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1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Loss, bit error, reordering, duplication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1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2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3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6892aaedb_0_167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96892aaedb_0_16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Loss, bit error, reordering, duplication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96892aaedb_0_167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4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5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6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1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some problems with this protocol?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packet could be delivered twice (if NACK instead of ACK received after a bit error)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could stop if not ACK/NACK → no, something would be delivered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16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ash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00263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23850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rgbClr val="8B8B8B"/>
              </a:buClr>
              <a:buSzPts val="2200"/>
              <a:buNone/>
              <a:defRPr>
                <a:solidFill>
                  <a:srgbClr val="8B8B8B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9pPr>
          </a:lstStyle>
          <a:p/>
        </p:txBody>
      </p:sp>
      <p:pic>
        <p:nvPicPr>
          <p:cNvPr descr="http://www.montana.edu/cpa/graphics/logos/horizontals/msuhoriz.jp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048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5720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4800" y="742950"/>
            <a:ext cx="4192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04800" y="1276350"/>
            <a:ext cx="41925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6" y="742950"/>
            <a:ext cx="419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6" y="1276350"/>
            <a:ext cx="4194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 i="0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i="0" sz="2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8497875" y="4900940"/>
            <a:ext cx="609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03027" y="42475"/>
            <a:ext cx="2164773" cy="54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4942697"/>
            <a:ext cx="1716075" cy="1483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10" Type="http://schemas.openxmlformats.org/officeDocument/2006/relationships/image" Target="../media/image13.png"/><Relationship Id="rId9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SncapPrTusA" TargetMode="External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ctrTitle"/>
          </p:nvPr>
        </p:nvSpPr>
        <p:spPr>
          <a:xfrm>
            <a:off x="685800" y="245983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Chapter 3</a:t>
            </a:r>
            <a:endParaRPr/>
          </a:p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152400" y="3695700"/>
            <a:ext cx="89154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RDT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rdt2.0: Channel with bit errors</a:t>
            </a:r>
            <a:endParaRPr/>
          </a:p>
        </p:txBody>
      </p:sp>
      <p:sp>
        <p:nvSpPr>
          <p:cNvPr id="301" name="Google Shape;301;p18"/>
          <p:cNvSpPr txBox="1"/>
          <p:nvPr>
            <p:ph idx="1" type="body"/>
          </p:nvPr>
        </p:nvSpPr>
        <p:spPr>
          <a:xfrm>
            <a:off x="304800" y="613172"/>
            <a:ext cx="5867400" cy="2263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Roboto Light"/>
              <a:buChar char="•"/>
            </a:pPr>
            <a:r>
              <a:rPr i="0" lang="en-US" sz="1320" u="none" cap="none" strike="noStrike">
                <a:solidFill>
                  <a:schemeClr val="dk1"/>
                </a:solidFill>
              </a:rPr>
              <a:t>What happens if ACK/NAK corrupted?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10"/>
              <a:buFont typeface="Roboto Light"/>
              <a:buChar char="–"/>
            </a:pPr>
            <a:r>
              <a:rPr i="0" lang="en-US" sz="1210" u="none" cap="none" strike="noStrike">
                <a:solidFill>
                  <a:schemeClr val="dk1"/>
                </a:solidFill>
              </a:rPr>
              <a:t>Duplicate delivery, or no retransmission when needed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Roboto Light"/>
              <a:buChar char="•"/>
            </a:pPr>
            <a:r>
              <a:rPr i="0" lang="en-US" sz="1320" u="none" cap="none" strike="noStrike">
                <a:solidFill>
                  <a:schemeClr val="dk1"/>
                </a:solidFill>
              </a:rPr>
              <a:t>How can we deal with corrupted ACKs/NAKs?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10"/>
              <a:buFont typeface="Roboto Light"/>
              <a:buChar char="–"/>
            </a:pPr>
            <a:r>
              <a:rPr i="0" lang="en-US" sz="1210" u="none" cap="none" strike="noStrike">
                <a:solidFill>
                  <a:schemeClr val="dk1"/>
                </a:solidFill>
              </a:rPr>
              <a:t>Retransmission, but can get duplicate packets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Roboto Light"/>
              <a:buChar char="•"/>
            </a:pPr>
            <a:r>
              <a:rPr i="0" lang="en-US" sz="1320" u="none" cap="none" strike="noStrike">
                <a:solidFill>
                  <a:schemeClr val="dk1"/>
                </a:solidFill>
              </a:rPr>
              <a:t>How to handle duplicate packets?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10"/>
              <a:buFont typeface="Roboto Light"/>
              <a:buChar char="–"/>
            </a:pPr>
            <a:r>
              <a:rPr i="0" lang="en-US" sz="1210" u="none" cap="none" strike="noStrike">
                <a:solidFill>
                  <a:schemeClr val="dk1"/>
                </a:solidFill>
              </a:rPr>
              <a:t>Embed sequence numbers in packets: </a:t>
            </a:r>
            <a:br>
              <a:rPr i="0" lang="en-US" sz="1210" u="none" cap="none" strike="noStrike">
                <a:solidFill>
                  <a:schemeClr val="dk1"/>
                </a:solidFill>
              </a:rPr>
            </a:br>
            <a:r>
              <a:rPr i="0" lang="en-US" sz="121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make_pkt(seq_num, data, checksum)</a:t>
            </a:r>
            <a:r>
              <a:rPr i="0" lang="en-US" sz="1210" u="none" cap="none" strike="noStrike">
                <a:solidFill>
                  <a:schemeClr val="dk1"/>
                </a:solidFill>
              </a:rPr>
              <a:t>, </a:t>
            </a:r>
            <a:r>
              <a:rPr i="0" lang="en-US" sz="121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get_seq_num(rcvpkt)</a:t>
            </a:r>
            <a:endParaRPr i="0" sz="121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ts val="1210"/>
              <a:buFont typeface="Roboto Light"/>
              <a:buChar char="–"/>
            </a:pPr>
            <a:r>
              <a:rPr i="0" lang="en-US" sz="1210" u="none" cap="none" strike="noStrike">
                <a:solidFill>
                  <a:schemeClr val="dk1"/>
                </a:solidFill>
              </a:rPr>
              <a:t>Only need </a:t>
            </a:r>
            <a:r>
              <a:rPr i="0" lang="en-US" sz="121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-US" sz="1210" u="none" cap="none" strike="noStrike">
                <a:solidFill>
                  <a:schemeClr val="dk1"/>
                </a:solidFill>
              </a:rPr>
              <a:t> and </a:t>
            </a:r>
            <a:r>
              <a:rPr i="0" lang="en-US" sz="121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-US" sz="1210" u="none" cap="none" strike="noStrike">
                <a:solidFill>
                  <a:schemeClr val="dk1"/>
                </a:solidFill>
              </a:rPr>
              <a:t> for </a:t>
            </a:r>
            <a:r>
              <a:rPr i="0" lang="en-US" sz="121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seq_num</a:t>
            </a:r>
            <a:r>
              <a:rPr i="0" lang="en-US" sz="1210" u="none" cap="none" strike="noStrike">
                <a:solidFill>
                  <a:schemeClr val="dk1"/>
                </a:solidFill>
              </a:rPr>
              <a:t>. Why?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Roboto Light"/>
              <a:buChar char="•"/>
            </a:pPr>
            <a:r>
              <a:rPr i="0" lang="en-US" sz="1320" u="none" cap="none" strike="noStrike">
                <a:solidFill>
                  <a:schemeClr val="dk1"/>
                </a:solidFill>
              </a:rPr>
              <a:t>Come up with sender and receiver FSMs for rdt2.0 with sequence numbers and retransmissions</a:t>
            </a:r>
            <a:endParaRPr/>
          </a:p>
          <a:p>
            <a:pPr indent="-259080" lvl="0" marL="34290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t/>
            </a:r>
            <a:endParaRPr i="0" sz="1320" u="none" cap="none" strike="noStrike">
              <a:solidFill>
                <a:schemeClr val="dk1"/>
              </a:solidFill>
            </a:endParaRPr>
          </a:p>
          <a:p>
            <a:pPr indent="-259080" lvl="0" marL="34290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t/>
            </a:r>
            <a:endParaRPr i="0" sz="1320" u="none" cap="none" strike="noStrike">
              <a:solidFill>
                <a:schemeClr val="dk1"/>
              </a:solidFill>
            </a:endParaRPr>
          </a:p>
          <a:p>
            <a:pPr indent="-259080" lvl="0" marL="34290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t/>
            </a:r>
            <a:endParaRPr i="0" sz="1320" u="none" cap="none" strike="noStrike">
              <a:solidFill>
                <a:schemeClr val="dk1"/>
              </a:solidFill>
            </a:endParaRPr>
          </a:p>
          <a:p>
            <a:pPr indent="-259080" lvl="0" marL="342900" marR="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None/>
            </a:pPr>
            <a:r>
              <a:t/>
            </a:r>
            <a:endParaRPr i="0" sz="1320" u="none" cap="none" strike="noStrike">
              <a:solidFill>
                <a:schemeClr val="dk1"/>
              </a:solidFill>
            </a:endParaRPr>
          </a:p>
        </p:txBody>
      </p:sp>
      <p:grpSp>
        <p:nvGrpSpPr>
          <p:cNvPr id="302" name="Google Shape;302;p18"/>
          <p:cNvGrpSpPr/>
          <p:nvPr/>
        </p:nvGrpSpPr>
        <p:grpSpPr>
          <a:xfrm>
            <a:off x="974724" y="2703678"/>
            <a:ext cx="5273676" cy="2382672"/>
            <a:chOff x="349250" y="798678"/>
            <a:chExt cx="5273676" cy="2382672"/>
          </a:xfrm>
        </p:grpSpPr>
        <p:sp>
          <p:nvSpPr>
            <p:cNvPr id="303" name="Google Shape;303;p18"/>
            <p:cNvSpPr txBox="1"/>
            <p:nvPr/>
          </p:nvSpPr>
          <p:spPr>
            <a:xfrm>
              <a:off x="1004888" y="1027509"/>
              <a:ext cx="3643312" cy="300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sndpkt = make_pkt(data, checksum)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udt_send(sndpkt)</a:t>
              </a:r>
              <a:endParaRPr/>
            </a:p>
          </p:txBody>
        </p:sp>
        <p:sp>
          <p:nvSpPr>
            <p:cNvPr id="304" name="Google Shape;304;p18"/>
            <p:cNvSpPr txBox="1"/>
            <p:nvPr/>
          </p:nvSpPr>
          <p:spPr>
            <a:xfrm>
              <a:off x="1031875" y="798678"/>
              <a:ext cx="2255838" cy="321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rdt_send(data)</a:t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02470" y="1657350"/>
              <a:ext cx="985837" cy="72151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8"/>
            <p:cNvSpPr txBox="1"/>
            <p:nvPr/>
          </p:nvSpPr>
          <p:spPr>
            <a:xfrm>
              <a:off x="595313" y="1789509"/>
              <a:ext cx="1200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call from appl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7" name="Google Shape;307;p18"/>
            <p:cNvCxnSpPr/>
            <p:nvPr/>
          </p:nvCxnSpPr>
          <p:spPr>
            <a:xfrm>
              <a:off x="1109663" y="1081870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8" name="Google Shape;308;p18"/>
            <p:cNvSpPr/>
            <p:nvPr/>
          </p:nvSpPr>
          <p:spPr>
            <a:xfrm flipH="1" rot="10800000">
              <a:off x="1057276" y="1484710"/>
              <a:ext cx="1800225" cy="185738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1104901" y="2355056"/>
              <a:ext cx="1800225" cy="185738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 txBox="1"/>
            <p:nvPr/>
          </p:nvSpPr>
          <p:spPr>
            <a:xfrm>
              <a:off x="1071563" y="2598903"/>
              <a:ext cx="3548062" cy="21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rdt_rcv(rcvpkt) &amp;&amp; isACK(rcvpkt)</a:t>
              </a:r>
              <a:endParaRPr/>
            </a:p>
          </p:txBody>
        </p:sp>
        <p:cxnSp>
          <p:nvCxnSpPr>
            <p:cNvPr id="311" name="Google Shape;311;p18"/>
            <p:cNvCxnSpPr/>
            <p:nvPr/>
          </p:nvCxnSpPr>
          <p:spPr>
            <a:xfrm>
              <a:off x="1173163" y="2897022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2" name="Google Shape;312;p18"/>
            <p:cNvSpPr/>
            <p:nvPr/>
          </p:nvSpPr>
          <p:spPr>
            <a:xfrm>
              <a:off x="3252789" y="1714501"/>
              <a:ext cx="466725" cy="670322"/>
            </a:xfrm>
            <a:custGeom>
              <a:rect b="b" l="l" r="r" t="t"/>
              <a:pathLst>
                <a:path extrusionOk="0" h="1080" w="735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 txBox="1"/>
            <p:nvPr/>
          </p:nvSpPr>
          <p:spPr>
            <a:xfrm>
              <a:off x="3562351" y="2073517"/>
              <a:ext cx="1763713" cy="300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udt_send(sndpkt)</a:t>
              </a:r>
              <a:endParaRPr/>
            </a:p>
          </p:txBody>
        </p:sp>
        <p:sp>
          <p:nvSpPr>
            <p:cNvPr id="314" name="Google Shape;314;p18"/>
            <p:cNvSpPr txBox="1"/>
            <p:nvPr/>
          </p:nvSpPr>
          <p:spPr>
            <a:xfrm>
              <a:off x="3536951" y="1567502"/>
              <a:ext cx="2085975" cy="473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rdt_rcv(rcvpkt) &amp;&amp;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isNAK(rcvpkt)</a:t>
              </a:r>
              <a:endParaRPr/>
            </a:p>
          </p:txBody>
        </p:sp>
        <p:cxnSp>
          <p:nvCxnSpPr>
            <p:cNvPr id="315" name="Google Shape;315;p18"/>
            <p:cNvCxnSpPr/>
            <p:nvPr/>
          </p:nvCxnSpPr>
          <p:spPr>
            <a:xfrm>
              <a:off x="3656013" y="2073517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6" name="Google Shape;316;p18"/>
            <p:cNvGrpSpPr/>
            <p:nvPr/>
          </p:nvGrpSpPr>
          <p:grpSpPr>
            <a:xfrm>
              <a:off x="2292350" y="1666875"/>
              <a:ext cx="1074738" cy="721519"/>
              <a:chOff x="1540" y="2116"/>
              <a:chExt cx="677" cy="606"/>
            </a:xfrm>
          </p:grpSpPr>
          <p:sp>
            <p:nvSpPr>
              <p:cNvPr id="317" name="Google Shape;317;p18"/>
              <p:cNvSpPr/>
              <p:nvPr/>
            </p:nvSpPr>
            <p:spPr>
              <a:xfrm>
                <a:off x="1568" y="2116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8"/>
              <p:cNvSpPr txBox="1"/>
              <p:nvPr/>
            </p:nvSpPr>
            <p:spPr>
              <a:xfrm>
                <a:off x="1540" y="2126"/>
                <a:ext cx="677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Wait for ACK or NAK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19" name="Google Shape;319;p18"/>
            <p:cNvCxnSpPr/>
            <p:nvPr/>
          </p:nvCxnSpPr>
          <p:spPr>
            <a:xfrm>
              <a:off x="349250" y="1625204"/>
              <a:ext cx="433388" cy="183356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20" name="Google Shape;320;p18"/>
            <p:cNvSpPr txBox="1"/>
            <p:nvPr/>
          </p:nvSpPr>
          <p:spPr>
            <a:xfrm>
              <a:off x="1462088" y="2873573"/>
              <a:ext cx="3080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</p:grpSp>
      <p:grpSp>
        <p:nvGrpSpPr>
          <p:cNvPr id="321" name="Google Shape;321;p18"/>
          <p:cNvGrpSpPr/>
          <p:nvPr/>
        </p:nvGrpSpPr>
        <p:grpSpPr>
          <a:xfrm>
            <a:off x="6334125" y="1713078"/>
            <a:ext cx="2733675" cy="2789270"/>
            <a:chOff x="6334125" y="1713078"/>
            <a:chExt cx="2733675" cy="2789270"/>
          </a:xfrm>
        </p:grpSpPr>
        <p:sp>
          <p:nvSpPr>
            <p:cNvPr id="322" name="Google Shape;322;p18"/>
            <p:cNvSpPr txBox="1"/>
            <p:nvPr/>
          </p:nvSpPr>
          <p:spPr>
            <a:xfrm>
              <a:off x="6472239" y="3584145"/>
              <a:ext cx="2465387" cy="52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rdt_rcv(rcvpkt) &amp;&amp;   !corrupt(rcvpkt)</a:t>
              </a:r>
              <a:endParaRPr/>
            </a:p>
          </p:txBody>
        </p:sp>
        <p:sp>
          <p:nvSpPr>
            <p:cNvPr id="323" name="Google Shape;323;p18"/>
            <p:cNvSpPr txBox="1"/>
            <p:nvPr/>
          </p:nvSpPr>
          <p:spPr>
            <a:xfrm>
              <a:off x="6472239" y="4038004"/>
              <a:ext cx="2595561" cy="464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 = extract(packet)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deliver_data(data)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udt_send(ACK)</a:t>
              </a:r>
              <a:endParaRPr/>
            </a:p>
          </p:txBody>
        </p:sp>
        <p:cxnSp>
          <p:nvCxnSpPr>
            <p:cNvPr id="324" name="Google Shape;324;p18"/>
            <p:cNvCxnSpPr/>
            <p:nvPr/>
          </p:nvCxnSpPr>
          <p:spPr>
            <a:xfrm>
              <a:off x="6574477" y="4093732"/>
              <a:ext cx="148907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5" name="Google Shape;325;p18"/>
            <p:cNvSpPr txBox="1"/>
            <p:nvPr/>
          </p:nvSpPr>
          <p:spPr>
            <a:xfrm>
              <a:off x="6472239" y="2193263"/>
              <a:ext cx="1828800" cy="19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udt_send(NAK)</a:t>
              </a:r>
              <a:endParaRPr/>
            </a:p>
          </p:txBody>
        </p:sp>
        <p:sp>
          <p:nvSpPr>
            <p:cNvPr id="326" name="Google Shape;326;p18"/>
            <p:cNvSpPr txBox="1"/>
            <p:nvPr/>
          </p:nvSpPr>
          <p:spPr>
            <a:xfrm>
              <a:off x="6472239" y="1713078"/>
              <a:ext cx="2031999" cy="39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rdt_rcv(rcvpkt) &amp;&amp; corrupt(rcvpkt)</a:t>
              </a:r>
              <a:endParaRPr/>
            </a:p>
          </p:txBody>
        </p:sp>
        <p:cxnSp>
          <p:nvCxnSpPr>
            <p:cNvPr id="327" name="Google Shape;327;p18"/>
            <p:cNvCxnSpPr/>
            <p:nvPr/>
          </p:nvCxnSpPr>
          <p:spPr>
            <a:xfrm>
              <a:off x="6574477" y="2214926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18"/>
            <p:cNvCxnSpPr/>
            <p:nvPr/>
          </p:nvCxnSpPr>
          <p:spPr>
            <a:xfrm>
              <a:off x="6334125" y="2622948"/>
              <a:ext cx="433388" cy="183356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29" name="Google Shape;329;p18"/>
            <p:cNvSpPr/>
            <p:nvPr/>
          </p:nvSpPr>
          <p:spPr>
            <a:xfrm>
              <a:off x="6672263" y="2361010"/>
              <a:ext cx="1257300" cy="352425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0" name="Google Shape;330;p18"/>
            <p:cNvGrpSpPr/>
            <p:nvPr/>
          </p:nvGrpSpPr>
          <p:grpSpPr>
            <a:xfrm>
              <a:off x="6677025" y="2676525"/>
              <a:ext cx="1200150" cy="721519"/>
              <a:chOff x="1335" y="3347"/>
              <a:chExt cx="756" cy="606"/>
            </a:xfrm>
          </p:grpSpPr>
          <p:sp>
            <p:nvSpPr>
              <p:cNvPr id="331" name="Google Shape;331;p18"/>
              <p:cNvSpPr/>
              <p:nvPr/>
            </p:nvSpPr>
            <p:spPr>
              <a:xfrm>
                <a:off x="1402" y="3347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8"/>
              <p:cNvSpPr txBox="1"/>
              <p:nvPr/>
            </p:nvSpPr>
            <p:spPr>
              <a:xfrm>
                <a:off x="1335" y="3458"/>
                <a:ext cx="756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Wait for call from net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33" name="Google Shape;333;p18"/>
            <p:cNvSpPr/>
            <p:nvPr/>
          </p:nvSpPr>
          <p:spPr>
            <a:xfrm flipH="1" rot="10800000">
              <a:off x="6684963" y="3348038"/>
              <a:ext cx="1257300" cy="352425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18"/>
          <p:cNvSpPr txBox="1"/>
          <p:nvPr/>
        </p:nvSpPr>
        <p:spPr>
          <a:xfrm>
            <a:off x="468816" y="2786815"/>
            <a:ext cx="10118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>
            <a:off x="6547909" y="1123950"/>
            <a:ext cx="11977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sp>
        <p:nvSpPr>
          <p:cNvPr id="336" name="Google Shape;336;p18"/>
          <p:cNvSpPr/>
          <p:nvPr/>
        </p:nvSpPr>
        <p:spPr>
          <a:xfrm rot="-1782514">
            <a:off x="1689118" y="4237403"/>
            <a:ext cx="117436" cy="11085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 rot="-3778627">
            <a:off x="3838060" y="4103328"/>
            <a:ext cx="117531" cy="110687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"/>
          <p:cNvSpPr/>
          <p:nvPr/>
        </p:nvSpPr>
        <p:spPr>
          <a:xfrm rot="8479042">
            <a:off x="3399003" y="3484206"/>
            <a:ext cx="117599" cy="110525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 rot="-7845587">
            <a:off x="7502609" y="2639701"/>
            <a:ext cx="117631" cy="110603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"/>
          <p:cNvSpPr/>
          <p:nvPr/>
        </p:nvSpPr>
        <p:spPr>
          <a:xfrm rot="2089469">
            <a:off x="6929526" y="3310658"/>
            <a:ext cx="117675" cy="110598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rdt2.1: sender, handles garbled ACKs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2605882" y="1729979"/>
            <a:ext cx="901700" cy="62745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2511426" y="1815108"/>
            <a:ext cx="1090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2935287" y="942192"/>
            <a:ext cx="51990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 = make_pkt(0, data, checksum)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udt_send(sndpkt)</a:t>
            </a:r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2949575" y="666750"/>
            <a:ext cx="2111375" cy="225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rdt_send(data)</a:t>
            </a:r>
            <a:endParaRPr/>
          </a:p>
        </p:txBody>
      </p:sp>
      <p:cxnSp>
        <p:nvCxnSpPr>
          <p:cNvPr id="350" name="Google Shape;350;p19"/>
          <p:cNvCxnSpPr/>
          <p:nvPr/>
        </p:nvCxnSpPr>
        <p:spPr>
          <a:xfrm>
            <a:off x="3029745" y="971550"/>
            <a:ext cx="2735262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19"/>
          <p:cNvCxnSpPr/>
          <p:nvPr/>
        </p:nvCxnSpPr>
        <p:spPr>
          <a:xfrm>
            <a:off x="2289176" y="1696641"/>
            <a:ext cx="377825" cy="1428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2" name="Google Shape;352;p19"/>
          <p:cNvSpPr/>
          <p:nvPr/>
        </p:nvSpPr>
        <p:spPr>
          <a:xfrm rot="-6989453">
            <a:off x="1993901" y="3394075"/>
            <a:ext cx="714375" cy="469900"/>
          </a:xfrm>
          <a:custGeom>
            <a:rect b="b" l="l" r="r" t="t"/>
            <a:pathLst>
              <a:path extrusionOk="0" h="740" w="150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53" name="Google Shape;353;p19"/>
          <p:cNvGrpSpPr/>
          <p:nvPr/>
        </p:nvGrpSpPr>
        <p:grpSpPr>
          <a:xfrm>
            <a:off x="4397376" y="1690687"/>
            <a:ext cx="1089025" cy="648891"/>
            <a:chOff x="2848" y="1499"/>
            <a:chExt cx="660" cy="510"/>
          </a:xfrm>
        </p:grpSpPr>
        <p:sp>
          <p:nvSpPr>
            <p:cNvPr id="354" name="Google Shape;354;p19"/>
            <p:cNvSpPr/>
            <p:nvPr/>
          </p:nvSpPr>
          <p:spPr>
            <a:xfrm>
              <a:off x="2894" y="1499"/>
              <a:ext cx="568" cy="51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9"/>
            <p:cNvSpPr txBox="1"/>
            <p:nvPr/>
          </p:nvSpPr>
          <p:spPr>
            <a:xfrm>
              <a:off x="2848" y="1593"/>
              <a:ext cx="660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 or NAK 0</a:t>
              </a:r>
              <a:endParaRPr/>
            </a:p>
          </p:txBody>
        </p:sp>
      </p:grpSp>
      <p:sp>
        <p:nvSpPr>
          <p:cNvPr id="356" name="Google Shape;356;p19"/>
          <p:cNvSpPr/>
          <p:nvPr/>
        </p:nvSpPr>
        <p:spPr>
          <a:xfrm flipH="1" rot="10800000">
            <a:off x="3121026" y="1599010"/>
            <a:ext cx="1482725" cy="165497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19"/>
          <p:cNvSpPr/>
          <p:nvPr/>
        </p:nvSpPr>
        <p:spPr>
          <a:xfrm rot="-1357180">
            <a:off x="5284789" y="1587104"/>
            <a:ext cx="466725" cy="514350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5665788" y="1844279"/>
            <a:ext cx="226218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udt_send(sndpkt)</a:t>
            </a:r>
            <a:endParaRPr/>
          </a:p>
        </p:txBody>
      </p:sp>
      <p:sp>
        <p:nvSpPr>
          <p:cNvPr id="359" name="Google Shape;359;p19"/>
          <p:cNvSpPr txBox="1"/>
          <p:nvPr/>
        </p:nvSpPr>
        <p:spPr>
          <a:xfrm>
            <a:off x="5665788" y="1297187"/>
            <a:ext cx="3649662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rdt_rcv(rcvpkt) &amp;&amp;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(corrupt(rcvpkt) || isNAK(rcvpkt))</a:t>
            </a:r>
            <a:endParaRPr/>
          </a:p>
        </p:txBody>
      </p:sp>
      <p:cxnSp>
        <p:nvCxnSpPr>
          <p:cNvPr id="360" name="Google Shape;360;p19"/>
          <p:cNvCxnSpPr/>
          <p:nvPr/>
        </p:nvCxnSpPr>
        <p:spPr>
          <a:xfrm>
            <a:off x="5665788" y="1849113"/>
            <a:ext cx="1433513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19"/>
          <p:cNvSpPr/>
          <p:nvPr/>
        </p:nvSpPr>
        <p:spPr>
          <a:xfrm flipH="1" rot="5400000">
            <a:off x="2055417" y="2603897"/>
            <a:ext cx="950119" cy="123825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3295650" y="3584972"/>
            <a:ext cx="1606550" cy="185738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19"/>
          <p:cNvSpPr/>
          <p:nvPr/>
        </p:nvSpPr>
        <p:spPr>
          <a:xfrm rot="-5400000">
            <a:off x="4894462" y="2612826"/>
            <a:ext cx="906066" cy="204788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3060701" y="4023122"/>
            <a:ext cx="3763963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 = make_pkt(1, data, checksum)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udt_send(sndpkt)</a:t>
            </a:r>
            <a:endParaRPr/>
          </a:p>
        </p:txBody>
      </p:sp>
      <p:sp>
        <p:nvSpPr>
          <p:cNvPr id="365" name="Google Shape;365;p19"/>
          <p:cNvSpPr txBox="1"/>
          <p:nvPr/>
        </p:nvSpPr>
        <p:spPr>
          <a:xfrm>
            <a:off x="3130550" y="3769518"/>
            <a:ext cx="23891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rdt_send(data)</a:t>
            </a:r>
            <a:endParaRPr/>
          </a:p>
        </p:txBody>
      </p:sp>
      <p:cxnSp>
        <p:nvCxnSpPr>
          <p:cNvPr id="366" name="Google Shape;366;p19"/>
          <p:cNvCxnSpPr/>
          <p:nvPr/>
        </p:nvCxnSpPr>
        <p:spPr>
          <a:xfrm>
            <a:off x="3178175" y="4033837"/>
            <a:ext cx="2903538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19"/>
          <p:cNvSpPr txBox="1"/>
          <p:nvPr/>
        </p:nvSpPr>
        <p:spPr>
          <a:xfrm>
            <a:off x="5387976" y="2380060"/>
            <a:ext cx="3832224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rdt_rcv(rcvpkt)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! corrupt(rcvpkt)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isACK(rcvpkt) </a:t>
            </a:r>
            <a:endParaRPr/>
          </a:p>
        </p:txBody>
      </p:sp>
      <p:cxnSp>
        <p:nvCxnSpPr>
          <p:cNvPr id="368" name="Google Shape;368;p19"/>
          <p:cNvCxnSpPr/>
          <p:nvPr/>
        </p:nvCxnSpPr>
        <p:spPr>
          <a:xfrm>
            <a:off x="5516563" y="3105150"/>
            <a:ext cx="990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19"/>
          <p:cNvSpPr txBox="1"/>
          <p:nvPr/>
        </p:nvSpPr>
        <p:spPr>
          <a:xfrm>
            <a:off x="85725" y="4171950"/>
            <a:ext cx="1819275" cy="20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udt_send(sndpkt)</a:t>
            </a:r>
            <a:endParaRPr/>
          </a:p>
        </p:txBody>
      </p:sp>
      <p:sp>
        <p:nvSpPr>
          <p:cNvPr id="370" name="Google Shape;370;p19"/>
          <p:cNvSpPr txBox="1"/>
          <p:nvPr/>
        </p:nvSpPr>
        <p:spPr>
          <a:xfrm>
            <a:off x="76200" y="3455212"/>
            <a:ext cx="2401888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rdt_rcv(rcvpkt) &amp;&amp;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(corrupt(rcvpkt) ||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isNAK(rcvpkt))</a:t>
            </a:r>
            <a:endParaRPr/>
          </a:p>
        </p:txBody>
      </p:sp>
      <p:cxnSp>
        <p:nvCxnSpPr>
          <p:cNvPr id="371" name="Google Shape;371;p19"/>
          <p:cNvCxnSpPr/>
          <p:nvPr/>
        </p:nvCxnSpPr>
        <p:spPr>
          <a:xfrm>
            <a:off x="152400" y="4173141"/>
            <a:ext cx="15573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19"/>
          <p:cNvSpPr txBox="1"/>
          <p:nvPr/>
        </p:nvSpPr>
        <p:spPr>
          <a:xfrm>
            <a:off x="333375" y="2262188"/>
            <a:ext cx="2727326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rdt_rcv(rcvpkt)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notcorrupt(rcvpkt)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isACK(rcvpkt)</a:t>
            </a:r>
            <a:r>
              <a:rPr lang="en-US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3" name="Google Shape;373;p19"/>
          <p:cNvCxnSpPr/>
          <p:nvPr/>
        </p:nvCxnSpPr>
        <p:spPr>
          <a:xfrm>
            <a:off x="457200" y="2994830"/>
            <a:ext cx="1738312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4" name="Google Shape;374;p19"/>
          <p:cNvGrpSpPr/>
          <p:nvPr/>
        </p:nvGrpSpPr>
        <p:grpSpPr>
          <a:xfrm>
            <a:off x="4548188" y="3150394"/>
            <a:ext cx="1117600" cy="617935"/>
            <a:chOff x="4156" y="2812"/>
            <a:chExt cx="704" cy="519"/>
          </a:xfrm>
        </p:grpSpPr>
        <p:sp>
          <p:nvSpPr>
            <p:cNvPr id="375" name="Google Shape;375;p19"/>
            <p:cNvSpPr/>
            <p:nvPr/>
          </p:nvSpPr>
          <p:spPr>
            <a:xfrm>
              <a:off x="4225" y="2812"/>
              <a:ext cx="567" cy="51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 txBox="1"/>
            <p:nvPr/>
          </p:nvSpPr>
          <p:spPr>
            <a:xfrm>
              <a:off x="4156" y="2814"/>
              <a:ext cx="704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call from appl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19"/>
          <p:cNvGrpSpPr/>
          <p:nvPr/>
        </p:nvGrpSpPr>
        <p:grpSpPr>
          <a:xfrm>
            <a:off x="2359026" y="3109913"/>
            <a:ext cx="1046163" cy="617935"/>
            <a:chOff x="4916" y="3266"/>
            <a:chExt cx="659" cy="519"/>
          </a:xfrm>
        </p:grpSpPr>
        <p:sp>
          <p:nvSpPr>
            <p:cNvPr id="378" name="Google Shape;378;p19"/>
            <p:cNvSpPr/>
            <p:nvPr/>
          </p:nvSpPr>
          <p:spPr>
            <a:xfrm>
              <a:off x="4962" y="3266"/>
              <a:ext cx="567" cy="51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 txBox="1"/>
            <p:nvPr/>
          </p:nvSpPr>
          <p:spPr>
            <a:xfrm>
              <a:off x="4916" y="3291"/>
              <a:ext cx="659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ACK or NAK 1</a:t>
              </a:r>
              <a:endParaRPr/>
            </a:p>
          </p:txBody>
        </p:sp>
      </p:grpSp>
      <p:sp>
        <p:nvSpPr>
          <p:cNvPr id="380" name="Google Shape;380;p19"/>
          <p:cNvSpPr txBox="1"/>
          <p:nvPr/>
        </p:nvSpPr>
        <p:spPr>
          <a:xfrm>
            <a:off x="5832476" y="3168253"/>
            <a:ext cx="3080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sp>
        <p:nvSpPr>
          <p:cNvPr id="381" name="Google Shape;381;p19"/>
          <p:cNvSpPr txBox="1"/>
          <p:nvPr/>
        </p:nvSpPr>
        <p:spPr>
          <a:xfrm>
            <a:off x="622970" y="3014364"/>
            <a:ext cx="3080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 rot="8479042">
            <a:off x="4527890" y="1680031"/>
            <a:ext cx="117599" cy="110525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 rot="-6286846">
            <a:off x="5359207" y="2005717"/>
            <a:ext cx="117591" cy="110537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 rot="-8236445">
            <a:off x="5236539" y="3088424"/>
            <a:ext cx="117614" cy="110611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 rot="-3035235">
            <a:off x="3226251" y="3541342"/>
            <a:ext cx="117656" cy="110627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 rot="5400000">
            <a:off x="2339193" y="3363515"/>
            <a:ext cx="117600" cy="110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 rot="3405339">
            <a:off x="2570433" y="2111169"/>
            <a:ext cx="117655" cy="110664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 txBox="1"/>
          <p:nvPr/>
        </p:nvSpPr>
        <p:spPr>
          <a:xfrm>
            <a:off x="141289" y="3181350"/>
            <a:ext cx="26241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rdt_rcv(rcvpkt) &amp;&amp;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corrupt(rcvpkt) &amp;&amp;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get_seq_num(rcvpkt) ==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>
            <a:off x="141289" y="1657350"/>
            <a:ext cx="2871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rdt_rcv(rcvpkt) &amp;&amp; corrupt(rcvpkt)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141289" y="3867150"/>
            <a:ext cx="2940050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make_pkt(ACK,chksum)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udt_send(sndpkt)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141289" y="2141846"/>
            <a:ext cx="3027362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 = </a:t>
            </a:r>
            <a:b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make_pkt(NAK,chksum)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udt_send(sndpkt)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3270250" y="1128712"/>
            <a:ext cx="3475038" cy="528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deliver_data(data)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 = make_pkt(ACK,chksum)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udt_send(sndpkt)</a:t>
            </a:r>
            <a:endParaRPr/>
          </a:p>
        </p:txBody>
      </p:sp>
      <p:grpSp>
        <p:nvGrpSpPr>
          <p:cNvPr id="398" name="Google Shape;398;p20"/>
          <p:cNvGrpSpPr/>
          <p:nvPr/>
        </p:nvGrpSpPr>
        <p:grpSpPr>
          <a:xfrm>
            <a:off x="3038477" y="2514600"/>
            <a:ext cx="863601" cy="596504"/>
            <a:chOff x="963" y="1131"/>
            <a:chExt cx="544" cy="501"/>
          </a:xfrm>
        </p:grpSpPr>
        <p:sp>
          <p:nvSpPr>
            <p:cNvPr id="399" name="Google Shape;399;p20"/>
            <p:cNvSpPr/>
            <p:nvPr/>
          </p:nvSpPr>
          <p:spPr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0"/>
            <p:cNvSpPr txBox="1"/>
            <p:nvPr/>
          </p:nvSpPr>
          <p:spPr>
            <a:xfrm>
              <a:off x="974" y="1153"/>
              <a:ext cx="533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network</a:t>
              </a:r>
              <a:endParaRPr/>
            </a:p>
          </p:txBody>
        </p:sp>
      </p:grpSp>
      <p:cxnSp>
        <p:nvCxnSpPr>
          <p:cNvPr id="401" name="Google Shape;401;p20"/>
          <p:cNvCxnSpPr/>
          <p:nvPr/>
        </p:nvCxnSpPr>
        <p:spPr>
          <a:xfrm>
            <a:off x="2874963" y="1712119"/>
            <a:ext cx="419100" cy="80962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02" name="Google Shape;402;p20"/>
          <p:cNvSpPr/>
          <p:nvPr/>
        </p:nvSpPr>
        <p:spPr>
          <a:xfrm flipH="1" rot="10800000">
            <a:off x="3556001" y="1950244"/>
            <a:ext cx="1590675" cy="589360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20"/>
          <p:cNvSpPr txBox="1"/>
          <p:nvPr/>
        </p:nvSpPr>
        <p:spPr>
          <a:xfrm>
            <a:off x="6149412" y="2313473"/>
            <a:ext cx="3146988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 = make_pkt(NAK,chksum)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udt_send(sndpkt)</a:t>
            </a:r>
            <a:endParaRPr/>
          </a:p>
        </p:txBody>
      </p:sp>
      <p:sp>
        <p:nvSpPr>
          <p:cNvPr id="404" name="Google Shape;404;p20"/>
          <p:cNvSpPr txBox="1"/>
          <p:nvPr/>
        </p:nvSpPr>
        <p:spPr>
          <a:xfrm>
            <a:off x="6149412" y="3211116"/>
            <a:ext cx="2624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rdt_rcv(rcvpkt) &amp;&amp;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!corrupt(rcvpkt) &amp;&amp;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get_seq_num(rcvpkt) ==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5" name="Google Shape;405;p20"/>
          <p:cNvCxnSpPr/>
          <p:nvPr/>
        </p:nvCxnSpPr>
        <p:spPr>
          <a:xfrm>
            <a:off x="6263007" y="3943350"/>
            <a:ext cx="1938338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20"/>
          <p:cNvSpPr/>
          <p:nvPr/>
        </p:nvSpPr>
        <p:spPr>
          <a:xfrm>
            <a:off x="3573464" y="3126582"/>
            <a:ext cx="1590675" cy="516731"/>
          </a:xfrm>
          <a:custGeom>
            <a:rect b="b" l="l" r="r" t="t"/>
            <a:pathLst>
              <a:path extrusionOk="0" h="525" w="283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2962275" y="3486150"/>
            <a:ext cx="35814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rdt_rcv(rcvpkt) &amp;&amp; !corrupt(rcvpkt) &amp;&amp; get_seq_num(rcvpkt) == 1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cxnSp>
        <p:nvCxnSpPr>
          <p:cNvPr id="408" name="Google Shape;408;p20"/>
          <p:cNvCxnSpPr/>
          <p:nvPr/>
        </p:nvCxnSpPr>
        <p:spPr>
          <a:xfrm>
            <a:off x="3028951" y="4220854"/>
            <a:ext cx="2898775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0"/>
          <p:cNvSpPr txBox="1"/>
          <p:nvPr/>
        </p:nvSpPr>
        <p:spPr>
          <a:xfrm>
            <a:off x="2971801" y="4171950"/>
            <a:ext cx="3852863" cy="745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deliver_data(data)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 = make_pkt(ACK,chksum)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udt_send(sndpkt)</a:t>
            </a:r>
            <a:endParaRPr/>
          </a:p>
        </p:txBody>
      </p:sp>
      <p:grpSp>
        <p:nvGrpSpPr>
          <p:cNvPr id="410" name="Google Shape;410;p20"/>
          <p:cNvGrpSpPr/>
          <p:nvPr/>
        </p:nvGrpSpPr>
        <p:grpSpPr>
          <a:xfrm>
            <a:off x="4737100" y="2540794"/>
            <a:ext cx="844550" cy="597694"/>
            <a:chOff x="4398" y="3133"/>
            <a:chExt cx="532" cy="502"/>
          </a:xfrm>
        </p:grpSpPr>
        <p:sp>
          <p:nvSpPr>
            <p:cNvPr id="411" name="Google Shape;411;p20"/>
            <p:cNvSpPr/>
            <p:nvPr/>
          </p:nvSpPr>
          <p:spPr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0"/>
            <p:cNvSpPr txBox="1"/>
            <p:nvPr/>
          </p:nvSpPr>
          <p:spPr>
            <a:xfrm>
              <a:off x="4414" y="3163"/>
              <a:ext cx="516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</p:grpSp>
      <p:sp>
        <p:nvSpPr>
          <p:cNvPr id="413" name="Google Shape;413;p20"/>
          <p:cNvSpPr/>
          <p:nvPr/>
        </p:nvSpPr>
        <p:spPr>
          <a:xfrm rot="-1361013">
            <a:off x="5437189" y="2234804"/>
            <a:ext cx="839787" cy="6477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20"/>
          <p:cNvSpPr txBox="1"/>
          <p:nvPr/>
        </p:nvSpPr>
        <p:spPr>
          <a:xfrm>
            <a:off x="3257550" y="666750"/>
            <a:ext cx="398145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rdt_rcv(rcvpkt) &amp;&amp; !corrupt(rcvpkt)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&amp;&amp; get_seq_num(rcvpkt) == 0 </a:t>
            </a:r>
            <a:endParaRPr/>
          </a:p>
        </p:txBody>
      </p:sp>
      <p:cxnSp>
        <p:nvCxnSpPr>
          <p:cNvPr id="415" name="Google Shape;415;p20"/>
          <p:cNvCxnSpPr/>
          <p:nvPr/>
        </p:nvCxnSpPr>
        <p:spPr>
          <a:xfrm>
            <a:off x="3307711" y="1171718"/>
            <a:ext cx="3516953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20"/>
          <p:cNvSpPr/>
          <p:nvPr/>
        </p:nvSpPr>
        <p:spPr>
          <a:xfrm rot="1020547">
            <a:off x="5461000" y="2777729"/>
            <a:ext cx="839788" cy="6477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6149412" y="1824006"/>
            <a:ext cx="28717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rdt_rcv(rcvpkt) &amp;&amp; corrupt(rcvpkt)</a:t>
            </a:r>
            <a:endParaRPr/>
          </a:p>
        </p:txBody>
      </p:sp>
      <p:cxnSp>
        <p:nvCxnSpPr>
          <p:cNvPr id="418" name="Google Shape;418;p20"/>
          <p:cNvCxnSpPr/>
          <p:nvPr/>
        </p:nvCxnSpPr>
        <p:spPr>
          <a:xfrm>
            <a:off x="6263007" y="2343150"/>
            <a:ext cx="2804793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20"/>
          <p:cNvSpPr txBox="1"/>
          <p:nvPr/>
        </p:nvSpPr>
        <p:spPr>
          <a:xfrm>
            <a:off x="6149412" y="3943350"/>
            <a:ext cx="3071924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 = make_pkt(ACK,chksum)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udt_send(sndpkt)</a:t>
            </a:r>
            <a:endParaRPr/>
          </a:p>
        </p:txBody>
      </p:sp>
      <p:cxnSp>
        <p:nvCxnSpPr>
          <p:cNvPr id="420" name="Google Shape;420;p20"/>
          <p:cNvCxnSpPr/>
          <p:nvPr/>
        </p:nvCxnSpPr>
        <p:spPr>
          <a:xfrm>
            <a:off x="238456" y="3916054"/>
            <a:ext cx="1938337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0"/>
          <p:cNvCxnSpPr/>
          <p:nvPr/>
        </p:nvCxnSpPr>
        <p:spPr>
          <a:xfrm>
            <a:off x="238456" y="2183552"/>
            <a:ext cx="1938338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20"/>
          <p:cNvSpPr/>
          <p:nvPr/>
        </p:nvSpPr>
        <p:spPr>
          <a:xfrm flipH="1" rot="-1020547">
            <a:off x="2235200" y="2730104"/>
            <a:ext cx="839788" cy="6477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20"/>
          <p:cNvSpPr/>
          <p:nvPr/>
        </p:nvSpPr>
        <p:spPr>
          <a:xfrm flipH="1" rot="1361013">
            <a:off x="2222500" y="2244329"/>
            <a:ext cx="839788" cy="647700"/>
          </a:xfrm>
          <a:custGeom>
            <a:rect b="b" l="l" r="r" t="t"/>
            <a:pathLst>
              <a:path extrusionOk="0" h="1815" w="619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20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rdt2.1: receiver, handles garbled ACKs</a:t>
            </a:r>
            <a:endParaRPr/>
          </a:p>
        </p:txBody>
      </p:sp>
      <p:grpSp>
        <p:nvGrpSpPr>
          <p:cNvPr id="425" name="Google Shape;425;p20"/>
          <p:cNvGrpSpPr/>
          <p:nvPr/>
        </p:nvGrpSpPr>
        <p:grpSpPr>
          <a:xfrm>
            <a:off x="261202" y="703580"/>
            <a:ext cx="8237046" cy="4294902"/>
            <a:chOff x="261202" y="703580"/>
            <a:chExt cx="8237046" cy="4294902"/>
          </a:xfrm>
        </p:grpSpPr>
        <p:sp>
          <p:nvSpPr>
            <p:cNvPr id="426" name="Google Shape;426;p20"/>
            <p:cNvSpPr txBox="1"/>
            <p:nvPr/>
          </p:nvSpPr>
          <p:spPr>
            <a:xfrm>
              <a:off x="261202" y="703580"/>
              <a:ext cx="2467342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 data only once</a:t>
              </a:r>
              <a:endParaRPr/>
            </a:p>
          </p:txBody>
        </p:sp>
        <p:cxnSp>
          <p:nvCxnSpPr>
            <p:cNvPr id="427" name="Google Shape;427;p20"/>
            <p:cNvCxnSpPr>
              <a:stCxn id="426" idx="3"/>
            </p:cNvCxnSpPr>
            <p:nvPr/>
          </p:nvCxnSpPr>
          <p:spPr>
            <a:xfrm>
              <a:off x="2728544" y="888246"/>
              <a:ext cx="579300" cy="61680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28" name="Google Shape;428;p20"/>
            <p:cNvSpPr txBox="1"/>
            <p:nvPr/>
          </p:nvSpPr>
          <p:spPr>
            <a:xfrm>
              <a:off x="6377155" y="4629150"/>
              <a:ext cx="2121093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Loop on duplicates</a:t>
              </a:r>
              <a:endParaRPr/>
            </a:p>
          </p:txBody>
        </p:sp>
        <p:cxnSp>
          <p:nvCxnSpPr>
            <p:cNvPr id="429" name="Google Shape;429;p20"/>
            <p:cNvCxnSpPr>
              <a:stCxn id="428" idx="0"/>
            </p:cNvCxnSpPr>
            <p:nvPr/>
          </p:nvCxnSpPr>
          <p:spPr>
            <a:xfrm rot="10800000">
              <a:off x="7010502" y="3867150"/>
              <a:ext cx="427200" cy="762000"/>
            </a:xfrm>
            <a:prstGeom prst="straightConnector1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430" name="Google Shape;430;p20"/>
          <p:cNvSpPr/>
          <p:nvPr/>
        </p:nvSpPr>
        <p:spPr>
          <a:xfrm rot="9857746">
            <a:off x="5072958" y="2447271"/>
            <a:ext cx="117486" cy="110645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0"/>
          <p:cNvSpPr/>
          <p:nvPr/>
        </p:nvSpPr>
        <p:spPr>
          <a:xfrm rot="-5990821">
            <a:off x="5488646" y="2719857"/>
            <a:ext cx="117531" cy="110528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0"/>
          <p:cNvSpPr/>
          <p:nvPr/>
        </p:nvSpPr>
        <p:spPr>
          <a:xfrm rot="-2700000">
            <a:off x="5428521" y="2998669"/>
            <a:ext cx="117521" cy="110733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"/>
          <p:cNvSpPr/>
          <p:nvPr/>
        </p:nvSpPr>
        <p:spPr>
          <a:xfrm rot="-706097">
            <a:off x="3510584" y="3054185"/>
            <a:ext cx="117673" cy="110613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 rot="5671989">
            <a:off x="2981784" y="2822875"/>
            <a:ext cx="117668" cy="110766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 rot="7715488">
            <a:off x="2981660" y="2629276"/>
            <a:ext cx="117833" cy="110759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rdt3.0: bit errors and loss</a:t>
            </a:r>
            <a:endParaRPr/>
          </a:p>
        </p:txBody>
      </p:sp>
      <p:sp>
        <p:nvSpPr>
          <p:cNvPr id="441" name="Google Shape;441;p21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New assumption: 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packet loss</a:t>
            </a:r>
            <a:endParaRPr sz="15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7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How do we know a loss has occurred? </a:t>
            </a:r>
            <a:endParaRPr sz="17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What can we do about it?</a:t>
            </a:r>
            <a:endParaRPr sz="17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t/>
            </a:r>
            <a:endParaRPr sz="15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Approach: 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Sender waits “reasonable” amount of time for ACK </a:t>
            </a:r>
            <a:endParaRPr sz="15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Retransmits packet if no ACK received in this time</a:t>
            </a:r>
            <a:endParaRPr sz="15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t/>
            </a:r>
            <a:endParaRPr sz="15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What if packet/ACK only delayed?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Duplicate packets </a:t>
            </a:r>
            <a:r>
              <a:rPr lang="en-US" sz="1500"/>
              <a:t>ignored </a:t>
            </a:r>
            <a:r>
              <a:rPr lang="en-US" sz="1500"/>
              <a:t>at the receiver through sequence numbers</a:t>
            </a:r>
            <a:endParaRPr sz="15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Receiver specifies sequences number of ACKed packet</a:t>
            </a:r>
            <a:endParaRPr sz="15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700"/>
          </a:p>
        </p:txBody>
      </p:sp>
      <p:pic>
        <p:nvPicPr>
          <p:cNvPr id="442" name="Google Shape;4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451" y="646100"/>
            <a:ext cx="3617225" cy="277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rdt3.0 in action</a:t>
            </a:r>
            <a:endParaRPr/>
          </a:p>
        </p:txBody>
      </p:sp>
      <p:pic>
        <p:nvPicPr>
          <p:cNvPr id="448" name="Google Shape;4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649" y="855575"/>
            <a:ext cx="7198624" cy="39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rdt3.0 in action</a:t>
            </a:r>
            <a:endParaRPr/>
          </a:p>
        </p:txBody>
      </p:sp>
      <p:pic>
        <p:nvPicPr>
          <p:cNvPr id="454" name="Google Shape;45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621" y="819150"/>
            <a:ext cx="7502558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Transport layer functionality</a:t>
            </a:r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748" y="1087377"/>
            <a:ext cx="1666306" cy="106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2307" y="981382"/>
            <a:ext cx="296393" cy="1278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0"/>
          <p:cNvCxnSpPr>
            <a:stCxn id="56" idx="3"/>
            <a:endCxn id="55" idx="1"/>
          </p:cNvCxnSpPr>
          <p:nvPr/>
        </p:nvCxnSpPr>
        <p:spPr>
          <a:xfrm>
            <a:off x="3678700" y="1620594"/>
            <a:ext cx="276000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0"/>
          <p:cNvCxnSpPr>
            <a:stCxn id="55" idx="3"/>
          </p:cNvCxnSpPr>
          <p:nvPr/>
        </p:nvCxnSpPr>
        <p:spPr>
          <a:xfrm>
            <a:off x="5621054" y="1620595"/>
            <a:ext cx="276000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s://encrypted-tbn0.google.com/images?q=tbn:ANd9GcRZGYtI1g65qi6buOx6yaVkhIfiEy5RVK4Nl6hm3vhDq4W7bahD" id="59" name="Google Shape;5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7246" y="996782"/>
            <a:ext cx="1658955" cy="12881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0"/>
          <p:cNvGrpSpPr/>
          <p:nvPr/>
        </p:nvGrpSpPr>
        <p:grpSpPr>
          <a:xfrm>
            <a:off x="7391402" y="1008060"/>
            <a:ext cx="1535185" cy="1233322"/>
            <a:chOff x="7239001" y="838603"/>
            <a:chExt cx="1535185" cy="1233322"/>
          </a:xfrm>
        </p:grpSpPr>
        <p:sp>
          <p:nvSpPr>
            <p:cNvPr id="61" name="Google Shape;61;p10"/>
            <p:cNvSpPr/>
            <p:nvPr/>
          </p:nvSpPr>
          <p:spPr>
            <a:xfrm rot="-5400000">
              <a:off x="7447801" y="653649"/>
              <a:ext cx="573000" cy="990600"/>
            </a:xfrm>
            <a:prstGeom prst="trapezoid">
              <a:avLst>
                <a:gd fmla="val 39607" name="adj"/>
              </a:avLst>
            </a:prstGeom>
            <a:solidFill>
              <a:srgbClr val="B1C5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s://encrypted-tbn1.google.com/images?q=tbn:ANd9GcSAbr2TNeZ0u9a0oMY8onaQnA9utl0LxPjHAFtfdc-TWCY6e4Rw" id="62" name="Google Shape;62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53399" y="838603"/>
              <a:ext cx="620787" cy="6207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0"/>
            <p:cNvSpPr/>
            <p:nvPr/>
          </p:nvSpPr>
          <p:spPr>
            <a:xfrm rot="-5400000">
              <a:off x="7447801" y="1266184"/>
              <a:ext cx="573000" cy="990600"/>
            </a:xfrm>
            <a:prstGeom prst="trapezoid">
              <a:avLst>
                <a:gd fmla="val 39607" name="adj"/>
              </a:avLst>
            </a:prstGeom>
            <a:solidFill>
              <a:srgbClr val="B1C5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s://encrypted-tbn1.google.com/images?q=tbn:ANd9GcSAbr2TNeZ0u9a0oMY8onaQnA9utl0LxPjHAFtfdc-TWCY6e4Rw" id="64" name="Google Shape;64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53399" y="1451138"/>
              <a:ext cx="620787" cy="6207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" name="Google Shape;65;p10"/>
          <p:cNvGrpSpPr/>
          <p:nvPr/>
        </p:nvGrpSpPr>
        <p:grpSpPr>
          <a:xfrm>
            <a:off x="1386932" y="627060"/>
            <a:ext cx="1661069" cy="932814"/>
            <a:chOff x="1234531" y="1042036"/>
            <a:chExt cx="1661069" cy="932814"/>
          </a:xfrm>
        </p:grpSpPr>
        <p:pic>
          <p:nvPicPr>
            <p:cNvPr id="66" name="Google Shape;66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30259" y="1042036"/>
              <a:ext cx="565341" cy="9328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" name="Google Shape;67;p10"/>
            <p:cNvGrpSpPr/>
            <p:nvPr/>
          </p:nvGrpSpPr>
          <p:grpSpPr>
            <a:xfrm>
              <a:off x="1234531" y="1221270"/>
              <a:ext cx="1450639" cy="620787"/>
              <a:chOff x="1234531" y="1220711"/>
              <a:chExt cx="1450639" cy="620787"/>
            </a:xfrm>
          </p:grpSpPr>
          <p:sp>
            <p:nvSpPr>
              <p:cNvPr id="68" name="Google Shape;68;p10"/>
              <p:cNvSpPr/>
              <p:nvPr/>
            </p:nvSpPr>
            <p:spPr>
              <a:xfrm rot="5400000">
                <a:off x="1944320" y="1076800"/>
                <a:ext cx="573000" cy="908700"/>
              </a:xfrm>
              <a:prstGeom prst="trapezoid">
                <a:avLst>
                  <a:gd fmla="val 40160" name="adj"/>
                </a:avLst>
              </a:prstGeom>
              <a:solidFill>
                <a:srgbClr val="B1C5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s://encrypted-tbn1.google.com/images?q=tbn:ANd9GcSAbr2TNeZ0u9a0oMY8onaQnA9utl0LxPjHAFtfdc-TWCY6e4Rw" id="69" name="Google Shape;69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34531" y="1220711"/>
                <a:ext cx="620787" cy="6207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s://encrypted-tbn1.google.com/images?q=tbn:ANd9GcSAbr2TNeZ0u9a0oMY8onaQnA9utl0LxPjHAFtfdc-TWCY6e4Rw" id="70" name="Google Shape;70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85171" y="1475829"/>
              <a:ext cx="110550" cy="110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" name="Google Shape;7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48001" y="1342408"/>
            <a:ext cx="344310" cy="5563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1905001" y="2611026"/>
            <a:ext cx="1574700" cy="2313361"/>
            <a:chOff x="0" y="377640"/>
            <a:chExt cx="1574700" cy="2313361"/>
          </a:xfrm>
        </p:grpSpPr>
        <p:sp>
          <p:nvSpPr>
            <p:cNvPr id="73" name="Google Shape;73;p10"/>
            <p:cNvSpPr/>
            <p:nvPr/>
          </p:nvSpPr>
          <p:spPr>
            <a:xfrm>
              <a:off x="0" y="377640"/>
              <a:ext cx="1574700" cy="421200"/>
            </a:xfrm>
            <a:prstGeom prst="roundRect">
              <a:avLst>
                <a:gd fmla="val 16667" name="adj"/>
              </a:avLst>
            </a:prstGeom>
            <a:solidFill>
              <a:srgbClr val="061C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20561" y="398201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7: Application</a:t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0" y="850681"/>
              <a:ext cx="1574700" cy="421200"/>
            </a:xfrm>
            <a:prstGeom prst="roundRect">
              <a:avLst>
                <a:gd fmla="val 16667" name="adj"/>
              </a:avLst>
            </a:prstGeom>
            <a:solidFill>
              <a:srgbClr val="192F7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0"/>
            <p:cNvSpPr txBox="1"/>
            <p:nvPr/>
          </p:nvSpPr>
          <p:spPr>
            <a:xfrm>
              <a:off x="20561" y="871242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4: Transport</a:t>
              </a:r>
              <a:endParaRPr/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0" y="1323721"/>
              <a:ext cx="1574700" cy="421200"/>
            </a:xfrm>
            <a:prstGeom prst="roundRect">
              <a:avLst>
                <a:gd fmla="val 16667" name="adj"/>
              </a:avLst>
            </a:prstGeom>
            <a:solidFill>
              <a:srgbClr val="3547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20561" y="1344282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3: Network</a:t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0" y="1796761"/>
              <a:ext cx="1574700" cy="421200"/>
            </a:xfrm>
            <a:prstGeom prst="roundRect">
              <a:avLst>
                <a:gd fmla="val 16667" name="adj"/>
              </a:avLst>
            </a:prstGeom>
            <a:solidFill>
              <a:srgbClr val="5E69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 txBox="1"/>
            <p:nvPr/>
          </p:nvSpPr>
          <p:spPr>
            <a:xfrm>
              <a:off x="20561" y="1817322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2: Data link</a:t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0" y="2269801"/>
              <a:ext cx="1574700" cy="421200"/>
            </a:xfrm>
            <a:prstGeom prst="roundRect">
              <a:avLst>
                <a:gd fmla="val 16667" name="adj"/>
              </a:avLst>
            </a:prstGeom>
            <a:solidFill>
              <a:srgbClr val="9496A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 txBox="1"/>
            <p:nvPr/>
          </p:nvSpPr>
          <p:spPr>
            <a:xfrm>
              <a:off x="20561" y="2290362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1: Physical</a:t>
              </a:r>
              <a:endParaRPr/>
            </a:p>
          </p:txBody>
        </p:sp>
      </p:grpSp>
      <p:grpSp>
        <p:nvGrpSpPr>
          <p:cNvPr id="83" name="Google Shape;83;p10"/>
          <p:cNvGrpSpPr/>
          <p:nvPr/>
        </p:nvGrpSpPr>
        <p:grpSpPr>
          <a:xfrm>
            <a:off x="6096001" y="2623948"/>
            <a:ext cx="1574700" cy="2313361"/>
            <a:chOff x="0" y="377640"/>
            <a:chExt cx="1574700" cy="2313361"/>
          </a:xfrm>
        </p:grpSpPr>
        <p:sp>
          <p:nvSpPr>
            <p:cNvPr id="84" name="Google Shape;84;p10"/>
            <p:cNvSpPr/>
            <p:nvPr/>
          </p:nvSpPr>
          <p:spPr>
            <a:xfrm>
              <a:off x="0" y="377640"/>
              <a:ext cx="1574700" cy="421200"/>
            </a:xfrm>
            <a:prstGeom prst="roundRect">
              <a:avLst>
                <a:gd fmla="val 16667" name="adj"/>
              </a:avLst>
            </a:prstGeom>
            <a:solidFill>
              <a:srgbClr val="061C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 txBox="1"/>
            <p:nvPr/>
          </p:nvSpPr>
          <p:spPr>
            <a:xfrm>
              <a:off x="20561" y="398201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7: Application</a:t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0" y="850681"/>
              <a:ext cx="1574700" cy="421200"/>
            </a:xfrm>
            <a:prstGeom prst="roundRect">
              <a:avLst>
                <a:gd fmla="val 16667" name="adj"/>
              </a:avLst>
            </a:prstGeom>
            <a:solidFill>
              <a:srgbClr val="192F7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 txBox="1"/>
            <p:nvPr/>
          </p:nvSpPr>
          <p:spPr>
            <a:xfrm>
              <a:off x="20561" y="871242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4: Transport</a:t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0" y="1323721"/>
              <a:ext cx="1574700" cy="421200"/>
            </a:xfrm>
            <a:prstGeom prst="roundRect">
              <a:avLst>
                <a:gd fmla="val 16667" name="adj"/>
              </a:avLst>
            </a:prstGeom>
            <a:solidFill>
              <a:srgbClr val="3547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 txBox="1"/>
            <p:nvPr/>
          </p:nvSpPr>
          <p:spPr>
            <a:xfrm>
              <a:off x="20561" y="1344282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3: Network</a:t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0" y="1796761"/>
              <a:ext cx="1574700" cy="421200"/>
            </a:xfrm>
            <a:prstGeom prst="roundRect">
              <a:avLst>
                <a:gd fmla="val 16667" name="adj"/>
              </a:avLst>
            </a:prstGeom>
            <a:solidFill>
              <a:srgbClr val="5E69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 txBox="1"/>
            <p:nvPr/>
          </p:nvSpPr>
          <p:spPr>
            <a:xfrm>
              <a:off x="20561" y="1817322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2: Data link</a:t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0" y="2269801"/>
              <a:ext cx="1574700" cy="421200"/>
            </a:xfrm>
            <a:prstGeom prst="roundRect">
              <a:avLst>
                <a:gd fmla="val 16667" name="adj"/>
              </a:avLst>
            </a:prstGeom>
            <a:solidFill>
              <a:srgbClr val="9496A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 txBox="1"/>
            <p:nvPr/>
          </p:nvSpPr>
          <p:spPr>
            <a:xfrm>
              <a:off x="20561" y="2290362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1: Physical</a:t>
              </a:r>
              <a:endParaRPr/>
            </a:p>
          </p:txBody>
        </p:sp>
      </p:grpSp>
      <p:grpSp>
        <p:nvGrpSpPr>
          <p:cNvPr id="94" name="Google Shape;94;p10"/>
          <p:cNvGrpSpPr/>
          <p:nvPr/>
        </p:nvGrpSpPr>
        <p:grpSpPr>
          <a:xfrm>
            <a:off x="4000501" y="2611026"/>
            <a:ext cx="1574700" cy="2313361"/>
            <a:chOff x="0" y="377640"/>
            <a:chExt cx="1574700" cy="2313361"/>
          </a:xfrm>
        </p:grpSpPr>
        <p:sp>
          <p:nvSpPr>
            <p:cNvPr id="95" name="Google Shape;95;p10"/>
            <p:cNvSpPr/>
            <p:nvPr/>
          </p:nvSpPr>
          <p:spPr>
            <a:xfrm>
              <a:off x="0" y="377640"/>
              <a:ext cx="1574700" cy="4212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 txBox="1"/>
            <p:nvPr/>
          </p:nvSpPr>
          <p:spPr>
            <a:xfrm>
              <a:off x="20561" y="398201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7: Application</a:t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0" y="850681"/>
              <a:ext cx="1574700" cy="4212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 txBox="1"/>
            <p:nvPr/>
          </p:nvSpPr>
          <p:spPr>
            <a:xfrm>
              <a:off x="20561" y="871242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4: Transport</a:t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0" y="1323721"/>
              <a:ext cx="1574700" cy="421200"/>
            </a:xfrm>
            <a:prstGeom prst="roundRect">
              <a:avLst>
                <a:gd fmla="val 16667" name="adj"/>
              </a:avLst>
            </a:prstGeom>
            <a:solidFill>
              <a:srgbClr val="3547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 txBox="1"/>
            <p:nvPr/>
          </p:nvSpPr>
          <p:spPr>
            <a:xfrm>
              <a:off x="20561" y="1344282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3: Network</a:t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0" y="1796761"/>
              <a:ext cx="1574700" cy="421200"/>
            </a:xfrm>
            <a:prstGeom prst="roundRect">
              <a:avLst>
                <a:gd fmla="val 16667" name="adj"/>
              </a:avLst>
            </a:prstGeom>
            <a:solidFill>
              <a:srgbClr val="5E69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 txBox="1"/>
            <p:nvPr/>
          </p:nvSpPr>
          <p:spPr>
            <a:xfrm>
              <a:off x="20561" y="1817322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2: Data link</a:t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0" y="2269801"/>
              <a:ext cx="1574700" cy="421200"/>
            </a:xfrm>
            <a:prstGeom prst="roundRect">
              <a:avLst>
                <a:gd fmla="val 16667" name="adj"/>
              </a:avLst>
            </a:prstGeom>
            <a:solidFill>
              <a:srgbClr val="9496A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 txBox="1"/>
            <p:nvPr/>
          </p:nvSpPr>
          <p:spPr>
            <a:xfrm>
              <a:off x="20561" y="2290362"/>
              <a:ext cx="15336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1: Physical</a:t>
              </a:r>
              <a:endParaRPr/>
            </a:p>
          </p:txBody>
        </p:sp>
      </p:grpSp>
      <p:cxnSp>
        <p:nvCxnSpPr>
          <p:cNvPr id="105" name="Google Shape;105;p10"/>
          <p:cNvCxnSpPr/>
          <p:nvPr/>
        </p:nvCxnSpPr>
        <p:spPr>
          <a:xfrm>
            <a:off x="3587664" y="2842986"/>
            <a:ext cx="2379600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6" name="Google Shape;106;p10"/>
          <p:cNvCxnSpPr/>
          <p:nvPr/>
        </p:nvCxnSpPr>
        <p:spPr>
          <a:xfrm>
            <a:off x="3587664" y="3300186"/>
            <a:ext cx="2379600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7" name="Google Shape;107;p10"/>
          <p:cNvCxnSpPr/>
          <p:nvPr/>
        </p:nvCxnSpPr>
        <p:spPr>
          <a:xfrm>
            <a:off x="3587664" y="3763649"/>
            <a:ext cx="297000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8" name="Google Shape;108;p10"/>
          <p:cNvCxnSpPr/>
          <p:nvPr/>
        </p:nvCxnSpPr>
        <p:spPr>
          <a:xfrm>
            <a:off x="3587664" y="4253208"/>
            <a:ext cx="297000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9" name="Google Shape;109;p10"/>
          <p:cNvCxnSpPr/>
          <p:nvPr/>
        </p:nvCxnSpPr>
        <p:spPr>
          <a:xfrm>
            <a:off x="3587664" y="4722934"/>
            <a:ext cx="297000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0" name="Google Shape;110;p10"/>
          <p:cNvCxnSpPr/>
          <p:nvPr/>
        </p:nvCxnSpPr>
        <p:spPr>
          <a:xfrm>
            <a:off x="5670116" y="3763649"/>
            <a:ext cx="297000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1" name="Google Shape;111;p10"/>
          <p:cNvCxnSpPr/>
          <p:nvPr/>
        </p:nvCxnSpPr>
        <p:spPr>
          <a:xfrm>
            <a:off x="5670116" y="4253208"/>
            <a:ext cx="297000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2" name="Google Shape;112;p10"/>
          <p:cNvCxnSpPr/>
          <p:nvPr/>
        </p:nvCxnSpPr>
        <p:spPr>
          <a:xfrm>
            <a:off x="5670116" y="4722934"/>
            <a:ext cx="297000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3" name="Google Shape;113;p10"/>
          <p:cNvSpPr txBox="1"/>
          <p:nvPr/>
        </p:nvSpPr>
        <p:spPr>
          <a:xfrm>
            <a:off x="3903689" y="2539575"/>
            <a:ext cx="176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 services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1822451" y="3536950"/>
            <a:ext cx="5943600" cy="1524000"/>
          </a:xfrm>
          <a:prstGeom prst="rect">
            <a:avLst/>
          </a:prstGeom>
          <a:solidFill>
            <a:srgbClr val="FFFFFF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0"/>
          <p:cNvGrpSpPr/>
          <p:nvPr/>
        </p:nvGrpSpPr>
        <p:grpSpPr>
          <a:xfrm>
            <a:off x="13880" y="2800350"/>
            <a:ext cx="5821800" cy="954000"/>
            <a:chOff x="-138521" y="2495550"/>
            <a:chExt cx="5821800" cy="954000"/>
          </a:xfrm>
        </p:grpSpPr>
        <p:sp>
          <p:nvSpPr>
            <p:cNvPr id="116" name="Google Shape;116;p10"/>
            <p:cNvSpPr txBox="1"/>
            <p:nvPr/>
          </p:nvSpPr>
          <p:spPr>
            <a:xfrm>
              <a:off x="3587779" y="2687609"/>
              <a:ext cx="2095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Logical communications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0"/>
            <p:cNvSpPr txBox="1"/>
            <p:nvPr/>
          </p:nvSpPr>
          <p:spPr>
            <a:xfrm>
              <a:off x="-138521" y="2495550"/>
              <a:ext cx="18150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Inter-process comm.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Segmentation </a:t>
              </a:r>
              <a:br>
                <a:rPr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reassembly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Roboto"/>
                <a:buChar char="•"/>
              </a:pPr>
              <a:r>
                <a:rPr lang="en-US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Error checking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866790" y="1403142"/>
            <a:ext cx="1661069" cy="932814"/>
            <a:chOff x="1234531" y="1042036"/>
            <a:chExt cx="1661069" cy="932814"/>
          </a:xfrm>
        </p:grpSpPr>
        <p:pic>
          <p:nvPicPr>
            <p:cNvPr id="119" name="Google Shape;119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30259" y="1042036"/>
              <a:ext cx="565341" cy="9328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0" name="Google Shape;120;p10"/>
            <p:cNvGrpSpPr/>
            <p:nvPr/>
          </p:nvGrpSpPr>
          <p:grpSpPr>
            <a:xfrm>
              <a:off x="1234531" y="1221270"/>
              <a:ext cx="1450639" cy="620787"/>
              <a:chOff x="1234531" y="1220711"/>
              <a:chExt cx="1450639" cy="620787"/>
            </a:xfrm>
          </p:grpSpPr>
          <p:sp>
            <p:nvSpPr>
              <p:cNvPr id="121" name="Google Shape;121;p10"/>
              <p:cNvSpPr/>
              <p:nvPr/>
            </p:nvSpPr>
            <p:spPr>
              <a:xfrm rot="5400000">
                <a:off x="1944320" y="1076800"/>
                <a:ext cx="573000" cy="908700"/>
              </a:xfrm>
              <a:prstGeom prst="trapezoid">
                <a:avLst>
                  <a:gd fmla="val 40160" name="adj"/>
                </a:avLst>
              </a:prstGeom>
              <a:solidFill>
                <a:srgbClr val="B1C5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https://encrypted-tbn1.google.com/images?q=tbn:ANd9GcSAbr2TNeZ0u9a0oMY8onaQnA9utl0LxPjHAFtfdc-TWCY6e4Rw" id="122" name="Google Shape;122;p1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34531" y="1220711"/>
                <a:ext cx="620787" cy="6207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s://encrypted-tbn1.google.com/images?q=tbn:ANd9GcSAbr2TNeZ0u9a0oMY8onaQnA9utl0LxPjHAFtfdc-TWCY6e4Rw" id="123" name="Google Shape;123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85171" y="1475829"/>
              <a:ext cx="110550" cy="110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10"/>
          <p:cNvGrpSpPr/>
          <p:nvPr/>
        </p:nvGrpSpPr>
        <p:grpSpPr>
          <a:xfrm>
            <a:off x="2427980" y="1116128"/>
            <a:ext cx="6634870" cy="2976076"/>
            <a:chOff x="2275579" y="1116128"/>
            <a:chExt cx="6634870" cy="2976076"/>
          </a:xfrm>
        </p:grpSpPr>
        <p:sp>
          <p:nvSpPr>
            <p:cNvPr id="125" name="Google Shape;125;p10"/>
            <p:cNvSpPr txBox="1"/>
            <p:nvPr/>
          </p:nvSpPr>
          <p:spPr>
            <a:xfrm>
              <a:off x="7581449" y="2322550"/>
              <a:ext cx="1329000" cy="584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Multiplexing</a:t>
              </a:r>
              <a:b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via sockets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descr="C:\Users\mwittie\AppData\Local\Temp\enhtmlclip\ScreenClip(14).png" id="126" name="Google Shape;126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754071" y="3023499"/>
              <a:ext cx="1047750" cy="10687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7" name="Google Shape;127;p10"/>
            <p:cNvGrpSpPr/>
            <p:nvPr/>
          </p:nvGrpSpPr>
          <p:grpSpPr>
            <a:xfrm>
              <a:off x="2275579" y="1116128"/>
              <a:ext cx="5877923" cy="814872"/>
              <a:chOff x="2275579" y="1116128"/>
              <a:chExt cx="5877923" cy="814872"/>
            </a:xfrm>
          </p:grpSpPr>
          <p:sp>
            <p:nvSpPr>
              <p:cNvPr id="128" name="Google Shape;128;p10"/>
              <p:cNvSpPr/>
              <p:nvPr/>
            </p:nvSpPr>
            <p:spPr>
              <a:xfrm>
                <a:off x="3378102" y="1488050"/>
                <a:ext cx="2506800" cy="34500"/>
              </a:xfrm>
              <a:prstGeom prst="rect">
                <a:avLst/>
              </a:prstGeom>
              <a:solidFill>
                <a:srgbClr val="1F51EB"/>
              </a:solidFill>
              <a:ln cap="flat" cmpd="sng" w="25400">
                <a:solidFill>
                  <a:srgbClr val="1F51E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9" name="Google Shape;129;p10"/>
              <p:cNvCxnSpPr>
                <a:stCxn id="70" idx="3"/>
                <a:endCxn id="128" idx="1"/>
              </p:cNvCxnSpPr>
              <p:nvPr/>
            </p:nvCxnSpPr>
            <p:spPr>
              <a:xfrm>
                <a:off x="2795721" y="1116128"/>
                <a:ext cx="582300" cy="3891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00B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10"/>
              <p:cNvCxnSpPr>
                <a:stCxn id="123" idx="3"/>
                <a:endCxn id="128" idx="1"/>
              </p:cNvCxnSpPr>
              <p:nvPr/>
            </p:nvCxnSpPr>
            <p:spPr>
              <a:xfrm flipH="1" rot="10800000">
                <a:off x="2275579" y="1505210"/>
                <a:ext cx="1102500" cy="3870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10"/>
              <p:cNvCxnSpPr>
                <a:stCxn id="128" idx="3"/>
                <a:endCxn id="64" idx="1"/>
              </p:cNvCxnSpPr>
              <p:nvPr/>
            </p:nvCxnSpPr>
            <p:spPr>
              <a:xfrm>
                <a:off x="5884902" y="1505300"/>
                <a:ext cx="2268600" cy="4257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10"/>
              <p:cNvCxnSpPr>
                <a:stCxn id="128" idx="3"/>
                <a:endCxn id="62" idx="1"/>
              </p:cNvCxnSpPr>
              <p:nvPr/>
            </p:nvCxnSpPr>
            <p:spPr>
              <a:xfrm flipH="1" rot="10800000">
                <a:off x="5884902" y="1318400"/>
                <a:ext cx="2268600" cy="1869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00B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3" name="Google Shape;133;p10"/>
          <p:cNvGrpSpPr/>
          <p:nvPr/>
        </p:nvGrpSpPr>
        <p:grpSpPr>
          <a:xfrm>
            <a:off x="1177110" y="1910775"/>
            <a:ext cx="4210350" cy="584700"/>
            <a:chOff x="1024709" y="1798065"/>
            <a:chExt cx="4210350" cy="584700"/>
          </a:xfrm>
        </p:grpSpPr>
        <p:sp>
          <p:nvSpPr>
            <p:cNvPr id="134" name="Google Shape;134;p10"/>
            <p:cNvSpPr txBox="1"/>
            <p:nvPr/>
          </p:nvSpPr>
          <p:spPr>
            <a:xfrm>
              <a:off x="4014959" y="1798065"/>
              <a:ext cx="1220100" cy="584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Congestion</a:t>
              </a:r>
              <a:b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control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" name="Google Shape;135;p10"/>
            <p:cNvCxnSpPr>
              <a:stCxn id="134" idx="0"/>
              <a:endCxn id="122" idx="2"/>
            </p:cNvCxnSpPr>
            <p:nvPr/>
          </p:nvCxnSpPr>
          <p:spPr>
            <a:xfrm rot="5400000">
              <a:off x="2678609" y="144165"/>
              <a:ext cx="292500" cy="3600300"/>
            </a:xfrm>
            <a:prstGeom prst="curvedConnector5">
              <a:avLst>
                <a:gd fmla="val -116732" name="adj1"/>
                <a:gd fmla="val 58211" name="adj2"/>
                <a:gd fmla="val 139636" name="adj3"/>
              </a:avLst>
            </a:prstGeom>
            <a:noFill/>
            <a:ln cap="flat" cmpd="sng" w="9525">
              <a:solidFill>
                <a:srgbClr val="3B3B3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36" name="Google Shape;136;p10"/>
          <p:cNvGrpSpPr/>
          <p:nvPr/>
        </p:nvGrpSpPr>
        <p:grpSpPr>
          <a:xfrm>
            <a:off x="1697250" y="806300"/>
            <a:ext cx="5909700" cy="338400"/>
            <a:chOff x="1544849" y="693590"/>
            <a:chExt cx="5909700" cy="338400"/>
          </a:xfrm>
        </p:grpSpPr>
        <p:sp>
          <p:nvSpPr>
            <p:cNvPr id="137" name="Google Shape;137;p10"/>
            <p:cNvSpPr txBox="1"/>
            <p:nvPr/>
          </p:nvSpPr>
          <p:spPr>
            <a:xfrm>
              <a:off x="6069749" y="693590"/>
              <a:ext cx="1384800" cy="3384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Flow control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" name="Google Shape;138;p10"/>
            <p:cNvCxnSpPr>
              <a:stCxn id="137" idx="1"/>
              <a:endCxn id="69" idx="0"/>
            </p:cNvCxnSpPr>
            <p:nvPr/>
          </p:nvCxnSpPr>
          <p:spPr>
            <a:xfrm rot="10800000">
              <a:off x="1544849" y="693590"/>
              <a:ext cx="4524900" cy="169200"/>
            </a:xfrm>
            <a:prstGeom prst="curvedConnector4">
              <a:avLst>
                <a:gd fmla="val 46569" name="adj1"/>
                <a:gd fmla="val 240739" name="adj2"/>
              </a:avLst>
            </a:prstGeom>
            <a:noFill/>
            <a:ln cap="flat" cmpd="sng" w="9525">
              <a:solidFill>
                <a:srgbClr val="3B3B3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39" name="Google Shape;139;p10"/>
          <p:cNvSpPr txBox="1"/>
          <p:nvPr/>
        </p:nvSpPr>
        <p:spPr>
          <a:xfrm>
            <a:off x="18683" y="3943350"/>
            <a:ext cx="1810200" cy="52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Reliability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In-order delivery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228600" y="57150"/>
            <a:ext cx="70866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Principles of reliable data transfer</a:t>
            </a:r>
            <a:endParaRPr/>
          </a:p>
        </p:txBody>
      </p:sp>
      <p:pic>
        <p:nvPicPr>
          <p:cNvPr descr="C:\Users\mwittie\AppData\Local\Temp\enhtmlclip\ScreenClip(17).png" id="146" name="Google Shape;1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758" y="1255905"/>
            <a:ext cx="7063242" cy="2468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1"/>
          <p:cNvCxnSpPr/>
          <p:nvPr/>
        </p:nvCxnSpPr>
        <p:spPr>
          <a:xfrm>
            <a:off x="1600200" y="1963288"/>
            <a:ext cx="69342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1"/>
          <p:cNvCxnSpPr/>
          <p:nvPr/>
        </p:nvCxnSpPr>
        <p:spPr>
          <a:xfrm>
            <a:off x="1600200" y="3216538"/>
            <a:ext cx="69342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11"/>
          <p:cNvSpPr txBox="1"/>
          <p:nvPr/>
        </p:nvSpPr>
        <p:spPr>
          <a:xfrm>
            <a:off x="307492" y="1304784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Application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307492" y="2347167"/>
            <a:ext cx="1163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Transport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307492" y="3389550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Network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1447800" y="3733530"/>
            <a:ext cx="73152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Characteristics of unreliable channel will determine complexity of reliable data transfer protocol (rdt)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3" name="Google Shape;153;p11"/>
          <p:cNvSpPr txBox="1"/>
          <p:nvPr/>
        </p:nvSpPr>
        <p:spPr>
          <a:xfrm>
            <a:off x="1781810" y="742950"/>
            <a:ext cx="2056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Provided 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5105400" y="742950"/>
            <a:ext cx="2775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Implementation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:\Users\mwittie\AppData\Local\Temp\enhtmlclip\ScreenClip(18).png" id="155" name="Google Shape;15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1290025"/>
            <a:ext cx="2316030" cy="66358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>
            <a:off x="1447800" y="4492664"/>
            <a:ext cx="731520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What are some ways in which the network channel can be unreliable?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y what you want  but Bruce Lee was and always will be the shit&#10;Show some love: https://soundcloud.com/ted-bundo" id="161" name="Google Shape;161;p12" title="Bruce Lee Ping Pong (Full Version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545" y="186863"/>
            <a:ext cx="6359681" cy="47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Bruce Lee FSM</a:t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2537901" y="1968589"/>
            <a:ext cx="1143000" cy="1143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ball</a:t>
            </a:r>
            <a:endParaRPr/>
          </a:p>
        </p:txBody>
      </p:sp>
      <p:cxnSp>
        <p:nvCxnSpPr>
          <p:cNvPr id="168" name="Google Shape;168;p13"/>
          <p:cNvCxnSpPr>
            <a:endCxn id="167" idx="2"/>
          </p:cNvCxnSpPr>
          <p:nvPr/>
        </p:nvCxnSpPr>
        <p:spPr>
          <a:xfrm>
            <a:off x="1775901" y="2540089"/>
            <a:ext cx="762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13"/>
          <p:cNvSpPr/>
          <p:nvPr/>
        </p:nvSpPr>
        <p:spPr>
          <a:xfrm>
            <a:off x="3680901" y="2109233"/>
            <a:ext cx="601590" cy="861711"/>
          </a:xfrm>
          <a:custGeom>
            <a:rect b="b" l="l" r="r" t="t"/>
            <a:pathLst>
              <a:path extrusionOk="0" h="861711" w="601590">
                <a:moveTo>
                  <a:pt x="0" y="354461"/>
                </a:moveTo>
                <a:cubicBezTo>
                  <a:pt x="223444" y="145914"/>
                  <a:pt x="446888" y="-62633"/>
                  <a:pt x="536265" y="17577"/>
                </a:cubicBezTo>
                <a:cubicBezTo>
                  <a:pt x="625642" y="97787"/>
                  <a:pt x="621059" y="738326"/>
                  <a:pt x="536265" y="835724"/>
                </a:cubicBezTo>
                <a:cubicBezTo>
                  <a:pt x="451471" y="933122"/>
                  <a:pt x="210839" y="734888"/>
                  <a:pt x="27501" y="6019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3"/>
          <p:cNvCxnSpPr/>
          <p:nvPr/>
        </p:nvCxnSpPr>
        <p:spPr>
          <a:xfrm>
            <a:off x="4442901" y="2568519"/>
            <a:ext cx="297068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3"/>
          <p:cNvSpPr txBox="1"/>
          <p:nvPr/>
        </p:nvSpPr>
        <p:spPr>
          <a:xfrm>
            <a:off x="4442901" y="2168425"/>
            <a:ext cx="2970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in_court(ball) == True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4442901" y="2599281"/>
            <a:ext cx="18309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send_it(ball)</a:t>
            </a:r>
            <a:endParaRPr/>
          </a:p>
        </p:txBody>
      </p:sp>
      <p:sp>
        <p:nvSpPr>
          <p:cNvPr id="173" name="Google Shape;173;p13"/>
          <p:cNvSpPr txBox="1"/>
          <p:nvPr/>
        </p:nvSpPr>
        <p:spPr>
          <a:xfrm>
            <a:off x="4495800" y="1047750"/>
            <a:ext cx="2864887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causing state transition</a:t>
            </a:r>
            <a:endParaRPr/>
          </a:p>
        </p:txBody>
      </p:sp>
      <p:sp>
        <p:nvSpPr>
          <p:cNvPr id="174" name="Google Shape;174;p13"/>
          <p:cNvSpPr txBox="1"/>
          <p:nvPr/>
        </p:nvSpPr>
        <p:spPr>
          <a:xfrm>
            <a:off x="4392405" y="3755161"/>
            <a:ext cx="3071675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 taken on state transition</a:t>
            </a:r>
            <a:endParaRPr/>
          </a:p>
        </p:txBody>
      </p:sp>
      <p:cxnSp>
        <p:nvCxnSpPr>
          <p:cNvPr id="175" name="Google Shape;175;p13"/>
          <p:cNvCxnSpPr>
            <a:stCxn id="173" idx="2"/>
            <a:endCxn id="171" idx="0"/>
          </p:cNvCxnSpPr>
          <p:nvPr/>
        </p:nvCxnSpPr>
        <p:spPr>
          <a:xfrm>
            <a:off x="5928243" y="1386304"/>
            <a:ext cx="0" cy="782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6" name="Google Shape;176;p13"/>
          <p:cNvCxnSpPr>
            <a:stCxn id="174" idx="0"/>
          </p:cNvCxnSpPr>
          <p:nvPr/>
        </p:nvCxnSpPr>
        <p:spPr>
          <a:xfrm rot="10800000">
            <a:off x="5928243" y="2968561"/>
            <a:ext cx="0" cy="786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7" name="Google Shape;177;p13"/>
          <p:cNvCxnSpPr/>
          <p:nvPr/>
        </p:nvCxnSpPr>
        <p:spPr>
          <a:xfrm rot="10800000">
            <a:off x="3679874" y="2693251"/>
            <a:ext cx="205800" cy="14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228600" y="57150"/>
            <a:ext cx="70866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Principles of reliable data transfer</a:t>
            </a:r>
            <a:endParaRPr/>
          </a:p>
        </p:txBody>
      </p:sp>
      <p:pic>
        <p:nvPicPr>
          <p:cNvPr descr="C:\Users\mwittie\AppData\Local\Temp\enhtmlclip\ScreenClip(17).png"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758" y="1255905"/>
            <a:ext cx="7063241" cy="2468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4"/>
          <p:cNvCxnSpPr/>
          <p:nvPr/>
        </p:nvCxnSpPr>
        <p:spPr>
          <a:xfrm>
            <a:off x="1600200" y="1963288"/>
            <a:ext cx="69342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14"/>
          <p:cNvCxnSpPr/>
          <p:nvPr/>
        </p:nvCxnSpPr>
        <p:spPr>
          <a:xfrm>
            <a:off x="1600200" y="3216538"/>
            <a:ext cx="69342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4"/>
          <p:cNvSpPr txBox="1"/>
          <p:nvPr/>
        </p:nvSpPr>
        <p:spPr>
          <a:xfrm>
            <a:off x="307492" y="1304784"/>
            <a:ext cx="131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Application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8" name="Google Shape;188;p14"/>
          <p:cNvSpPr txBox="1"/>
          <p:nvPr/>
        </p:nvSpPr>
        <p:spPr>
          <a:xfrm>
            <a:off x="307492" y="2347167"/>
            <a:ext cx="11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Transport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307492" y="3389550"/>
            <a:ext cx="103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Network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1447800" y="3733530"/>
            <a:ext cx="73152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Characteristics of unreliable channel will determine complexity of reliable data transfer protocol (rdt)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1781810" y="742950"/>
            <a:ext cx="205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Provided 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5105400" y="742950"/>
            <a:ext cx="277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Implementation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:\Users\mwittie\AppData\Local\Temp\enhtmlclip\ScreenClip(18).png" id="193" name="Google Shape;1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1290025"/>
            <a:ext cx="2316030" cy="66358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/>
          <p:nvPr/>
        </p:nvSpPr>
        <p:spPr>
          <a:xfrm>
            <a:off x="1447800" y="4492664"/>
            <a:ext cx="7315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What are some ways in which the network channel can be unreliable?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Reliable channel</a:t>
            </a:r>
            <a:endParaRPr/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304800" y="666750"/>
            <a:ext cx="8458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rdt1.0: reliable transfer over reliable channel</a:t>
            </a:r>
            <a:endParaRPr sz="17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Assumptions: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Unidirectional, long data flows</a:t>
            </a:r>
            <a:endParaRPr sz="15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Perfectly reliable channel:</a:t>
            </a:r>
            <a:endParaRPr sz="1500"/>
          </a:p>
          <a:p>
            <a:pPr indent="-1905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No bit errors</a:t>
            </a:r>
            <a:endParaRPr sz="1300"/>
          </a:p>
          <a:p>
            <a:pPr indent="-1905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No packet loss</a:t>
            </a:r>
            <a:endParaRPr sz="1300"/>
          </a:p>
          <a:p>
            <a:pPr indent="-190500" lvl="2" marL="1143000" rtl="0" algn="l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No packet reordering</a:t>
            </a:r>
            <a:endParaRPr sz="1300"/>
          </a:p>
        </p:txBody>
      </p:sp>
      <p:sp>
        <p:nvSpPr>
          <p:cNvPr id="201" name="Google Shape;201;p15"/>
          <p:cNvSpPr/>
          <p:nvPr/>
        </p:nvSpPr>
        <p:spPr>
          <a:xfrm>
            <a:off x="815976" y="3320655"/>
            <a:ext cx="955675" cy="758428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744538" y="3357565"/>
            <a:ext cx="1098550" cy="684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1617664" y="3308748"/>
            <a:ext cx="611187" cy="770334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2070101" y="3706417"/>
            <a:ext cx="2682875" cy="4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packet = make_pkt(data)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udt_send(packet)</a:t>
            </a:r>
            <a:endParaRPr/>
          </a:p>
        </p:txBody>
      </p:sp>
      <p:sp>
        <p:nvSpPr>
          <p:cNvPr id="205" name="Google Shape;205;p15"/>
          <p:cNvSpPr txBox="1"/>
          <p:nvPr/>
        </p:nvSpPr>
        <p:spPr>
          <a:xfrm>
            <a:off x="2028825" y="3351611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rdt_send(data)</a:t>
            </a:r>
            <a:endParaRPr/>
          </a:p>
        </p:txBody>
      </p:sp>
      <p:cxnSp>
        <p:nvCxnSpPr>
          <p:cNvPr id="206" name="Google Shape;206;p15"/>
          <p:cNvCxnSpPr/>
          <p:nvPr/>
        </p:nvCxnSpPr>
        <p:spPr>
          <a:xfrm>
            <a:off x="2128839" y="3698082"/>
            <a:ext cx="129698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5"/>
          <p:cNvCxnSpPr/>
          <p:nvPr/>
        </p:nvCxnSpPr>
        <p:spPr>
          <a:xfrm>
            <a:off x="484188" y="3308749"/>
            <a:ext cx="385762" cy="18216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8" name="Google Shape;208;p15"/>
          <p:cNvSpPr txBox="1"/>
          <p:nvPr/>
        </p:nvSpPr>
        <p:spPr>
          <a:xfrm>
            <a:off x="6335713" y="3706417"/>
            <a:ext cx="2487612" cy="321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deliver_data(data)</a:t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5124451" y="3309938"/>
            <a:ext cx="955675" cy="75842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5053013" y="3346847"/>
            <a:ext cx="1098550" cy="68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network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5926139" y="3298032"/>
            <a:ext cx="611187" cy="770335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6337300" y="3340895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" name="Google Shape;213;p15"/>
          <p:cNvCxnSpPr/>
          <p:nvPr/>
        </p:nvCxnSpPr>
        <p:spPr>
          <a:xfrm>
            <a:off x="6437314" y="3687366"/>
            <a:ext cx="129698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5"/>
          <p:cNvCxnSpPr/>
          <p:nvPr/>
        </p:nvCxnSpPr>
        <p:spPr>
          <a:xfrm>
            <a:off x="4792663" y="3298032"/>
            <a:ext cx="385762" cy="18216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5" name="Google Shape;215;p15"/>
          <p:cNvSpPr/>
          <p:nvPr/>
        </p:nvSpPr>
        <p:spPr>
          <a:xfrm>
            <a:off x="6351588" y="3355182"/>
            <a:ext cx="16754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rdt_rcv(packet)</a:t>
            </a: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2070101" y="2724150"/>
            <a:ext cx="10118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5915026" y="2721769"/>
            <a:ext cx="11977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4169844" y="2266950"/>
            <a:ext cx="2864887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 causing state transition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3008450" y="4528225"/>
            <a:ext cx="3143100" cy="33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Actions taken on state transition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p15"/>
          <p:cNvCxnSpPr>
            <a:stCxn id="218" idx="2"/>
          </p:cNvCxnSpPr>
          <p:nvPr/>
        </p:nvCxnSpPr>
        <p:spPr>
          <a:xfrm flipH="1">
            <a:off x="3352888" y="2605504"/>
            <a:ext cx="2249400" cy="735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1" name="Google Shape;221;p15"/>
          <p:cNvCxnSpPr>
            <a:stCxn id="219" idx="0"/>
          </p:cNvCxnSpPr>
          <p:nvPr/>
        </p:nvCxnSpPr>
        <p:spPr>
          <a:xfrm rot="10800000">
            <a:off x="4074200" y="4079125"/>
            <a:ext cx="505800" cy="449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22" name="Google Shape;2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425" y="2"/>
            <a:ext cx="4208649" cy="21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5"/>
          <p:cNvSpPr/>
          <p:nvPr/>
        </p:nvSpPr>
        <p:spPr>
          <a:xfrm>
            <a:off x="4858275" y="28050"/>
            <a:ext cx="219600" cy="44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rdt2.0: Channel with bit errors</a:t>
            </a:r>
            <a:endParaRPr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304799" y="742950"/>
            <a:ext cx="8518525" cy="1783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How are errors detected?</a:t>
            </a:r>
            <a:endParaRPr sz="1900"/>
          </a:p>
          <a:p>
            <a:pPr indent="-2540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Checksums: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make_pkt(data, checksum)</a:t>
            </a:r>
            <a:r>
              <a:rPr lang="en-US" sz="1700"/>
              <a:t>,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corrupt(rcvpkt)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How do humans recover from communication errors?</a:t>
            </a:r>
            <a:endParaRPr sz="1900"/>
          </a:p>
          <a:p>
            <a:pPr indent="-2540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ACKs, NAKs, and retransmissions: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isACK(rcvpkt)</a:t>
            </a:r>
            <a:r>
              <a:rPr lang="en-US" sz="1700"/>
              <a:t>,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isNAK(rcvpkt)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Design sender and receiver FSMs for rdt2.0</a:t>
            </a:r>
            <a:endParaRPr sz="19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230" name="Google Shape;230;p16"/>
          <p:cNvSpPr/>
          <p:nvPr/>
        </p:nvSpPr>
        <p:spPr>
          <a:xfrm>
            <a:off x="815976" y="3320655"/>
            <a:ext cx="955675" cy="758428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744538" y="3357565"/>
            <a:ext cx="1098550" cy="684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1617664" y="3308748"/>
            <a:ext cx="611187" cy="770334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2070101" y="3706417"/>
            <a:ext cx="2682875" cy="44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packet = make_pkt(data)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udt_send(packet)</a:t>
            </a:r>
            <a:endParaRPr/>
          </a:p>
        </p:txBody>
      </p:sp>
      <p:sp>
        <p:nvSpPr>
          <p:cNvPr id="234" name="Google Shape;234;p16"/>
          <p:cNvSpPr txBox="1"/>
          <p:nvPr/>
        </p:nvSpPr>
        <p:spPr>
          <a:xfrm>
            <a:off x="2028825" y="3351611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rdt_send(data)</a:t>
            </a:r>
            <a:endParaRPr/>
          </a:p>
        </p:txBody>
      </p:sp>
      <p:cxnSp>
        <p:nvCxnSpPr>
          <p:cNvPr id="235" name="Google Shape;235;p16"/>
          <p:cNvCxnSpPr/>
          <p:nvPr/>
        </p:nvCxnSpPr>
        <p:spPr>
          <a:xfrm>
            <a:off x="2128839" y="3698082"/>
            <a:ext cx="129698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6"/>
          <p:cNvCxnSpPr/>
          <p:nvPr/>
        </p:nvCxnSpPr>
        <p:spPr>
          <a:xfrm>
            <a:off x="484188" y="3308749"/>
            <a:ext cx="385762" cy="18216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7" name="Google Shape;237;p16"/>
          <p:cNvSpPr txBox="1"/>
          <p:nvPr/>
        </p:nvSpPr>
        <p:spPr>
          <a:xfrm>
            <a:off x="6335713" y="3706417"/>
            <a:ext cx="2487612" cy="321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deliver_data(data)</a:t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5124451" y="3309938"/>
            <a:ext cx="955675" cy="75842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5053013" y="3346847"/>
            <a:ext cx="1098550" cy="68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network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5926139" y="3298032"/>
            <a:ext cx="611187" cy="770335"/>
          </a:xfrm>
          <a:custGeom>
            <a:rect b="b" l="l" r="r" t="t"/>
            <a:pathLst>
              <a:path extrusionOk="0" h="1080" w="735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6337300" y="3340895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2" name="Google Shape;242;p16"/>
          <p:cNvCxnSpPr/>
          <p:nvPr/>
        </p:nvCxnSpPr>
        <p:spPr>
          <a:xfrm>
            <a:off x="6437314" y="3687366"/>
            <a:ext cx="1296987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6"/>
          <p:cNvCxnSpPr/>
          <p:nvPr/>
        </p:nvCxnSpPr>
        <p:spPr>
          <a:xfrm>
            <a:off x="4792663" y="3298032"/>
            <a:ext cx="385762" cy="18216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4" name="Google Shape;244;p16"/>
          <p:cNvSpPr/>
          <p:nvPr/>
        </p:nvSpPr>
        <p:spPr>
          <a:xfrm>
            <a:off x="6351588" y="3355182"/>
            <a:ext cx="16754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rdt_rcv(packet)</a:t>
            </a:r>
            <a:endParaRPr/>
          </a:p>
        </p:txBody>
      </p:sp>
      <p:sp>
        <p:nvSpPr>
          <p:cNvPr id="245" name="Google Shape;245;p16"/>
          <p:cNvSpPr txBox="1"/>
          <p:nvPr/>
        </p:nvSpPr>
        <p:spPr>
          <a:xfrm>
            <a:off x="2070101" y="2724150"/>
            <a:ext cx="10118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246" name="Google Shape;246;p16"/>
          <p:cNvSpPr txBox="1"/>
          <p:nvPr/>
        </p:nvSpPr>
        <p:spPr>
          <a:xfrm>
            <a:off x="5915026" y="2721769"/>
            <a:ext cx="11977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sp>
        <p:nvSpPr>
          <p:cNvPr id="247" name="Google Shape;247;p16"/>
          <p:cNvSpPr txBox="1"/>
          <p:nvPr/>
        </p:nvSpPr>
        <p:spPr>
          <a:xfrm>
            <a:off x="602967" y="2724150"/>
            <a:ext cx="9092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rdt1.0: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rdt2.0: Channel with bit errors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 txBox="1"/>
          <p:nvPr>
            <p:ph idx="1" type="body"/>
          </p:nvPr>
        </p:nvSpPr>
        <p:spPr>
          <a:xfrm>
            <a:off x="304800" y="666750"/>
            <a:ext cx="58299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How are errors detected?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Checksums</a:t>
            </a:r>
            <a:endParaRPr sz="15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How do humans recover from communication errors?</a:t>
            </a:r>
            <a:endParaRPr sz="1700"/>
          </a:p>
          <a:p>
            <a:pPr indent="-241300" lvl="1" marL="742950" rtl="0" algn="l">
              <a:spcBef>
                <a:spcPts val="44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ACKs, NAKs, and retransmissions</a:t>
            </a:r>
            <a:endParaRPr sz="1500"/>
          </a:p>
          <a:p>
            <a:pPr indent="-298450" lvl="0" marL="342900" rtl="0" algn="l"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Design sender and receiver FSMs for rdt2.0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700"/>
          </a:p>
        </p:txBody>
      </p:sp>
      <p:grpSp>
        <p:nvGrpSpPr>
          <p:cNvPr id="255" name="Google Shape;255;p17"/>
          <p:cNvGrpSpPr/>
          <p:nvPr/>
        </p:nvGrpSpPr>
        <p:grpSpPr>
          <a:xfrm>
            <a:off x="746124" y="2551278"/>
            <a:ext cx="5273676" cy="2382672"/>
            <a:chOff x="349250" y="798678"/>
            <a:chExt cx="5273676" cy="2382672"/>
          </a:xfrm>
        </p:grpSpPr>
        <p:sp>
          <p:nvSpPr>
            <p:cNvPr id="256" name="Google Shape;256;p17"/>
            <p:cNvSpPr txBox="1"/>
            <p:nvPr/>
          </p:nvSpPr>
          <p:spPr>
            <a:xfrm>
              <a:off x="1004888" y="1027509"/>
              <a:ext cx="3643312" cy="300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sndpkt = make_pkt(data, checksum)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udt_send(sndpkt)</a:t>
              </a:r>
              <a:endParaRPr/>
            </a:p>
          </p:txBody>
        </p:sp>
        <p:sp>
          <p:nvSpPr>
            <p:cNvPr id="257" name="Google Shape;257;p17"/>
            <p:cNvSpPr txBox="1"/>
            <p:nvPr/>
          </p:nvSpPr>
          <p:spPr>
            <a:xfrm>
              <a:off x="1031875" y="798678"/>
              <a:ext cx="2255838" cy="321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rdt_send(data)</a:t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702470" y="1657350"/>
              <a:ext cx="985837" cy="721519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7"/>
            <p:cNvSpPr txBox="1"/>
            <p:nvPr/>
          </p:nvSpPr>
          <p:spPr>
            <a:xfrm>
              <a:off x="595313" y="1789509"/>
              <a:ext cx="1200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call from appl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0" name="Google Shape;260;p17"/>
            <p:cNvCxnSpPr/>
            <p:nvPr/>
          </p:nvCxnSpPr>
          <p:spPr>
            <a:xfrm>
              <a:off x="1109663" y="1081870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17"/>
            <p:cNvSpPr/>
            <p:nvPr/>
          </p:nvSpPr>
          <p:spPr>
            <a:xfrm flipH="1" rot="10800000">
              <a:off x="1057276" y="1484710"/>
              <a:ext cx="1800225" cy="185738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1104901" y="2355056"/>
              <a:ext cx="1800225" cy="185738"/>
            </a:xfrm>
            <a:custGeom>
              <a:rect b="b" l="l" r="r" t="t"/>
              <a:pathLst>
                <a:path extrusionOk="0" h="525" w="283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1071563" y="2598903"/>
              <a:ext cx="3548062" cy="21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rdt_rcv(rcvpkt) &amp;&amp; isACK(rcvpkt)</a:t>
              </a:r>
              <a:endParaRPr/>
            </a:p>
          </p:txBody>
        </p:sp>
        <p:cxnSp>
          <p:nvCxnSpPr>
            <p:cNvPr id="264" name="Google Shape;264;p17"/>
            <p:cNvCxnSpPr/>
            <p:nvPr/>
          </p:nvCxnSpPr>
          <p:spPr>
            <a:xfrm>
              <a:off x="1173163" y="2897022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p17"/>
            <p:cNvSpPr/>
            <p:nvPr/>
          </p:nvSpPr>
          <p:spPr>
            <a:xfrm>
              <a:off x="3252789" y="1714501"/>
              <a:ext cx="466725" cy="670322"/>
            </a:xfrm>
            <a:custGeom>
              <a:rect b="b" l="l" r="r" t="t"/>
              <a:pathLst>
                <a:path extrusionOk="0" h="1080" w="735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 txBox="1"/>
            <p:nvPr/>
          </p:nvSpPr>
          <p:spPr>
            <a:xfrm>
              <a:off x="3562351" y="2073517"/>
              <a:ext cx="1763713" cy="300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udt_send(sndpkt)</a:t>
              </a:r>
              <a:endParaRPr/>
            </a:p>
          </p:txBody>
        </p:sp>
        <p:sp>
          <p:nvSpPr>
            <p:cNvPr id="267" name="Google Shape;267;p17"/>
            <p:cNvSpPr txBox="1"/>
            <p:nvPr/>
          </p:nvSpPr>
          <p:spPr>
            <a:xfrm>
              <a:off x="3536951" y="1567502"/>
              <a:ext cx="2085975" cy="4738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rdt_rcv(rcvpkt) &amp;&amp;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isNAK(rcvpkt)</a:t>
              </a:r>
              <a:endParaRPr/>
            </a:p>
          </p:txBody>
        </p:sp>
        <p:cxnSp>
          <p:nvCxnSpPr>
            <p:cNvPr id="268" name="Google Shape;268;p17"/>
            <p:cNvCxnSpPr/>
            <p:nvPr/>
          </p:nvCxnSpPr>
          <p:spPr>
            <a:xfrm>
              <a:off x="3656013" y="2073517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9" name="Google Shape;269;p17"/>
            <p:cNvGrpSpPr/>
            <p:nvPr/>
          </p:nvGrpSpPr>
          <p:grpSpPr>
            <a:xfrm>
              <a:off x="2292350" y="1666875"/>
              <a:ext cx="1074738" cy="721519"/>
              <a:chOff x="1540" y="2116"/>
              <a:chExt cx="677" cy="606"/>
            </a:xfrm>
          </p:grpSpPr>
          <p:sp>
            <p:nvSpPr>
              <p:cNvPr id="270" name="Google Shape;270;p17"/>
              <p:cNvSpPr/>
              <p:nvPr/>
            </p:nvSpPr>
            <p:spPr>
              <a:xfrm>
                <a:off x="1568" y="2116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7"/>
              <p:cNvSpPr txBox="1"/>
              <p:nvPr/>
            </p:nvSpPr>
            <p:spPr>
              <a:xfrm>
                <a:off x="1540" y="2126"/>
                <a:ext cx="677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Wait for ACK or NAK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72" name="Google Shape;272;p17"/>
            <p:cNvCxnSpPr/>
            <p:nvPr/>
          </p:nvCxnSpPr>
          <p:spPr>
            <a:xfrm>
              <a:off x="349250" y="1625204"/>
              <a:ext cx="433388" cy="183356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73" name="Google Shape;273;p17"/>
            <p:cNvSpPr txBox="1"/>
            <p:nvPr/>
          </p:nvSpPr>
          <p:spPr>
            <a:xfrm>
              <a:off x="1462088" y="2873573"/>
              <a:ext cx="3080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</p:grpSp>
      <p:grpSp>
        <p:nvGrpSpPr>
          <p:cNvPr id="274" name="Google Shape;274;p17"/>
          <p:cNvGrpSpPr/>
          <p:nvPr/>
        </p:nvGrpSpPr>
        <p:grpSpPr>
          <a:xfrm>
            <a:off x="6334125" y="1992280"/>
            <a:ext cx="2733675" cy="2789270"/>
            <a:chOff x="6334125" y="1713078"/>
            <a:chExt cx="2733675" cy="2789270"/>
          </a:xfrm>
        </p:grpSpPr>
        <p:sp>
          <p:nvSpPr>
            <p:cNvPr id="275" name="Google Shape;275;p17"/>
            <p:cNvSpPr txBox="1"/>
            <p:nvPr/>
          </p:nvSpPr>
          <p:spPr>
            <a:xfrm>
              <a:off x="6472239" y="3584145"/>
              <a:ext cx="2465387" cy="526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rdt_rcv(rcvpkt) &amp;&amp;   !corrupt(rcvpkt)</a:t>
              </a:r>
              <a:endParaRPr/>
            </a:p>
          </p:txBody>
        </p:sp>
        <p:sp>
          <p:nvSpPr>
            <p:cNvPr id="276" name="Google Shape;276;p17"/>
            <p:cNvSpPr txBox="1"/>
            <p:nvPr/>
          </p:nvSpPr>
          <p:spPr>
            <a:xfrm>
              <a:off x="6472239" y="4038004"/>
              <a:ext cx="2595561" cy="464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 = extract(packet)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deliver_data(data)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udt_send(ACK)</a:t>
              </a:r>
              <a:endParaRPr/>
            </a:p>
          </p:txBody>
        </p:sp>
        <p:cxnSp>
          <p:nvCxnSpPr>
            <p:cNvPr id="277" name="Google Shape;277;p17"/>
            <p:cNvCxnSpPr/>
            <p:nvPr/>
          </p:nvCxnSpPr>
          <p:spPr>
            <a:xfrm>
              <a:off x="6574477" y="4093732"/>
              <a:ext cx="148907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17"/>
            <p:cNvSpPr txBox="1"/>
            <p:nvPr/>
          </p:nvSpPr>
          <p:spPr>
            <a:xfrm>
              <a:off x="6472239" y="2193263"/>
              <a:ext cx="1828800" cy="19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udt_send(NAK)</a:t>
              </a:r>
              <a:endParaRPr/>
            </a:p>
          </p:txBody>
        </p:sp>
        <p:sp>
          <p:nvSpPr>
            <p:cNvPr id="279" name="Google Shape;279;p17"/>
            <p:cNvSpPr txBox="1"/>
            <p:nvPr/>
          </p:nvSpPr>
          <p:spPr>
            <a:xfrm>
              <a:off x="6472239" y="1713078"/>
              <a:ext cx="2031999" cy="39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rdt_rcv(rcvpkt) &amp;&amp; corrupt(rcvpkt)</a:t>
              </a:r>
              <a:endParaRPr/>
            </a:p>
          </p:txBody>
        </p:sp>
        <p:cxnSp>
          <p:nvCxnSpPr>
            <p:cNvPr id="280" name="Google Shape;280;p17"/>
            <p:cNvCxnSpPr/>
            <p:nvPr/>
          </p:nvCxnSpPr>
          <p:spPr>
            <a:xfrm>
              <a:off x="6574477" y="2214926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6334125" y="2622948"/>
              <a:ext cx="433388" cy="183356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82" name="Google Shape;282;p17"/>
            <p:cNvSpPr/>
            <p:nvPr/>
          </p:nvSpPr>
          <p:spPr>
            <a:xfrm>
              <a:off x="6672263" y="2361010"/>
              <a:ext cx="1257300" cy="352425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" name="Google Shape;283;p17"/>
            <p:cNvGrpSpPr/>
            <p:nvPr/>
          </p:nvGrpSpPr>
          <p:grpSpPr>
            <a:xfrm>
              <a:off x="6677025" y="2676525"/>
              <a:ext cx="1200150" cy="721519"/>
              <a:chOff x="1335" y="3347"/>
              <a:chExt cx="756" cy="606"/>
            </a:xfrm>
          </p:grpSpPr>
          <p:sp>
            <p:nvSpPr>
              <p:cNvPr id="284" name="Google Shape;284;p17"/>
              <p:cNvSpPr/>
              <p:nvPr/>
            </p:nvSpPr>
            <p:spPr>
              <a:xfrm>
                <a:off x="1402" y="3347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7"/>
              <p:cNvSpPr txBox="1"/>
              <p:nvPr/>
            </p:nvSpPr>
            <p:spPr>
              <a:xfrm>
                <a:off x="1335" y="3458"/>
                <a:ext cx="756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Wait for call from net</a:t>
                </a:r>
                <a:endParaRPr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86" name="Google Shape;286;p17"/>
            <p:cNvSpPr/>
            <p:nvPr/>
          </p:nvSpPr>
          <p:spPr>
            <a:xfrm flipH="1" rot="10800000">
              <a:off x="6684963" y="3348038"/>
              <a:ext cx="1257300" cy="352425"/>
            </a:xfrm>
            <a:custGeom>
              <a:rect b="b" l="l" r="r" t="t"/>
              <a:pathLst>
                <a:path extrusionOk="0" h="740" w="150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17"/>
          <p:cNvSpPr txBox="1"/>
          <p:nvPr/>
        </p:nvSpPr>
        <p:spPr>
          <a:xfrm>
            <a:off x="240216" y="2634415"/>
            <a:ext cx="10118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288" name="Google Shape;288;p17"/>
          <p:cNvSpPr txBox="1"/>
          <p:nvPr/>
        </p:nvSpPr>
        <p:spPr>
          <a:xfrm>
            <a:off x="6472239" y="1508863"/>
            <a:ext cx="11977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5587300" y="863400"/>
            <a:ext cx="3512100" cy="522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17"/>
          <p:cNvSpPr/>
          <p:nvPr/>
        </p:nvSpPr>
        <p:spPr>
          <a:xfrm rot="-1782514">
            <a:off x="1467293" y="4084903"/>
            <a:ext cx="117436" cy="11085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/>
          <p:nvPr/>
        </p:nvSpPr>
        <p:spPr>
          <a:xfrm rot="-3778627">
            <a:off x="3616235" y="3950828"/>
            <a:ext cx="117531" cy="110687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"/>
          <p:cNvSpPr/>
          <p:nvPr/>
        </p:nvSpPr>
        <p:spPr>
          <a:xfrm rot="8479042">
            <a:off x="3177178" y="3331706"/>
            <a:ext cx="117599" cy="110525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"/>
          <p:cNvSpPr/>
          <p:nvPr/>
        </p:nvSpPr>
        <p:spPr>
          <a:xfrm rot="-7845587">
            <a:off x="7498002" y="2921612"/>
            <a:ext cx="117631" cy="110603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7"/>
          <p:cNvSpPr/>
          <p:nvPr/>
        </p:nvSpPr>
        <p:spPr>
          <a:xfrm rot="2089469">
            <a:off x="6924920" y="3592569"/>
            <a:ext cx="117675" cy="110598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SU_theme">
  <a:themeElements>
    <a:clrScheme name="MSU">
      <a:dk1>
        <a:srgbClr val="262626"/>
      </a:dk1>
      <a:lt1>
        <a:srgbClr val="FFFFFF"/>
      </a:lt1>
      <a:dk2>
        <a:srgbClr val="3B3B3B"/>
      </a:dk2>
      <a:lt2>
        <a:srgbClr val="F2F2F2"/>
      </a:lt2>
      <a:accent1>
        <a:srgbClr val="0A1F62"/>
      </a:accent1>
      <a:accent2>
        <a:srgbClr val="F0AC00"/>
      </a:accent2>
      <a:accent3>
        <a:srgbClr val="003F9B"/>
      </a:accent3>
      <a:accent4>
        <a:srgbClr val="F6D473"/>
      </a:accent4>
      <a:accent5>
        <a:srgbClr val="E37777"/>
      </a:accent5>
      <a:accent6>
        <a:srgbClr val="65BF76"/>
      </a:accent6>
      <a:hlink>
        <a:srgbClr val="3366FF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