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7010400" cy="9296400"/>
  <p:embeddedFontLst>
    <p:embeddedFont>
      <p:font typeface="Roboto"/>
      <p:regular r:id="rId25"/>
      <p:bold r:id="rId26"/>
      <p:italic r:id="rId27"/>
      <p:boldItalic r:id="rId28"/>
    </p:embeddedFont>
    <p:embeddedFont>
      <p:font typeface="Tahoma"/>
      <p:regular r:id="rId29"/>
      <p:bold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font" Target="fonts/Tahoma-bold.fntdata"/><Relationship Id="rId11" Type="http://schemas.openxmlformats.org/officeDocument/2006/relationships/slide" Target="slides/slide6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66f30f3a_0_68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366f30f3a_0_6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4366f30f3a_0_68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35cb0b709_0_10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535cb0b709_0_103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3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3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Bad idea – will timeout half the time!</a:t>
            </a:r>
            <a:endParaRPr/>
          </a:p>
        </p:txBody>
      </p:sp>
      <p:sp>
        <p:nvSpPr>
          <p:cNvPr id="267" name="Google Shape;267;p133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366f30f3a_0_81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366f30f3a_0_8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4366f30f3a_0_81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6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36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3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3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three duplicate acks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38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366f30f3a_0_93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4366f30f3a_0_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4366f30f3a_0_93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3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2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merge this into the following slide next year</a:t>
            </a:r>
            <a:endParaRPr/>
          </a:p>
        </p:txBody>
      </p:sp>
      <p:sp>
        <p:nvSpPr>
          <p:cNvPr id="51" name="Google Shape;51;p123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5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6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2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6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9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out the transmission diagram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the sender and receiver windows not in allignment?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9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0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what happens to the window when ack2 arrives?</a:t>
            </a:r>
            <a:endParaRPr/>
          </a:p>
        </p:txBody>
      </p:sp>
      <p:sp>
        <p:nvSpPr>
          <p:cNvPr id="178" name="Google Shape;178;p130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ash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00263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23850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B8B8B"/>
              </a:buClr>
              <a:buSzPts val="22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pic>
        <p:nvPicPr>
          <p:cNvPr descr="http://www.montana.edu/cpa/graphics/logos/horizontals/msuhoriz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7429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4800" y="1276350"/>
            <a:ext cx="4192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7429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2763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 i="0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497875" y="4900940"/>
            <a:ext cx="6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03027" y="42475"/>
            <a:ext cx="2164773" cy="5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942697"/>
            <a:ext cx="1716075" cy="1483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Selective Repeat </a:t>
            </a:r>
            <a:r>
              <a:rPr lang="en-US"/>
              <a:t>Dilemma</a:t>
            </a:r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755" y="57150"/>
            <a:ext cx="3791724" cy="252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451" y="2876700"/>
            <a:ext cx="3820349" cy="221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304800" y="819150"/>
            <a:ext cx="458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</a:t>
            </a:r>
            <a:r>
              <a:rPr lang="en-US"/>
              <a:t>eceiver sees no difference in the two scenarios!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Duplicate data accepted as new in the second scenario!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Q: What should be the relationship between window size and sequence numbers to avoid the problem?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TCP round trip time, timeout</a:t>
            </a:r>
            <a:endParaRPr/>
          </a:p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304800" y="895350"/>
            <a:ext cx="4114800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Q: How to set TCP timeout value?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Too short: premature timeout, unnecessary retransmissions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Too long: slow reaction to segment loss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Longer than RTT?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but RTT varies</a:t>
            </a:r>
            <a:endParaRPr/>
          </a:p>
        </p:txBody>
      </p:sp>
      <p:pic>
        <p:nvPicPr>
          <p:cNvPr id="256" name="Google Shape;2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150" y="762352"/>
            <a:ext cx="3439449" cy="42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TCP round trip time, timeout</a:t>
            </a:r>
            <a:endParaRPr/>
          </a:p>
        </p:txBody>
      </p:sp>
      <p:sp>
        <p:nvSpPr>
          <p:cNvPr id="262" name="Google Shape;262;p20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Q: how to estimate RTT?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SampleRTT: measured time from segment transmission until ACK receipt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SampleRTT will vary, want estimated RTT “smoother”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Average several recent measurements, not just current SampleRTT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/>
          </a:p>
        </p:txBody>
      </p:sp>
      <p:pic>
        <p:nvPicPr>
          <p:cNvPr id="263" name="Google Shape;2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150" y="762352"/>
            <a:ext cx="3439449" cy="42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TCP round trip time, timeout</a:t>
            </a:r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304800" y="666750"/>
            <a:ext cx="8458200" cy="38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Exponential weighted moving average</a:t>
            </a:r>
            <a:endParaRPr sz="2300"/>
          </a:p>
          <a:p>
            <a:pPr indent="-279400" lvl="1" marL="742950" rtl="0" algn="l">
              <a:spcBef>
                <a:spcPts val="440"/>
              </a:spcBef>
              <a:spcAft>
                <a:spcPts val="0"/>
              </a:spcAft>
              <a:buSzPts val="2100"/>
              <a:buFont typeface="Consolas"/>
              <a:buChar char="–"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EstimatedRTT = (1-α)*EstimatedRTT + α*SampleRTT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279400" lvl="1" marL="742950" rtl="0" algn="l">
              <a:spcBef>
                <a:spcPts val="440"/>
              </a:spcBef>
              <a:spcAft>
                <a:spcPts val="0"/>
              </a:spcAft>
              <a:buSzPts val="2100"/>
              <a:buChar char="–"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Typical value: α=0.125</a:t>
            </a:r>
            <a:r>
              <a:rPr lang="en-US" sz="2100"/>
              <a:t> </a:t>
            </a:r>
            <a:endParaRPr sz="2100"/>
          </a:p>
        </p:txBody>
      </p:sp>
      <p:sp>
        <p:nvSpPr>
          <p:cNvPr id="271" name="Google Shape;271;p21"/>
          <p:cNvSpPr/>
          <p:nvPr/>
        </p:nvSpPr>
        <p:spPr>
          <a:xfrm>
            <a:off x="107951" y="3809403"/>
            <a:ext cx="2262186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TimeoutInterval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EstimatedRTT ?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225" y="1875776"/>
            <a:ext cx="6198449" cy="31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TCP round trip time, timeout</a:t>
            </a:r>
            <a:endParaRPr/>
          </a:p>
        </p:txBody>
      </p:sp>
      <p:sp>
        <p:nvSpPr>
          <p:cNvPr id="278" name="Google Shape;278;p22"/>
          <p:cNvSpPr txBox="1"/>
          <p:nvPr>
            <p:ph idx="4294967295" type="body"/>
          </p:nvPr>
        </p:nvSpPr>
        <p:spPr>
          <a:xfrm>
            <a:off x="0" y="819150"/>
            <a:ext cx="7918450" cy="112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Timeout interval: </a:t>
            </a:r>
            <a:endParaRPr sz="1900"/>
          </a:p>
          <a:p>
            <a:pPr indent="-2794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EstimatedRTT</a:t>
            </a:r>
            <a:r>
              <a:rPr lang="en-US" sz="1700"/>
              <a:t> plus “safety margin”</a:t>
            </a:r>
            <a:endParaRPr sz="1700"/>
          </a:p>
          <a:p>
            <a:pPr indent="-2794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large variation in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EstimatedRTT</a:t>
            </a:r>
            <a:r>
              <a:rPr lang="en-US" sz="1700"/>
              <a:t> → larger safety margin</a:t>
            </a:r>
            <a:endParaRPr sz="1700"/>
          </a:p>
          <a:p>
            <a:pPr indent="-3492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Estimate SampleRTT deviation from EstimatedRTT: </a:t>
            </a:r>
            <a:endParaRPr sz="1900"/>
          </a:p>
        </p:txBody>
      </p:sp>
      <p:sp>
        <p:nvSpPr>
          <p:cNvPr id="279" name="Google Shape;279;p22"/>
          <p:cNvSpPr txBox="1"/>
          <p:nvPr/>
        </p:nvSpPr>
        <p:spPr>
          <a:xfrm>
            <a:off x="1169988" y="2244864"/>
            <a:ext cx="69754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DevRTT = (1-β)*DevRTT 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β*|SampleRTT-EstimatedRTT|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768875" y="2952750"/>
            <a:ext cx="338613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565150" y="3429000"/>
            <a:ext cx="79184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TimeoutInterval = EstimatedRTT + 4*DevRTT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4010025" y="4138553"/>
            <a:ext cx="1890454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Estimated RTT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6442075" y="4152840"/>
            <a:ext cx="1898277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“safety margin”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" name="Google Shape;284;p22"/>
          <p:cNvCxnSpPr/>
          <p:nvPr/>
        </p:nvCxnSpPr>
        <p:spPr>
          <a:xfrm rot="10800000">
            <a:off x="4940825" y="3804524"/>
            <a:ext cx="0" cy="334566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2"/>
          <p:cNvCxnSpPr/>
          <p:nvPr/>
        </p:nvCxnSpPr>
        <p:spPr>
          <a:xfrm rot="10800000">
            <a:off x="7391213" y="3818274"/>
            <a:ext cx="0" cy="334566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6" name="Google Shape;2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100" y="3919538"/>
            <a:ext cx="6096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 retransmission scenarios</a:t>
            </a:r>
            <a:endParaRPr/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0950"/>
            <a:ext cx="3764907" cy="423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707" y="910950"/>
            <a:ext cx="4672825" cy="423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3"/>
          <p:cNvSpPr txBox="1"/>
          <p:nvPr/>
        </p:nvSpPr>
        <p:spPr>
          <a:xfrm>
            <a:off x="1268525" y="606150"/>
            <a:ext cx="21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ost ACK scenario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6195764" y="606144"/>
            <a:ext cx="20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remature timeout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TCP: retransmission scenarios</a:t>
            </a:r>
            <a:endParaRPr/>
          </a:p>
        </p:txBody>
      </p:sp>
      <p:pic>
        <p:nvPicPr>
          <p:cNvPr id="303" name="Google Shape;3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201" y="2337197"/>
            <a:ext cx="4924573" cy="1500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24"/>
          <p:cNvCxnSpPr/>
          <p:nvPr/>
        </p:nvCxnSpPr>
        <p:spPr>
          <a:xfrm>
            <a:off x="3729038" y="1649016"/>
            <a:ext cx="0" cy="2653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4"/>
          <p:cNvSpPr txBox="1"/>
          <p:nvPr/>
        </p:nvSpPr>
        <p:spPr>
          <a:xfrm>
            <a:off x="1838478" y="606025"/>
            <a:ext cx="219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umulative ACK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8125"/>
            <a:ext cx="4120924" cy="37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TCP ACK generation</a:t>
            </a:r>
            <a:endParaRPr/>
          </a:p>
        </p:txBody>
      </p:sp>
      <p:sp>
        <p:nvSpPr>
          <p:cNvPr id="312" name="Google Shape;312;p25"/>
          <p:cNvSpPr txBox="1"/>
          <p:nvPr/>
        </p:nvSpPr>
        <p:spPr>
          <a:xfrm>
            <a:off x="752475" y="826293"/>
            <a:ext cx="2643416" cy="398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 at receiver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arrival of in-order segment with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expected seq #. All data up to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expected seq # already ACKed</a:t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arrival of in-order segment with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expected seq #. One other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segment has ACK pending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arrival of out-of-order segment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higher-than-expect seq. # 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Gap detected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arrival of segment that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partially or completely fills gap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4514850" y="819150"/>
            <a:ext cx="3228769" cy="398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 receiver action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delayed ACK. Wait up to 500ms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 next segment. If no next segment,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send 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immediately send single cumulative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ACK, ACKing both in-order segments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immediately send </a:t>
            </a:r>
            <a:r>
              <a:rPr i="1" lang="en-US" sz="14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duplicate ACK</a:t>
            </a:r>
            <a:r>
              <a:rPr lang="en-US" sz="14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indicating seq. # of next expected byte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immediate send ACK, provided that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segment starts at lower end of gap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14" name="Google Shape;314;p25"/>
          <p:cNvCxnSpPr/>
          <p:nvPr/>
        </p:nvCxnSpPr>
        <p:spPr>
          <a:xfrm>
            <a:off x="4324350" y="939403"/>
            <a:ext cx="0" cy="3264694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5"/>
          <p:cNvCxnSpPr/>
          <p:nvPr/>
        </p:nvCxnSpPr>
        <p:spPr>
          <a:xfrm>
            <a:off x="752475" y="1276350"/>
            <a:ext cx="7494588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5"/>
          <p:cNvCxnSpPr/>
          <p:nvPr/>
        </p:nvCxnSpPr>
        <p:spPr>
          <a:xfrm>
            <a:off x="752475" y="2059781"/>
            <a:ext cx="7494588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5"/>
          <p:cNvCxnSpPr/>
          <p:nvPr/>
        </p:nvCxnSpPr>
        <p:spPr>
          <a:xfrm>
            <a:off x="769939" y="2883693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5"/>
          <p:cNvCxnSpPr/>
          <p:nvPr/>
        </p:nvCxnSpPr>
        <p:spPr>
          <a:xfrm>
            <a:off x="763589" y="3790950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TCP </a:t>
            </a:r>
            <a:r>
              <a:rPr i="1" lang="en-US"/>
              <a:t>fast retransmit</a:t>
            </a:r>
            <a:endParaRPr i="1"/>
          </a:p>
        </p:txBody>
      </p:sp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304800" y="895350"/>
            <a:ext cx="5260973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Time-out period often relatively long before packet loss detected</a:t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900"/>
          </a:p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Detect lost segments via duplicate ACKs</a:t>
            </a:r>
            <a:endParaRPr sz="19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Many packets in pipeline</a:t>
            </a:r>
            <a:endParaRPr sz="17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If segment lost, many duplicate ACKs generated</a:t>
            </a:r>
            <a:endParaRPr sz="17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sz="1700"/>
          </a:p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TCP fast retransmit</a:t>
            </a:r>
            <a:endParaRPr sz="19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Resend packet after </a:t>
            </a:r>
            <a:r>
              <a:rPr b="1" lang="en-US" sz="1700">
                <a:latin typeface="Roboto"/>
                <a:ea typeface="Roboto"/>
                <a:cs typeface="Roboto"/>
                <a:sym typeface="Roboto"/>
              </a:rPr>
              <a:t>3 duplicate ACKs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Do not wait for timeout – packet probably already lost</a:t>
            </a:r>
            <a:endParaRPr sz="17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900"/>
          </a:p>
        </p:txBody>
      </p:sp>
      <p:grpSp>
        <p:nvGrpSpPr>
          <p:cNvPr id="326" name="Google Shape;326;p26"/>
          <p:cNvGrpSpPr/>
          <p:nvPr/>
        </p:nvGrpSpPr>
        <p:grpSpPr>
          <a:xfrm>
            <a:off x="5562600" y="570071"/>
            <a:ext cx="3330856" cy="4516279"/>
            <a:chOff x="2682877" y="619899"/>
            <a:chExt cx="3330856" cy="4516279"/>
          </a:xfrm>
        </p:grpSpPr>
        <p:cxnSp>
          <p:nvCxnSpPr>
            <p:cNvPr id="327" name="Google Shape;327;p26"/>
            <p:cNvCxnSpPr/>
            <p:nvPr/>
          </p:nvCxnSpPr>
          <p:spPr>
            <a:xfrm>
              <a:off x="3068638" y="1739503"/>
              <a:ext cx="2533650" cy="442913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3068638" y="1910954"/>
              <a:ext cx="1757362" cy="310753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26"/>
            <p:cNvCxnSpPr/>
            <p:nvPr/>
          </p:nvCxnSpPr>
          <p:spPr>
            <a:xfrm flipH="1">
              <a:off x="3065464" y="1510903"/>
              <a:ext cx="3175" cy="2995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26"/>
            <p:cNvCxnSpPr/>
            <p:nvPr/>
          </p:nvCxnSpPr>
          <p:spPr>
            <a:xfrm>
              <a:off x="5583238" y="1568053"/>
              <a:ext cx="11112" cy="29277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26"/>
            <p:cNvCxnSpPr/>
            <p:nvPr/>
          </p:nvCxnSpPr>
          <p:spPr>
            <a:xfrm flipH="1">
              <a:off x="3032126" y="2221707"/>
              <a:ext cx="2519363" cy="607219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26"/>
            <p:cNvCxnSpPr/>
            <p:nvPr/>
          </p:nvCxnSpPr>
          <p:spPr>
            <a:xfrm>
              <a:off x="3068638" y="2082403"/>
              <a:ext cx="2533650" cy="442913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26"/>
            <p:cNvCxnSpPr/>
            <p:nvPr/>
          </p:nvCxnSpPr>
          <p:spPr>
            <a:xfrm>
              <a:off x="3068638" y="2425303"/>
              <a:ext cx="2533650" cy="442913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4" name="Google Shape;334;p26"/>
            <p:cNvCxnSpPr/>
            <p:nvPr/>
          </p:nvCxnSpPr>
          <p:spPr>
            <a:xfrm>
              <a:off x="3068638" y="2253853"/>
              <a:ext cx="2533650" cy="442913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5" name="Google Shape;335;p26"/>
            <p:cNvCxnSpPr/>
            <p:nvPr/>
          </p:nvCxnSpPr>
          <p:spPr>
            <a:xfrm flipH="1">
              <a:off x="3033714" y="2539603"/>
              <a:ext cx="2530475" cy="622697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26"/>
            <p:cNvCxnSpPr/>
            <p:nvPr/>
          </p:nvCxnSpPr>
          <p:spPr>
            <a:xfrm flipH="1">
              <a:off x="3068638" y="2711054"/>
              <a:ext cx="2506662" cy="665559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26"/>
            <p:cNvCxnSpPr/>
            <p:nvPr/>
          </p:nvCxnSpPr>
          <p:spPr>
            <a:xfrm flipH="1">
              <a:off x="3068638" y="2882504"/>
              <a:ext cx="2495550" cy="675084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8" name="Google Shape;338;p26"/>
            <p:cNvSpPr txBox="1"/>
            <p:nvPr/>
          </p:nvSpPr>
          <p:spPr>
            <a:xfrm>
              <a:off x="4741864" y="2035969"/>
              <a:ext cx="2825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9" name="Google Shape;339;p26"/>
            <p:cNvCxnSpPr/>
            <p:nvPr/>
          </p:nvCxnSpPr>
          <p:spPr>
            <a:xfrm>
              <a:off x="3094038" y="3588544"/>
              <a:ext cx="2533650" cy="442913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0" name="Google Shape;340;p26"/>
            <p:cNvSpPr txBox="1"/>
            <p:nvPr/>
          </p:nvSpPr>
          <p:spPr>
            <a:xfrm>
              <a:off x="2806701" y="4489847"/>
              <a:ext cx="3207032" cy="64633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Fast retransmit after sender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receipt of triple duplicate ACK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26"/>
            <p:cNvSpPr txBox="1"/>
            <p:nvPr/>
          </p:nvSpPr>
          <p:spPr>
            <a:xfrm>
              <a:off x="5110163" y="619899"/>
              <a:ext cx="779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Host B</a:t>
              </a:r>
              <a:endParaRPr/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2776539" y="632996"/>
              <a:ext cx="7825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Host A</a:t>
              </a:r>
              <a:endParaRPr/>
            </a:p>
          </p:txBody>
        </p:sp>
        <p:sp>
          <p:nvSpPr>
            <p:cNvPr id="343" name="Google Shape;343;p26"/>
            <p:cNvSpPr txBox="1"/>
            <p:nvPr/>
          </p:nvSpPr>
          <p:spPr>
            <a:xfrm>
              <a:off x="3216276" y="1679972"/>
              <a:ext cx="2106667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Seq=92, 8 bytes of data</a:t>
              </a:r>
              <a:endParaRPr/>
            </a:p>
          </p:txBody>
        </p:sp>
        <p:grpSp>
          <p:nvGrpSpPr>
            <p:cNvPr id="344" name="Google Shape;344;p26"/>
            <p:cNvGrpSpPr/>
            <p:nvPr/>
          </p:nvGrpSpPr>
          <p:grpSpPr>
            <a:xfrm>
              <a:off x="3170243" y="2616995"/>
              <a:ext cx="957263" cy="308372"/>
              <a:chOff x="4215" y="2253"/>
              <a:chExt cx="603" cy="25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4265" y="2274"/>
                <a:ext cx="471" cy="1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" name="Google Shape;346;p26"/>
              <p:cNvSpPr txBox="1"/>
              <p:nvPr/>
            </p:nvSpPr>
            <p:spPr>
              <a:xfrm>
                <a:off x="4215" y="2253"/>
                <a:ext cx="603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ACK=100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7" name="Google Shape;347;p26"/>
            <p:cNvGrpSpPr/>
            <p:nvPr/>
          </p:nvGrpSpPr>
          <p:grpSpPr>
            <a:xfrm>
              <a:off x="2682877" y="1719262"/>
              <a:ext cx="476250" cy="2643187"/>
              <a:chOff x="396" y="868"/>
              <a:chExt cx="300" cy="2220"/>
            </a:xfrm>
          </p:grpSpPr>
          <p:sp>
            <p:nvSpPr>
              <p:cNvPr id="348" name="Google Shape;348;p26"/>
              <p:cNvSpPr txBox="1"/>
              <p:nvPr/>
            </p:nvSpPr>
            <p:spPr>
              <a:xfrm rot="-5400000">
                <a:off x="96" y="1687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timeout</a:t>
                </a:r>
                <a:endParaRPr/>
              </a:p>
            </p:txBody>
          </p:sp>
          <p:grpSp>
            <p:nvGrpSpPr>
              <p:cNvPr id="349" name="Google Shape;349;p26"/>
              <p:cNvGrpSpPr/>
              <p:nvPr/>
            </p:nvGrpSpPr>
            <p:grpSpPr>
              <a:xfrm>
                <a:off x="488" y="868"/>
                <a:ext cx="66" cy="893"/>
                <a:chOff x="3099" y="1749"/>
                <a:chExt cx="66" cy="320"/>
              </a:xfrm>
            </p:grpSpPr>
            <p:cxnSp>
              <p:nvCxnSpPr>
                <p:cNvPr id="350" name="Google Shape;350;p26"/>
                <p:cNvCxnSpPr/>
                <p:nvPr/>
              </p:nvCxnSpPr>
              <p:spPr>
                <a:xfrm rot="10800000">
                  <a:off x="3129" y="1749"/>
                  <a:ext cx="0" cy="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51" name="Google Shape;351;p26"/>
                <p:cNvCxnSpPr/>
                <p:nvPr/>
              </p:nvCxnSpPr>
              <p:spPr>
                <a:xfrm>
                  <a:off x="3099" y="1752"/>
                  <a:ext cx="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52" name="Google Shape;352;p26"/>
              <p:cNvGrpSpPr/>
              <p:nvPr/>
            </p:nvGrpSpPr>
            <p:grpSpPr>
              <a:xfrm rot="10800000">
                <a:off x="484" y="2224"/>
                <a:ext cx="66" cy="864"/>
                <a:chOff x="3100" y="1749"/>
                <a:chExt cx="66" cy="320"/>
              </a:xfrm>
            </p:grpSpPr>
            <p:cxnSp>
              <p:nvCxnSpPr>
                <p:cNvPr id="353" name="Google Shape;353;p26"/>
                <p:cNvCxnSpPr/>
                <p:nvPr/>
              </p:nvCxnSpPr>
              <p:spPr>
                <a:xfrm rot="10800000">
                  <a:off x="3130" y="1749"/>
                  <a:ext cx="0" cy="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54" name="Google Shape;354;p26"/>
                <p:cNvCxnSpPr/>
                <p:nvPr/>
              </p:nvCxnSpPr>
              <p:spPr>
                <a:xfrm>
                  <a:off x="3100" y="1752"/>
                  <a:ext cx="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55" name="Google Shape;355;p26"/>
            <p:cNvGrpSpPr/>
            <p:nvPr/>
          </p:nvGrpSpPr>
          <p:grpSpPr>
            <a:xfrm>
              <a:off x="3181351" y="2850357"/>
              <a:ext cx="957263" cy="308372"/>
              <a:chOff x="35" y="1825"/>
              <a:chExt cx="603" cy="259"/>
            </a:xfrm>
          </p:grpSpPr>
          <p:sp>
            <p:nvSpPr>
              <p:cNvPr id="356" name="Google Shape;356;p26"/>
              <p:cNvSpPr/>
              <p:nvPr/>
            </p:nvSpPr>
            <p:spPr>
              <a:xfrm>
                <a:off x="101" y="1859"/>
                <a:ext cx="471" cy="12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" name="Google Shape;357;p26"/>
              <p:cNvSpPr txBox="1"/>
              <p:nvPr/>
            </p:nvSpPr>
            <p:spPr>
              <a:xfrm>
                <a:off x="35" y="1825"/>
                <a:ext cx="603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ACK=100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8" name="Google Shape;358;p26"/>
            <p:cNvGrpSpPr/>
            <p:nvPr/>
          </p:nvGrpSpPr>
          <p:grpSpPr>
            <a:xfrm>
              <a:off x="3167064" y="3098007"/>
              <a:ext cx="957263" cy="308372"/>
              <a:chOff x="35" y="1825"/>
              <a:chExt cx="603" cy="259"/>
            </a:xfrm>
          </p:grpSpPr>
          <p:sp>
            <p:nvSpPr>
              <p:cNvPr id="359" name="Google Shape;359;p26"/>
              <p:cNvSpPr/>
              <p:nvPr/>
            </p:nvSpPr>
            <p:spPr>
              <a:xfrm>
                <a:off x="101" y="1859"/>
                <a:ext cx="471" cy="12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0" name="Google Shape;360;p26"/>
              <p:cNvSpPr txBox="1"/>
              <p:nvPr/>
            </p:nvSpPr>
            <p:spPr>
              <a:xfrm>
                <a:off x="35" y="1825"/>
                <a:ext cx="603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ACK=100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61" name="Google Shape;361;p26"/>
            <p:cNvGrpSpPr/>
            <p:nvPr/>
          </p:nvGrpSpPr>
          <p:grpSpPr>
            <a:xfrm>
              <a:off x="3175001" y="3320655"/>
              <a:ext cx="957263" cy="308372"/>
              <a:chOff x="35" y="1825"/>
              <a:chExt cx="603" cy="259"/>
            </a:xfrm>
          </p:grpSpPr>
          <p:sp>
            <p:nvSpPr>
              <p:cNvPr id="362" name="Google Shape;362;p26"/>
              <p:cNvSpPr/>
              <p:nvPr/>
            </p:nvSpPr>
            <p:spPr>
              <a:xfrm>
                <a:off x="101" y="1859"/>
                <a:ext cx="471" cy="12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3" name="Google Shape;363;p26"/>
              <p:cNvSpPr txBox="1"/>
              <p:nvPr/>
            </p:nvSpPr>
            <p:spPr>
              <a:xfrm>
                <a:off x="35" y="1825"/>
                <a:ext cx="603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ACK=100</a:t>
                </a:r>
                <a:endParaRPr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64" name="Google Shape;364;p26"/>
            <p:cNvSpPr/>
            <p:nvPr/>
          </p:nvSpPr>
          <p:spPr>
            <a:xfrm>
              <a:off x="3284539" y="1921669"/>
              <a:ext cx="757237" cy="1690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5" name="Google Shape;365;p26"/>
            <p:cNvSpPr txBox="1"/>
            <p:nvPr/>
          </p:nvSpPr>
          <p:spPr>
            <a:xfrm>
              <a:off x="3192464" y="1879997"/>
              <a:ext cx="23022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3246438" y="3577829"/>
              <a:ext cx="757237" cy="1690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7" name="Google Shape;367;p26"/>
            <p:cNvSpPr txBox="1"/>
            <p:nvPr/>
          </p:nvSpPr>
          <p:spPr>
            <a:xfrm>
              <a:off x="3154364" y="3536156"/>
              <a:ext cx="23022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/>
            </a:p>
          </p:txBody>
        </p:sp>
        <p:grpSp>
          <p:nvGrpSpPr>
            <p:cNvPr id="368" name="Google Shape;368;p26"/>
            <p:cNvGrpSpPr/>
            <p:nvPr/>
          </p:nvGrpSpPr>
          <p:grpSpPr>
            <a:xfrm>
              <a:off x="2686050" y="1047750"/>
              <a:ext cx="630238" cy="400050"/>
              <a:chOff x="-44" y="1473"/>
              <a:chExt cx="981" cy="1105"/>
            </a:xfrm>
          </p:grpSpPr>
          <p:pic>
            <p:nvPicPr>
              <p:cNvPr descr="desktop_computer_stylized_medium" id="369" name="Google Shape;369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" name="Google Shape;370;p2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" name="Google Shape;371;p26"/>
            <p:cNvGrpSpPr/>
            <p:nvPr/>
          </p:nvGrpSpPr>
          <p:grpSpPr>
            <a:xfrm flipH="1">
              <a:off x="5264150" y="1067991"/>
              <a:ext cx="654050" cy="434578"/>
              <a:chOff x="-44" y="1473"/>
              <a:chExt cx="981" cy="1105"/>
            </a:xfrm>
          </p:grpSpPr>
          <p:pic>
            <p:nvPicPr>
              <p:cNvPr descr="desktop_computer_stylized_medium" id="372" name="Google Shape;372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3" name="Google Shape;373;p2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74" name="Google Shape;374;p26"/>
          <p:cNvCxnSpPr>
            <a:stCxn id="340" idx="0"/>
          </p:cNvCxnSpPr>
          <p:nvPr/>
        </p:nvCxnSpPr>
        <p:spPr>
          <a:xfrm rot="10800000">
            <a:off x="7018440" y="3867019"/>
            <a:ext cx="271500" cy="57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Performance of rdt3.0</a:t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200"/>
              <a:t>rdt3.0 correct, but performance stinks</a:t>
            </a:r>
            <a:endParaRPr sz="22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200"/>
              <a:t>Calculate:</a:t>
            </a:r>
            <a:endParaRPr sz="2000">
              <a:solidFill>
                <a:srgbClr val="000000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–"/>
            </a:pPr>
            <a:r>
              <a:rPr lang="en-US" sz="2000"/>
              <a:t>Transmission delay of 8000bit packet on 1Gbps link</a:t>
            </a:r>
            <a:endParaRPr sz="2000"/>
          </a:p>
          <a:p>
            <a:pPr indent="0" lvl="0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–"/>
            </a:pPr>
            <a:r>
              <a:rPr lang="en-US" sz="2000"/>
              <a:t>Link </a:t>
            </a:r>
            <a:r>
              <a:rPr i="1" lang="en-US" sz="2000"/>
              <a:t>utilization</a:t>
            </a:r>
            <a:r>
              <a:rPr lang="en-US" sz="2000"/>
              <a:t>, or the fraction of time sender is transmitting, assuming 15ms propagation delay and negligible size ACK packets</a:t>
            </a:r>
            <a:endParaRPr sz="2000"/>
          </a:p>
          <a:p>
            <a:pPr indent="0" lvl="0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–"/>
            </a:pPr>
            <a:r>
              <a:rPr lang="en-US" sz="2000"/>
              <a:t>Link goodput, or rate of data delivery over time</a:t>
            </a:r>
            <a:endParaRPr sz="2000"/>
          </a:p>
          <a:p>
            <a:pPr indent="0" lvl="0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-US" sz="2400" u="none" cap="none" strike="noStrike"/>
              <a:t> </a:t>
            </a:r>
            <a:endParaRPr/>
          </a:p>
        </p:txBody>
      </p:sp>
      <p:grpSp>
        <p:nvGrpSpPr>
          <p:cNvPr id="55" name="Google Shape;55;p10"/>
          <p:cNvGrpSpPr/>
          <p:nvPr/>
        </p:nvGrpSpPr>
        <p:grpSpPr>
          <a:xfrm>
            <a:off x="5759050" y="4229750"/>
            <a:ext cx="3046085" cy="369332"/>
            <a:chOff x="5486400" y="4095750"/>
            <a:chExt cx="3046085" cy="369332"/>
          </a:xfrm>
        </p:grpSpPr>
        <p:sp>
          <p:nvSpPr>
            <p:cNvPr id="56" name="Google Shape;56;p10"/>
            <p:cNvSpPr txBox="1"/>
            <p:nvPr/>
          </p:nvSpPr>
          <p:spPr>
            <a:xfrm>
              <a:off x="6629400" y="4095750"/>
              <a:ext cx="1903085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a 1Gbps link!</a:t>
              </a:r>
              <a:endParaRPr/>
            </a:p>
          </p:txBody>
        </p:sp>
        <p:cxnSp>
          <p:nvCxnSpPr>
            <p:cNvPr id="57" name="Google Shape;57;p10"/>
            <p:cNvCxnSpPr>
              <a:stCxn id="56" idx="1"/>
            </p:cNvCxnSpPr>
            <p:nvPr/>
          </p:nvCxnSpPr>
          <p:spPr>
            <a:xfrm flipH="1">
              <a:off x="5486400" y="4280416"/>
              <a:ext cx="1143000" cy="43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descr="D_tx = \frac{L}{R} = \frac{8000b}{10^9bps}=0.008ms" id="58" name="Google Shape;58;p1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050" y="2156300"/>
            <a:ext cx="3851720" cy="54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{snd} = \frac{L/R}{RTT+L/R} = \frac{0.008}{30.008} = 0.00027" id="59" name="Google Shape;59;p1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050" y="3347850"/>
            <a:ext cx="4347526" cy="54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00b/30.008ms=267kbps" id="60" name="Google Shape;60;p1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6050" y="4306075"/>
            <a:ext cx="3603252" cy="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rdt3.0: stop-and-wait operation</a:t>
            </a:r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26" y="777350"/>
            <a:ext cx="7481752" cy="4120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{snd} = \frac{L/R}{RTT+L/R} = \frac{0.008}{30.008} = 0.00027" id="67" name="Google Shape;67;p1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137" y="4561525"/>
            <a:ext cx="4347526" cy="5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75" y="1321750"/>
            <a:ext cx="6496623" cy="35575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Pipelining: increased utilization</a:t>
            </a: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5679296" y="3565644"/>
            <a:ext cx="31599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3-packet pipelining increases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utilization by a factor of 3!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4169363" y="4327360"/>
            <a:ext cx="5164200" cy="66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76" name="Google Shape;76;p12"/>
          <p:cNvCxnSpPr>
            <a:stCxn id="74" idx="2"/>
          </p:cNvCxnSpPr>
          <p:nvPr/>
        </p:nvCxnSpPr>
        <p:spPr>
          <a:xfrm>
            <a:off x="7259246" y="4211844"/>
            <a:ext cx="1161300" cy="30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" name="Google Shape;77;p12"/>
          <p:cNvSpPr/>
          <p:nvPr/>
        </p:nvSpPr>
        <p:spPr>
          <a:xfrm>
            <a:off x="152400" y="581620"/>
            <a:ext cx="868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Pipelining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: Sender allows multiple, “in-flight”, yet-to-be-acknowledged packets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Range of sequence numbers must be increased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603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Buffering at sender and/or receiver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Pipelined protocols: Overview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04800" y="742950"/>
            <a:ext cx="41925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Go-back-N (GBN)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304800" y="1276350"/>
            <a:ext cx="4192588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Sender can have up to N unacked packets in pipeline</a:t>
            </a:r>
            <a:endParaRPr sz="1900"/>
          </a:p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Receiver only sends </a:t>
            </a:r>
            <a:br>
              <a:rPr lang="en-US" sz="1900"/>
            </a:br>
            <a:r>
              <a:rPr lang="en-US" sz="1900"/>
              <a:t>cumulative ack</a:t>
            </a:r>
            <a:endParaRPr sz="1900"/>
          </a:p>
          <a:p>
            <a:pPr indent="-266700" lvl="1" marL="742950" rtl="0" algn="l">
              <a:spcBef>
                <a:spcPts val="40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ACK for last contiguous packet</a:t>
            </a:r>
            <a:endParaRPr sz="1700"/>
          </a:p>
          <a:p>
            <a:pPr indent="-266700" lvl="1" marL="742950" rtl="0" algn="l">
              <a:spcBef>
                <a:spcPts val="40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No ACK for new packets past a sequence number gap</a:t>
            </a:r>
            <a:endParaRPr sz="1700"/>
          </a:p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Sender has timer for oldest unacked packet</a:t>
            </a:r>
            <a:endParaRPr sz="1900"/>
          </a:p>
          <a:p>
            <a:pPr indent="-266700" lvl="1" marL="742950" rtl="0" algn="l">
              <a:spcBef>
                <a:spcPts val="40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When timer expires, retransmit all unacked packets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86" name="Google Shape;86;p13"/>
          <p:cNvSpPr txBox="1"/>
          <p:nvPr>
            <p:ph idx="3" type="body"/>
          </p:nvPr>
        </p:nvSpPr>
        <p:spPr>
          <a:xfrm>
            <a:off x="4645026" y="742950"/>
            <a:ext cx="419417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Selective Repeat (SR)</a:t>
            </a:r>
            <a:endParaRPr/>
          </a:p>
        </p:txBody>
      </p:sp>
      <p:sp>
        <p:nvSpPr>
          <p:cNvPr id="87" name="Google Shape;87;p13"/>
          <p:cNvSpPr txBox="1"/>
          <p:nvPr>
            <p:ph idx="4" type="body"/>
          </p:nvPr>
        </p:nvSpPr>
        <p:spPr>
          <a:xfrm>
            <a:off x="4645026" y="1276350"/>
            <a:ext cx="4194174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Sender can have up to N unacked packets in pipeline</a:t>
            </a:r>
            <a:endParaRPr sz="1900"/>
          </a:p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Receiver sends individual ACK for each packet</a:t>
            </a:r>
            <a:endParaRPr sz="190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Sender maintains timer for each unacked packet</a:t>
            </a:r>
            <a:endParaRPr sz="1900"/>
          </a:p>
          <a:p>
            <a:pPr indent="-279400" lvl="1" marL="742950" rtl="0" algn="l">
              <a:spcBef>
                <a:spcPts val="40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When timer expires, retransmit only that unacked packet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88" name="Google Shape;88;p13"/>
          <p:cNvSpPr txBox="1"/>
          <p:nvPr/>
        </p:nvSpPr>
        <p:spPr>
          <a:xfrm>
            <a:off x="3609437" y="4558775"/>
            <a:ext cx="5481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are the relative advantages of each protocol?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" y="948735"/>
            <a:ext cx="7075465" cy="21564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GBN: Sender window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81000" y="3714750"/>
            <a:ext cx="36576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“Window” of up to </a:t>
            </a:r>
            <a:r>
              <a:rPr i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consecutive</a:t>
            </a: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unacknowledged packets allowed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611425" y="1466004"/>
            <a:ext cx="3631246" cy="740931"/>
          </a:xfrm>
          <a:prstGeom prst="rect">
            <a:avLst/>
          </a:prstGeom>
          <a:noFill/>
          <a:ln cap="flat" cmpd="sng" w="25400">
            <a:solidFill>
              <a:srgbClr val="0716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4"/>
          <p:cNvCxnSpPr>
            <a:stCxn id="95" idx="0"/>
          </p:cNvCxnSpPr>
          <p:nvPr/>
        </p:nvCxnSpPr>
        <p:spPr>
          <a:xfrm flipH="1" rot="10800000">
            <a:off x="2209800" y="2800350"/>
            <a:ext cx="144780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4961" y="3124696"/>
            <a:ext cx="2700439" cy="163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461961" y="3529611"/>
            <a:ext cx="547689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61961" y="3716142"/>
            <a:ext cx="547689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61961" y="3902673"/>
            <a:ext cx="547689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61961" y="4089205"/>
            <a:ext cx="547689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66689" y="3476628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74625" y="3663159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71450" y="3849690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168275" y="4036222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00064" y="2559252"/>
            <a:ext cx="504825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80999" y="2353062"/>
            <a:ext cx="504825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80975" y="2300288"/>
            <a:ext cx="13388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1 2 3 4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5 6 7 8 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77800" y="2506269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GBN in action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2741413" y="1059657"/>
            <a:ext cx="11368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2952751" y="781051"/>
            <a:ext cx="870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983288" y="795338"/>
            <a:ext cx="9880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>
            <a:off x="6057901" y="1244203"/>
            <a:ext cx="11113" cy="340399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5"/>
          <p:cNvSpPr txBox="1"/>
          <p:nvPr/>
        </p:nvSpPr>
        <p:spPr>
          <a:xfrm>
            <a:off x="6000751" y="1390651"/>
            <a:ext cx="231723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pkt3, discard,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(re)send ack1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980437" y="2262188"/>
            <a:ext cx="19502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ack0, send pkt4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ack1, send pkt5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alarm_clock_ringing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801" y="3240882"/>
            <a:ext cx="359591" cy="36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2448342" y="3284935"/>
            <a:ext cx="14013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pkt 2 timeout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2746176" y="3445669"/>
            <a:ext cx="1136850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pkt4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pkt5</a:t>
            </a: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>
            <a:off x="3922713" y="1204913"/>
            <a:ext cx="2101850" cy="35123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3921126" y="1410891"/>
            <a:ext cx="2100263" cy="351234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3937000" y="1608535"/>
            <a:ext cx="876300" cy="150019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3943351" y="1822847"/>
            <a:ext cx="2100263" cy="351234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/>
          <p:nvPr/>
        </p:nvCxnSpPr>
        <p:spPr>
          <a:xfrm flipH="1">
            <a:off x="3929064" y="1597819"/>
            <a:ext cx="2014537" cy="8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4699001" y="1634728"/>
            <a:ext cx="3257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4857750" y="1650206"/>
            <a:ext cx="484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loss</a:t>
            </a:r>
            <a:endParaRPr/>
          </a:p>
        </p:txBody>
      </p:sp>
      <p:cxnSp>
        <p:nvCxnSpPr>
          <p:cNvPr id="132" name="Google Shape;132;p15"/>
          <p:cNvCxnSpPr/>
          <p:nvPr/>
        </p:nvCxnSpPr>
        <p:spPr>
          <a:xfrm flipH="1">
            <a:off x="3925889" y="1812131"/>
            <a:ext cx="2014537" cy="825104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3929063" y="2439591"/>
            <a:ext cx="2100262" cy="351234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3960813" y="2678907"/>
            <a:ext cx="2101850" cy="35123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/>
          <p:nvPr/>
        </p:nvCxnSpPr>
        <p:spPr>
          <a:xfrm flipH="1">
            <a:off x="3957639" y="2209800"/>
            <a:ext cx="2014537" cy="825104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6" name="Google Shape;136;p15"/>
          <p:cNvGrpSpPr/>
          <p:nvPr/>
        </p:nvGrpSpPr>
        <p:grpSpPr>
          <a:xfrm>
            <a:off x="3817939" y="1601391"/>
            <a:ext cx="103187" cy="1846659"/>
            <a:chOff x="3651" y="1878"/>
            <a:chExt cx="78" cy="963"/>
          </a:xfrm>
        </p:grpSpPr>
        <p:cxnSp>
          <p:nvCxnSpPr>
            <p:cNvPr id="137" name="Google Shape;137;p15"/>
            <p:cNvCxnSpPr/>
            <p:nvPr/>
          </p:nvCxnSpPr>
          <p:spPr>
            <a:xfrm>
              <a:off x="3729" y="1879"/>
              <a:ext cx="0" cy="96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5"/>
            <p:cNvCxnSpPr/>
            <p:nvPr/>
          </p:nvCxnSpPr>
          <p:spPr>
            <a:xfrm rot="10800000">
              <a:off x="3651" y="1878"/>
              <a:ext cx="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5"/>
            <p:cNvCxnSpPr/>
            <p:nvPr/>
          </p:nvCxnSpPr>
          <p:spPr>
            <a:xfrm rot="10800000">
              <a:off x="3651" y="2841"/>
              <a:ext cx="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0" name="Google Shape;140;p15"/>
          <p:cNvCxnSpPr/>
          <p:nvPr/>
        </p:nvCxnSpPr>
        <p:spPr>
          <a:xfrm>
            <a:off x="3937001" y="3574257"/>
            <a:ext cx="2100263" cy="35123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3929063" y="3757613"/>
            <a:ext cx="2101850" cy="35123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3922713" y="3932635"/>
            <a:ext cx="2101850" cy="351234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3925888" y="4107657"/>
            <a:ext cx="2100262" cy="35123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5"/>
          <p:cNvSpPr txBox="1"/>
          <p:nvPr/>
        </p:nvSpPr>
        <p:spPr>
          <a:xfrm>
            <a:off x="5997575" y="2533650"/>
            <a:ext cx="21747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pkt4, discard,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(re)send ack1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6016625" y="2924175"/>
            <a:ext cx="21767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pkt5, discard,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(re)send ack1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6027738" y="3789760"/>
            <a:ext cx="2645661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pkt2, deliver, send ack2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pkt3, deliver, send ack3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pkt4, deliver, send ack4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pkt5, deliver, send ack5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613869" y="2883159"/>
            <a:ext cx="1827039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ignore duplicate ACK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39700" y="828675"/>
            <a:ext cx="1919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238127" y="1356123"/>
            <a:ext cx="523875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 flipH="1">
            <a:off x="4991101" y="2818210"/>
            <a:ext cx="1033463" cy="42267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/>
          <p:nvPr/>
        </p:nvCxnSpPr>
        <p:spPr>
          <a:xfrm flipH="1">
            <a:off x="4997451" y="3050382"/>
            <a:ext cx="1033463" cy="42267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5"/>
          <p:cNvCxnSpPr/>
          <p:nvPr/>
        </p:nvCxnSpPr>
        <p:spPr>
          <a:xfrm flipH="1">
            <a:off x="4992688" y="3943351"/>
            <a:ext cx="1033462" cy="42267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5"/>
          <p:cNvCxnSpPr/>
          <p:nvPr/>
        </p:nvCxnSpPr>
        <p:spPr>
          <a:xfrm flipH="1">
            <a:off x="4976813" y="4133851"/>
            <a:ext cx="1033462" cy="42267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/>
          <p:nvPr/>
        </p:nvCxnSpPr>
        <p:spPr>
          <a:xfrm flipH="1">
            <a:off x="4960938" y="4316016"/>
            <a:ext cx="1033462" cy="42267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5"/>
          <p:cNvCxnSpPr/>
          <p:nvPr/>
        </p:nvCxnSpPr>
        <p:spPr>
          <a:xfrm flipH="1">
            <a:off x="4945063" y="4498182"/>
            <a:ext cx="1033462" cy="42267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5"/>
          <p:cNvSpPr/>
          <p:nvPr/>
        </p:nvSpPr>
        <p:spPr>
          <a:xfrm>
            <a:off x="238127" y="1141215"/>
            <a:ext cx="523875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238127" y="1569840"/>
            <a:ext cx="523875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238127" y="1775819"/>
            <a:ext cx="523875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182564" y="1088232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0 1 2 3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4 5 6 7 8 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179389" y="1302545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0 1 2 3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4 5 6 7 8 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187325" y="1516857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0 1 2 3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4 5 6 7 8 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184150" y="1722836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0 1 2 3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4 5 6 7 8 </a:t>
            </a:r>
            <a:endParaRPr/>
          </a:p>
        </p:txBody>
      </p:sp>
      <p:cxnSp>
        <p:nvCxnSpPr>
          <p:cNvPr id="163" name="Google Shape;163;p15"/>
          <p:cNvCxnSpPr>
            <a:stCxn id="147" idx="3"/>
          </p:cNvCxnSpPr>
          <p:nvPr/>
        </p:nvCxnSpPr>
        <p:spPr>
          <a:xfrm>
            <a:off x="3440908" y="3037047"/>
            <a:ext cx="4776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0" y="629675"/>
            <a:ext cx="7385826" cy="42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Selective Repeat (SR)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6077669" y="2760881"/>
            <a:ext cx="296488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Receiver </a:t>
            </a:r>
            <a:r>
              <a:rPr i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individually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ACKs</a:t>
            </a: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correctly received pkts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077669" y="1962150"/>
            <a:ext cx="296545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 only resends pkts </a:t>
            </a: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which ACK not received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16"/>
          <p:cNvCxnSpPr>
            <a:stCxn id="171" idx="1"/>
          </p:cNvCxnSpPr>
          <p:nvPr/>
        </p:nvCxnSpPr>
        <p:spPr>
          <a:xfrm flipH="1">
            <a:off x="2743169" y="3084047"/>
            <a:ext cx="3334500" cy="496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" name="Google Shape;174;p16"/>
          <p:cNvCxnSpPr>
            <a:stCxn id="172" idx="1"/>
          </p:cNvCxnSpPr>
          <p:nvPr/>
        </p:nvCxnSpPr>
        <p:spPr>
          <a:xfrm rot="10800000">
            <a:off x="2057369" y="1550316"/>
            <a:ext cx="4020300" cy="735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514350" y="3587952"/>
            <a:ext cx="519113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514350" y="3774483"/>
            <a:ext cx="519113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514350" y="3961014"/>
            <a:ext cx="519113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514350" y="4147546"/>
            <a:ext cx="519113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200025" y="3534969"/>
            <a:ext cx="1338263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207964" y="3721500"/>
            <a:ext cx="13382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204789" y="3908031"/>
            <a:ext cx="13382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201614" y="4094563"/>
            <a:ext cx="13382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428625" y="2411403"/>
            <a:ext cx="502444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539749" y="2617592"/>
            <a:ext cx="502444" cy="1714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14314" y="2358629"/>
            <a:ext cx="13388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1 2 3 4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5 6 7 8 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211139" y="2564609"/>
            <a:ext cx="13382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2 3 4 5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6 7 8 </a:t>
            </a:r>
            <a:endParaRPr/>
          </a:p>
        </p:txBody>
      </p:sp>
      <p:sp>
        <p:nvSpPr>
          <p:cNvPr id="192" name="Google Shape;192;p17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SR in action</a:t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2774751" y="1117997"/>
            <a:ext cx="11368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2986089" y="839392"/>
            <a:ext cx="870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6016626" y="853679"/>
            <a:ext cx="9880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cxnSp>
        <p:nvCxnSpPr>
          <p:cNvPr id="196" name="Google Shape;196;p17"/>
          <p:cNvCxnSpPr/>
          <p:nvPr/>
        </p:nvCxnSpPr>
        <p:spPr>
          <a:xfrm>
            <a:off x="6091238" y="1302544"/>
            <a:ext cx="11112" cy="340399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7"/>
          <p:cNvSpPr txBox="1"/>
          <p:nvPr/>
        </p:nvSpPr>
        <p:spPr>
          <a:xfrm>
            <a:off x="6034089" y="1448991"/>
            <a:ext cx="231723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pkt3, buffer,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send ack3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2013774" y="2320529"/>
            <a:ext cx="19502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ack0, send pkt4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ack1, send pkt5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alarm_clock_ringing"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129" y="3240822"/>
            <a:ext cx="333376" cy="36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2481681" y="3343275"/>
            <a:ext cx="14013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pkt 2 timeout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2779513" y="3504010"/>
            <a:ext cx="1136850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>
            <a:off x="3956050" y="1263254"/>
            <a:ext cx="2101850" cy="351234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7"/>
          <p:cNvCxnSpPr/>
          <p:nvPr/>
        </p:nvCxnSpPr>
        <p:spPr>
          <a:xfrm>
            <a:off x="3954463" y="1469232"/>
            <a:ext cx="2100262" cy="35123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7"/>
          <p:cNvCxnSpPr/>
          <p:nvPr/>
        </p:nvCxnSpPr>
        <p:spPr>
          <a:xfrm>
            <a:off x="3970338" y="1666875"/>
            <a:ext cx="876300" cy="150019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7"/>
          <p:cNvCxnSpPr/>
          <p:nvPr/>
        </p:nvCxnSpPr>
        <p:spPr>
          <a:xfrm>
            <a:off x="3976688" y="1881188"/>
            <a:ext cx="2100262" cy="35123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7"/>
          <p:cNvCxnSpPr/>
          <p:nvPr/>
        </p:nvCxnSpPr>
        <p:spPr>
          <a:xfrm flipH="1">
            <a:off x="3962400" y="1656160"/>
            <a:ext cx="2014538" cy="8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7"/>
          <p:cNvSpPr txBox="1"/>
          <p:nvPr/>
        </p:nvSpPr>
        <p:spPr>
          <a:xfrm>
            <a:off x="4732338" y="1693069"/>
            <a:ext cx="3257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4891089" y="1708547"/>
            <a:ext cx="484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loss</a:t>
            </a:r>
            <a:endParaRPr/>
          </a:p>
        </p:txBody>
      </p:sp>
      <p:cxnSp>
        <p:nvCxnSpPr>
          <p:cNvPr id="209" name="Google Shape;209;p17"/>
          <p:cNvCxnSpPr/>
          <p:nvPr/>
        </p:nvCxnSpPr>
        <p:spPr>
          <a:xfrm flipH="1">
            <a:off x="3959225" y="1870473"/>
            <a:ext cx="2014538" cy="825103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7"/>
          <p:cNvCxnSpPr/>
          <p:nvPr/>
        </p:nvCxnSpPr>
        <p:spPr>
          <a:xfrm>
            <a:off x="3962401" y="2497932"/>
            <a:ext cx="2100263" cy="35123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7"/>
          <p:cNvCxnSpPr/>
          <p:nvPr/>
        </p:nvCxnSpPr>
        <p:spPr>
          <a:xfrm>
            <a:off x="3994150" y="2737247"/>
            <a:ext cx="2101850" cy="351234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7"/>
          <p:cNvCxnSpPr/>
          <p:nvPr/>
        </p:nvCxnSpPr>
        <p:spPr>
          <a:xfrm flipH="1">
            <a:off x="3990975" y="2268141"/>
            <a:ext cx="2014538" cy="825103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3" name="Google Shape;213;p17"/>
          <p:cNvGrpSpPr/>
          <p:nvPr/>
        </p:nvGrpSpPr>
        <p:grpSpPr>
          <a:xfrm>
            <a:off x="3851275" y="1659732"/>
            <a:ext cx="103188" cy="1846660"/>
            <a:chOff x="3651" y="1878"/>
            <a:chExt cx="78" cy="963"/>
          </a:xfrm>
        </p:grpSpPr>
        <p:cxnSp>
          <p:nvCxnSpPr>
            <p:cNvPr id="214" name="Google Shape;214;p17"/>
            <p:cNvCxnSpPr/>
            <p:nvPr/>
          </p:nvCxnSpPr>
          <p:spPr>
            <a:xfrm>
              <a:off x="3729" y="1879"/>
              <a:ext cx="0" cy="96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7"/>
            <p:cNvCxnSpPr/>
            <p:nvPr/>
          </p:nvCxnSpPr>
          <p:spPr>
            <a:xfrm rot="10800000">
              <a:off x="3651" y="1878"/>
              <a:ext cx="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7"/>
            <p:cNvCxnSpPr/>
            <p:nvPr/>
          </p:nvCxnSpPr>
          <p:spPr>
            <a:xfrm rot="10800000">
              <a:off x="3651" y="2841"/>
              <a:ext cx="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7" name="Google Shape;217;p17"/>
          <p:cNvCxnSpPr/>
          <p:nvPr/>
        </p:nvCxnSpPr>
        <p:spPr>
          <a:xfrm>
            <a:off x="3992563" y="3632597"/>
            <a:ext cx="2100262" cy="351234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7"/>
          <p:cNvSpPr txBox="1"/>
          <p:nvPr/>
        </p:nvSpPr>
        <p:spPr>
          <a:xfrm>
            <a:off x="6030914" y="2591991"/>
            <a:ext cx="20437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pkt4, buffer,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send ack4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6049964" y="2982516"/>
            <a:ext cx="20457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pkt5, buffer,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send ack5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6061075" y="3848101"/>
            <a:ext cx="267214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pkt2; deliver pkt2,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pkt3, pkt4, pkt5; send ack2</a:t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173038" y="887016"/>
            <a:ext cx="19191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/>
          </a:p>
        </p:txBody>
      </p:sp>
      <p:cxnSp>
        <p:nvCxnSpPr>
          <p:cNvPr id="222" name="Google Shape;222;p17"/>
          <p:cNvCxnSpPr/>
          <p:nvPr/>
        </p:nvCxnSpPr>
        <p:spPr>
          <a:xfrm flipH="1">
            <a:off x="3965575" y="2875360"/>
            <a:ext cx="2070100" cy="1008459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7"/>
          <p:cNvCxnSpPr/>
          <p:nvPr/>
        </p:nvCxnSpPr>
        <p:spPr>
          <a:xfrm flipH="1">
            <a:off x="4017963" y="3106341"/>
            <a:ext cx="2070100" cy="1008459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7"/>
          <p:cNvSpPr txBox="1"/>
          <p:nvPr/>
        </p:nvSpPr>
        <p:spPr>
          <a:xfrm>
            <a:off x="2290764" y="3752850"/>
            <a:ext cx="14931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record ack4 arrived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2309814" y="3975497"/>
            <a:ext cx="14931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record ack4 arrived</a:t>
            </a:r>
            <a:endParaRPr/>
          </a:p>
        </p:txBody>
      </p:sp>
      <p:cxnSp>
        <p:nvCxnSpPr>
          <p:cNvPr id="226" name="Google Shape;226;p17"/>
          <p:cNvCxnSpPr/>
          <p:nvPr/>
        </p:nvCxnSpPr>
        <p:spPr>
          <a:xfrm flipH="1">
            <a:off x="5129214" y="4014788"/>
            <a:ext cx="922337" cy="431006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7" name="Google Shape;227;p17"/>
          <p:cNvGrpSpPr/>
          <p:nvPr/>
        </p:nvGrpSpPr>
        <p:grpSpPr>
          <a:xfrm>
            <a:off x="215900" y="1146573"/>
            <a:ext cx="1338263" cy="277416"/>
            <a:chOff x="215900" y="1146573"/>
            <a:chExt cx="1338263" cy="277416"/>
          </a:xfrm>
        </p:grpSpPr>
        <p:sp>
          <p:nvSpPr>
            <p:cNvPr id="228" name="Google Shape;228;p17"/>
            <p:cNvSpPr/>
            <p:nvPr/>
          </p:nvSpPr>
          <p:spPr>
            <a:xfrm>
              <a:off x="274637" y="1199556"/>
              <a:ext cx="530225" cy="17145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215900" y="1146573"/>
              <a:ext cx="1338263" cy="277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30" name="Google Shape;230;p17"/>
          <p:cNvGrpSpPr/>
          <p:nvPr/>
        </p:nvGrpSpPr>
        <p:grpSpPr>
          <a:xfrm>
            <a:off x="215900" y="1397795"/>
            <a:ext cx="1338263" cy="277416"/>
            <a:chOff x="215900" y="1146573"/>
            <a:chExt cx="1338263" cy="277416"/>
          </a:xfrm>
        </p:grpSpPr>
        <p:sp>
          <p:nvSpPr>
            <p:cNvPr id="231" name="Google Shape;231;p17"/>
            <p:cNvSpPr/>
            <p:nvPr/>
          </p:nvSpPr>
          <p:spPr>
            <a:xfrm>
              <a:off x="274637" y="1199556"/>
              <a:ext cx="530225" cy="17145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215900" y="1146573"/>
              <a:ext cx="1338263" cy="277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33" name="Google Shape;233;p17"/>
          <p:cNvGrpSpPr/>
          <p:nvPr/>
        </p:nvGrpSpPr>
        <p:grpSpPr>
          <a:xfrm>
            <a:off x="215900" y="1649017"/>
            <a:ext cx="1338263" cy="277416"/>
            <a:chOff x="215900" y="1146573"/>
            <a:chExt cx="1338263" cy="277416"/>
          </a:xfrm>
        </p:grpSpPr>
        <p:sp>
          <p:nvSpPr>
            <p:cNvPr id="234" name="Google Shape;234;p17"/>
            <p:cNvSpPr/>
            <p:nvPr/>
          </p:nvSpPr>
          <p:spPr>
            <a:xfrm>
              <a:off x="274637" y="1199556"/>
              <a:ext cx="530225" cy="17145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5" name="Google Shape;235;p17"/>
            <p:cNvSpPr txBox="1"/>
            <p:nvPr/>
          </p:nvSpPr>
          <p:spPr>
            <a:xfrm>
              <a:off x="215900" y="1146573"/>
              <a:ext cx="1338263" cy="277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215900" y="1900239"/>
            <a:ext cx="1338263" cy="277416"/>
            <a:chOff x="215900" y="1134665"/>
            <a:chExt cx="1338263" cy="277416"/>
          </a:xfrm>
        </p:grpSpPr>
        <p:sp>
          <p:nvSpPr>
            <p:cNvPr id="237" name="Google Shape;237;p17"/>
            <p:cNvSpPr/>
            <p:nvPr/>
          </p:nvSpPr>
          <p:spPr>
            <a:xfrm>
              <a:off x="274637" y="1199556"/>
              <a:ext cx="530225" cy="17145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" name="Google Shape;238;p17"/>
            <p:cNvSpPr txBox="1"/>
            <p:nvPr/>
          </p:nvSpPr>
          <p:spPr>
            <a:xfrm>
              <a:off x="215900" y="1134665"/>
              <a:ext cx="1338263" cy="277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sp>
        <p:nvSpPr>
          <p:cNvPr id="239" name="Google Shape;239;p17"/>
          <p:cNvSpPr txBox="1"/>
          <p:nvPr/>
        </p:nvSpPr>
        <p:spPr>
          <a:xfrm>
            <a:off x="1613869" y="2883159"/>
            <a:ext cx="1710725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ack3 arrived</a:t>
            </a:r>
            <a:endParaRPr/>
          </a:p>
        </p:txBody>
      </p:sp>
      <p:cxnSp>
        <p:nvCxnSpPr>
          <p:cNvPr id="240" name="Google Shape;240;p17"/>
          <p:cNvCxnSpPr>
            <a:stCxn id="239" idx="3"/>
          </p:cNvCxnSpPr>
          <p:nvPr/>
        </p:nvCxnSpPr>
        <p:spPr>
          <a:xfrm>
            <a:off x="3324594" y="3037047"/>
            <a:ext cx="5940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SU_theme">
  <a:themeElements>
    <a:clrScheme name="MSU">
      <a:dk1>
        <a:srgbClr val="262626"/>
      </a:dk1>
      <a:lt1>
        <a:srgbClr val="FFFFFF"/>
      </a:lt1>
      <a:dk2>
        <a:srgbClr val="3B3B3B"/>
      </a:dk2>
      <a:lt2>
        <a:srgbClr val="F2F2F2"/>
      </a:lt2>
      <a:accent1>
        <a:srgbClr val="0A1F62"/>
      </a:accent1>
      <a:accent2>
        <a:srgbClr val="F0AC00"/>
      </a:accent2>
      <a:accent3>
        <a:srgbClr val="003F9B"/>
      </a:accent3>
      <a:accent4>
        <a:srgbClr val="F6D473"/>
      </a:accent4>
      <a:accent5>
        <a:srgbClr val="E37777"/>
      </a:accent5>
      <a:accent6>
        <a:srgbClr val="65BF76"/>
      </a:accent6>
      <a:hlink>
        <a:srgbClr val="3366FF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