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7010400" cy="92964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1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12612754f_0_0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412612754f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412612754f_0_0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Hosts, access networks, backbone networks, home networks and IoT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access network technologies do you know?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cable, dsl, fiber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data transmitted between cities?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copper, fiber, microwave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6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c24270b44_0_1:notes"/>
          <p:cNvSpPr/>
          <p:nvPr>
            <p:ph idx="2" type="sldImg"/>
          </p:nvPr>
        </p:nvSpPr>
        <p:spPr>
          <a:xfrm>
            <a:off x="404813" y="698500"/>
            <a:ext cx="62007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ec24270b44_0_1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Hosts, access networks, backbone networks, home networks and IoT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access network technologies do you know?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cable, dsl, fiber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data transmitted between cities?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copper, fiber, microwave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c24270b44_0_1:notes"/>
          <p:cNvSpPr txBox="1"/>
          <p:nvPr>
            <p:ph idx="12" type="sldNum"/>
          </p:nvPr>
        </p:nvSpPr>
        <p:spPr>
          <a:xfrm>
            <a:off x="3970939" y="8829968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Duplication of functionality – for example reliability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share information between layers</a:t>
            </a:r>
            <a:endParaRPr/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US" sz="10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Global System for Mobile</a:t>
            </a:r>
            <a:r>
              <a:rPr lang="en-US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Communications (</a:t>
            </a:r>
            <a:r>
              <a:rPr b="1" lang="en-US" sz="1050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GSM</a:t>
            </a:r>
            <a:r>
              <a:rPr lang="en-US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404813" y="698500"/>
            <a:ext cx="6200775" cy="34877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to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closest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links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Interchange 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haul, high capacity links</a:t>
            </a:r>
            <a:endParaRPr/>
          </a:p>
        </p:txBody>
      </p:sp>
      <p:sp>
        <p:nvSpPr>
          <p:cNvPr id="263" name="Google Shape;263;p22:notes"/>
          <p:cNvSpPr txBox="1"/>
          <p:nvPr>
            <p:ph idx="12" type="sldNum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ash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verticals/msuvert.jpg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5447" y="438150"/>
            <a:ext cx="5758352" cy="403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00263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23850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rgbClr val="8B8B8B"/>
              </a:buClr>
              <a:buSzPts val="2200"/>
              <a:buNone/>
              <a:defRPr>
                <a:solidFill>
                  <a:srgbClr val="8B8B8B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>
                <a:solidFill>
                  <a:srgbClr val="8B8B8B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B8B8B"/>
              </a:buClr>
              <a:buSzPts val="2000"/>
              <a:buNone/>
              <a:defRPr>
                <a:solidFill>
                  <a:srgbClr val="8B8B8B"/>
                </a:solidFill>
              </a:defRPr>
            </a:lvl9pPr>
          </a:lstStyle>
          <a:p/>
        </p:txBody>
      </p:sp>
      <p:pic>
        <p:nvPicPr>
          <p:cNvPr descr="http://www.montana.edu/cpa/graphics/logos/horizontals/msuhoriz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5486400" y="0"/>
            <a:ext cx="36576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485" y="138550"/>
            <a:ext cx="6962716" cy="17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048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None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572000" y="895350"/>
            <a:ext cx="411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sz="2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•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742950"/>
            <a:ext cx="4192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04800" y="1276350"/>
            <a:ext cx="41925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6" y="742950"/>
            <a:ext cx="419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6" y="1276350"/>
            <a:ext cx="4194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boto"/>
              <a:buNone/>
              <a:defRPr i="0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81915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–"/>
              <a:defRPr i="0" sz="2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–"/>
              <a:defRPr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497875" y="4900940"/>
            <a:ext cx="609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montana.edu/cpa/graphics/logos/horizontals/msuhoriz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03027" y="42475"/>
            <a:ext cx="2164773" cy="5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942697"/>
            <a:ext cx="1716075" cy="1483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17.gif"/><Relationship Id="rId7" Type="http://schemas.openxmlformats.org/officeDocument/2006/relationships/image" Target="../media/image19.jp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Internet Topology</a:t>
            </a:r>
            <a:endParaRPr/>
          </a:p>
        </p:txBody>
      </p:sp>
      <p:pic>
        <p:nvPicPr>
          <p:cNvPr id="295" name="Google Shape;2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0275" y="863375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682" y="1629428"/>
            <a:ext cx="4692320" cy="209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Tier-1 ISP: e.g.,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CenturyLink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95350"/>
            <a:ext cx="7557025" cy="39321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grpSp>
        <p:nvGrpSpPr>
          <p:cNvPr id="303" name="Google Shape;303;p19"/>
          <p:cNvGrpSpPr/>
          <p:nvPr/>
        </p:nvGrpSpPr>
        <p:grpSpPr>
          <a:xfrm>
            <a:off x="2021625" y="2314241"/>
            <a:ext cx="3057525" cy="2244328"/>
            <a:chOff x="941" y="1103"/>
            <a:chExt cx="1926" cy="1885"/>
          </a:xfrm>
        </p:grpSpPr>
        <p:sp>
          <p:nvSpPr>
            <p:cNvPr id="304" name="Google Shape;304;p19"/>
            <p:cNvSpPr/>
            <p:nvPr/>
          </p:nvSpPr>
          <p:spPr>
            <a:xfrm>
              <a:off x="1307" y="1103"/>
              <a:ext cx="1560" cy="188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5" name="Google Shape;305;p19"/>
            <p:cNvCxnSpPr/>
            <p:nvPr/>
          </p:nvCxnSpPr>
          <p:spPr>
            <a:xfrm rot="10800000">
              <a:off x="1408" y="1945"/>
              <a:ext cx="28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9"/>
            <p:cNvCxnSpPr/>
            <p:nvPr/>
          </p:nvCxnSpPr>
          <p:spPr>
            <a:xfrm rot="10800000">
              <a:off x="1408" y="2028"/>
              <a:ext cx="28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19"/>
            <p:cNvSpPr txBox="1"/>
            <p:nvPr/>
          </p:nvSpPr>
          <p:spPr>
            <a:xfrm flipH="1">
              <a:off x="1336" y="1789"/>
              <a:ext cx="229" cy="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308" name="Google Shape;308;p19"/>
            <p:cNvGrpSpPr/>
            <p:nvPr/>
          </p:nvGrpSpPr>
          <p:grpSpPr>
            <a:xfrm flipH="1">
              <a:off x="1617" y="2063"/>
              <a:ext cx="775" cy="284"/>
              <a:chOff x="2927" y="2500"/>
              <a:chExt cx="949" cy="332"/>
            </a:xfrm>
          </p:grpSpPr>
          <p:cxnSp>
            <p:nvCxnSpPr>
              <p:cNvPr id="309" name="Google Shape;309;p19"/>
              <p:cNvCxnSpPr/>
              <p:nvPr/>
            </p:nvCxnSpPr>
            <p:spPr>
              <a:xfrm flipH="1">
                <a:off x="2927" y="2515"/>
                <a:ext cx="236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19"/>
              <p:cNvCxnSpPr/>
              <p:nvPr/>
            </p:nvCxnSpPr>
            <p:spPr>
              <a:xfrm>
                <a:off x="3209" y="2500"/>
                <a:ext cx="201" cy="33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19"/>
              <p:cNvCxnSpPr/>
              <p:nvPr/>
            </p:nvCxnSpPr>
            <p:spPr>
              <a:xfrm>
                <a:off x="3315" y="2500"/>
                <a:ext cx="561" cy="324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12" name="Google Shape;312;p19"/>
            <p:cNvCxnSpPr/>
            <p:nvPr/>
          </p:nvCxnSpPr>
          <p:spPr>
            <a:xfrm rot="10800000">
              <a:off x="1819" y="1612"/>
              <a:ext cx="0" cy="35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 flipH="1">
              <a:off x="1587" y="2081"/>
              <a:ext cx="193" cy="26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1818" y="2068"/>
              <a:ext cx="164" cy="28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1904" y="2068"/>
              <a:ext cx="459" cy="27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" name="Google Shape;316;p19"/>
            <p:cNvSpPr txBox="1"/>
            <p:nvPr/>
          </p:nvSpPr>
          <p:spPr>
            <a:xfrm>
              <a:off x="1487" y="2644"/>
              <a:ext cx="1153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to/from customers</a:t>
              </a:r>
              <a:endParaRPr/>
            </a:p>
          </p:txBody>
        </p:sp>
        <p:sp>
          <p:nvSpPr>
            <p:cNvPr id="317" name="Google Shape;317;p19"/>
            <p:cNvSpPr txBox="1"/>
            <p:nvPr/>
          </p:nvSpPr>
          <p:spPr>
            <a:xfrm>
              <a:off x="2262" y="1628"/>
              <a:ext cx="546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peering</a:t>
              </a:r>
              <a:endParaRPr/>
            </a:p>
          </p:txBody>
        </p:sp>
        <p:sp>
          <p:nvSpPr>
            <p:cNvPr id="318" name="Google Shape;318;p19"/>
            <p:cNvSpPr txBox="1"/>
            <p:nvPr/>
          </p:nvSpPr>
          <p:spPr>
            <a:xfrm>
              <a:off x="1636" y="1364"/>
              <a:ext cx="1152" cy="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to/from backbone</a:t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355" y="1139"/>
              <a:ext cx="1447" cy="1774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0" name="Google Shape;320;p19"/>
            <p:cNvCxnSpPr/>
            <p:nvPr/>
          </p:nvCxnSpPr>
          <p:spPr>
            <a:xfrm rot="10800000">
              <a:off x="2226" y="1612"/>
              <a:ext cx="0" cy="35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9"/>
            <p:cNvCxnSpPr/>
            <p:nvPr/>
          </p:nvCxnSpPr>
          <p:spPr>
            <a:xfrm>
              <a:off x="2360" y="1948"/>
              <a:ext cx="3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9"/>
            <p:cNvCxnSpPr/>
            <p:nvPr/>
          </p:nvCxnSpPr>
          <p:spPr>
            <a:xfrm>
              <a:off x="2360" y="2030"/>
              <a:ext cx="3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19"/>
            <p:cNvSpPr txBox="1"/>
            <p:nvPr/>
          </p:nvSpPr>
          <p:spPr>
            <a:xfrm>
              <a:off x="2410" y="1790"/>
              <a:ext cx="290" cy="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324" name="Google Shape;324;p19"/>
            <p:cNvGrpSpPr/>
            <p:nvPr/>
          </p:nvGrpSpPr>
          <p:grpSpPr>
            <a:xfrm>
              <a:off x="2376" y="2519"/>
              <a:ext cx="83" cy="167"/>
              <a:chOff x="4467" y="2745"/>
              <a:chExt cx="96" cy="345"/>
            </a:xfrm>
          </p:grpSpPr>
          <p:cxnSp>
            <p:nvCxnSpPr>
              <p:cNvPr id="325" name="Google Shape;325;p19"/>
              <p:cNvCxnSpPr/>
              <p:nvPr/>
            </p:nvCxnSpPr>
            <p:spPr>
              <a:xfrm rot="5400000">
                <a:off x="4294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9"/>
              <p:cNvCxnSpPr/>
              <p:nvPr/>
            </p:nvCxnSpPr>
            <p:spPr>
              <a:xfrm rot="5400000">
                <a:off x="4390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7" name="Google Shape;327;p19"/>
            <p:cNvSpPr txBox="1"/>
            <p:nvPr/>
          </p:nvSpPr>
          <p:spPr>
            <a:xfrm flipH="1" rot="-5400000">
              <a:off x="2242" y="2495"/>
              <a:ext cx="238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328" name="Google Shape;328;p19"/>
            <p:cNvGrpSpPr/>
            <p:nvPr/>
          </p:nvGrpSpPr>
          <p:grpSpPr>
            <a:xfrm>
              <a:off x="1977" y="2528"/>
              <a:ext cx="84" cy="167"/>
              <a:chOff x="4467" y="2745"/>
              <a:chExt cx="96" cy="345"/>
            </a:xfrm>
          </p:grpSpPr>
          <p:cxnSp>
            <p:nvCxnSpPr>
              <p:cNvPr id="329" name="Google Shape;329;p19"/>
              <p:cNvCxnSpPr/>
              <p:nvPr/>
            </p:nvCxnSpPr>
            <p:spPr>
              <a:xfrm rot="5400000">
                <a:off x="4294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19"/>
              <p:cNvCxnSpPr/>
              <p:nvPr/>
            </p:nvCxnSpPr>
            <p:spPr>
              <a:xfrm rot="5400000">
                <a:off x="4390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1" name="Google Shape;331;p19"/>
            <p:cNvSpPr txBox="1"/>
            <p:nvPr/>
          </p:nvSpPr>
          <p:spPr>
            <a:xfrm flipH="1" rot="-5400000">
              <a:off x="1837" y="2491"/>
              <a:ext cx="2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332" name="Google Shape;332;p19"/>
            <p:cNvGrpSpPr/>
            <p:nvPr/>
          </p:nvGrpSpPr>
          <p:grpSpPr>
            <a:xfrm>
              <a:off x="1545" y="2526"/>
              <a:ext cx="92" cy="167"/>
              <a:chOff x="4467" y="2745"/>
              <a:chExt cx="96" cy="345"/>
            </a:xfrm>
          </p:grpSpPr>
          <p:cxnSp>
            <p:nvCxnSpPr>
              <p:cNvPr id="333" name="Google Shape;333;p19"/>
              <p:cNvCxnSpPr/>
              <p:nvPr/>
            </p:nvCxnSpPr>
            <p:spPr>
              <a:xfrm rot="5400000">
                <a:off x="4294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19"/>
              <p:cNvCxnSpPr/>
              <p:nvPr/>
            </p:nvCxnSpPr>
            <p:spPr>
              <a:xfrm rot="5400000">
                <a:off x="4390" y="2918"/>
                <a:ext cx="34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5" name="Google Shape;335;p19"/>
            <p:cNvSpPr txBox="1"/>
            <p:nvPr/>
          </p:nvSpPr>
          <p:spPr>
            <a:xfrm flipH="1" rot="-5400000">
              <a:off x="1407" y="2492"/>
              <a:ext cx="2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sp>
          <p:nvSpPr>
            <p:cNvPr id="336" name="Google Shape;336;p19"/>
            <p:cNvSpPr txBox="1"/>
            <p:nvPr/>
          </p:nvSpPr>
          <p:spPr>
            <a:xfrm>
              <a:off x="1415" y="1180"/>
              <a:ext cx="1295" cy="2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POP: point-of-presence</a:t>
              </a:r>
              <a:endParaRPr/>
            </a:p>
          </p:txBody>
        </p:sp>
        <p:grpSp>
          <p:nvGrpSpPr>
            <p:cNvPr id="337" name="Google Shape;337;p19"/>
            <p:cNvGrpSpPr/>
            <p:nvPr/>
          </p:nvGrpSpPr>
          <p:grpSpPr>
            <a:xfrm>
              <a:off x="1575" y="1880"/>
              <a:ext cx="415" cy="197"/>
              <a:chOff x="2356" y="1300"/>
              <a:chExt cx="555" cy="194"/>
            </a:xfrm>
          </p:grpSpPr>
          <p:sp>
            <p:nvSpPr>
              <p:cNvPr id="338" name="Google Shape;338;p1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41" name="Google Shape;341;p1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42" name="Google Shape;342;p1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44" name="Google Shape;344;p1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19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6" name="Google Shape;346;p19"/>
            <p:cNvGrpSpPr/>
            <p:nvPr/>
          </p:nvGrpSpPr>
          <p:grpSpPr>
            <a:xfrm>
              <a:off x="2038" y="1886"/>
              <a:ext cx="413" cy="199"/>
              <a:chOff x="2356" y="1300"/>
              <a:chExt cx="555" cy="194"/>
            </a:xfrm>
          </p:grpSpPr>
          <p:sp>
            <p:nvSpPr>
              <p:cNvPr id="347" name="Google Shape;347;p1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50" name="Google Shape;350;p1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51" name="Google Shape;351;p1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53" name="Google Shape;353;p19"/>
              <p:cNvCxnSpPr/>
              <p:nvPr/>
            </p:nvCxnSpPr>
            <p:spPr>
              <a:xfrm>
                <a:off x="2357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19"/>
              <p:cNvCxnSpPr/>
              <p:nvPr/>
            </p:nvCxnSpPr>
            <p:spPr>
              <a:xfrm>
                <a:off x="2907" y="1363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5" name="Google Shape;355;p19"/>
            <p:cNvGrpSpPr/>
            <p:nvPr/>
          </p:nvGrpSpPr>
          <p:grpSpPr>
            <a:xfrm>
              <a:off x="1425" y="2322"/>
              <a:ext cx="343" cy="204"/>
              <a:chOff x="2356" y="1300"/>
              <a:chExt cx="555" cy="194"/>
            </a:xfrm>
          </p:grpSpPr>
          <p:sp>
            <p:nvSpPr>
              <p:cNvPr id="356" name="Google Shape;356;p1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59" name="Google Shape;359;p1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60" name="Google Shape;360;p1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1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2" name="Google Shape;362;p1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19"/>
              <p:cNvCxnSpPr/>
              <p:nvPr/>
            </p:nvCxnSpPr>
            <p:spPr>
              <a:xfrm>
                <a:off x="2908" y="1363"/>
                <a:ext cx="0" cy="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4" name="Google Shape;364;p19"/>
            <p:cNvGrpSpPr/>
            <p:nvPr/>
          </p:nvGrpSpPr>
          <p:grpSpPr>
            <a:xfrm>
              <a:off x="2242" y="2332"/>
              <a:ext cx="343" cy="204"/>
              <a:chOff x="2356" y="1300"/>
              <a:chExt cx="555" cy="194"/>
            </a:xfrm>
          </p:grpSpPr>
          <p:sp>
            <p:nvSpPr>
              <p:cNvPr id="365" name="Google Shape;365;p1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68" name="Google Shape;368;p1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69" name="Google Shape;369;p1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1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1" name="Google Shape;371;p1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19"/>
              <p:cNvCxnSpPr/>
              <p:nvPr/>
            </p:nvCxnSpPr>
            <p:spPr>
              <a:xfrm>
                <a:off x="2908" y="1363"/>
                <a:ext cx="0" cy="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3" name="Google Shape;373;p19"/>
            <p:cNvGrpSpPr/>
            <p:nvPr/>
          </p:nvGrpSpPr>
          <p:grpSpPr>
            <a:xfrm>
              <a:off x="1847" y="2327"/>
              <a:ext cx="343" cy="204"/>
              <a:chOff x="2356" y="1300"/>
              <a:chExt cx="555" cy="194"/>
            </a:xfrm>
          </p:grpSpPr>
          <p:sp>
            <p:nvSpPr>
              <p:cNvPr id="374" name="Google Shape;374;p19"/>
              <p:cNvSpPr/>
              <p:nvPr/>
            </p:nvSpPr>
            <p:spPr>
              <a:xfrm>
                <a:off x="2357" y="1385"/>
                <a:ext cx="551" cy="109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2357" y="1374"/>
                <a:ext cx="554" cy="66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2356" y="1300"/>
                <a:ext cx="551" cy="127"/>
              </a:xfrm>
              <a:prstGeom prst="ellipse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77" name="Google Shape;377;p19"/>
              <p:cNvGrpSpPr/>
              <p:nvPr/>
            </p:nvGrpSpPr>
            <p:grpSpPr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378" name="Google Shape;378;p19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19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80" name="Google Shape;380;p19"/>
              <p:cNvCxnSpPr/>
              <p:nvPr/>
            </p:nvCxnSpPr>
            <p:spPr>
              <a:xfrm>
                <a:off x="2358" y="1361"/>
                <a:ext cx="0" cy="8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19"/>
              <p:cNvCxnSpPr/>
              <p:nvPr/>
            </p:nvCxnSpPr>
            <p:spPr>
              <a:xfrm>
                <a:off x="2908" y="1363"/>
                <a:ext cx="0" cy="8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2" name="Google Shape;382;p19"/>
            <p:cNvSpPr/>
            <p:nvPr/>
          </p:nvSpPr>
          <p:spPr>
            <a:xfrm>
              <a:off x="941" y="1103"/>
              <a:ext cx="370" cy="1885"/>
            </a:xfrm>
            <a:custGeom>
              <a:rect b="b" l="l" r="r" t="t"/>
              <a:pathLst>
                <a:path extrusionOk="0" h="1879" w="475">
                  <a:moveTo>
                    <a:pt x="0" y="1224"/>
                  </a:moveTo>
                  <a:lnTo>
                    <a:pt x="475" y="0"/>
                  </a:lnTo>
                  <a:lnTo>
                    <a:pt x="468" y="1879"/>
                  </a:lnTo>
                  <a:lnTo>
                    <a:pt x="0" y="1224"/>
                  </a:lnTo>
                  <a:close/>
                </a:path>
              </a:pathLst>
            </a:custGeom>
            <a:gradFill>
              <a:gsLst>
                <a:gs pos="0">
                  <a:srgbClr val="CC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685800" y="20026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Chapter 1</a:t>
            </a:r>
            <a:endParaRPr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1371600" y="32385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Computer Networks and the Internet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The Internet?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04800" y="895350"/>
            <a:ext cx="464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spcBef>
                <a:spcPts val="48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What you’ll learn about the Internet in this course</a:t>
            </a:r>
            <a:endParaRPr sz="2100"/>
          </a:p>
          <a:p>
            <a:pPr indent="-266700" lvl="1" marL="742950" rtl="0" algn="l">
              <a:spcBef>
                <a:spcPts val="44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Guiding principles</a:t>
            </a:r>
            <a:endParaRPr sz="1900"/>
          </a:p>
          <a:p>
            <a:pPr indent="-266700" lvl="1" marL="742950" rtl="0" algn="l">
              <a:spcBef>
                <a:spcPts val="440"/>
              </a:spcBef>
              <a:spcAft>
                <a:spcPts val="0"/>
              </a:spcAft>
              <a:buSzPts val="1900"/>
              <a:buChar char="–"/>
            </a:pPr>
            <a:r>
              <a:rPr lang="en-US" sz="1900"/>
              <a:t>Framework for understanding today’s and tomorrow’s networks</a:t>
            </a:r>
            <a:endParaRPr sz="19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012" y="0"/>
            <a:ext cx="38889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574650" y="2938325"/>
            <a:ext cx="4108500" cy="76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Light"/>
                <a:ea typeface="Roboto Light"/>
                <a:cs typeface="Roboto Light"/>
                <a:sym typeface="Roboto Light"/>
              </a:rPr>
              <a:t>What access network technologies do you know of?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74650" y="4066275"/>
            <a:ext cx="4108500" cy="76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Light"/>
                <a:ea typeface="Roboto Light"/>
                <a:cs typeface="Roboto Light"/>
                <a:sym typeface="Roboto Light"/>
              </a:rPr>
              <a:t>What network technologies transmit data between cities?</a:t>
            </a: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8600" y="57150"/>
            <a:ext cx="6629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The quest for low latency</a:t>
            </a:r>
            <a:endParaRPr/>
          </a:p>
        </p:txBody>
      </p:sp>
      <p:pic>
        <p:nvPicPr>
          <p:cNvPr descr="http://www.zerohedge.com/sites/default/files/images/user5/imageroot/2012/07-2/NY%20to%20Chicago_0.jpg"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6150"/>
            <a:ext cx="5761200" cy="69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650" y="45870"/>
            <a:ext cx="1438275" cy="2667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sp>
        <p:nvSpPr>
          <p:cNvPr id="72" name="Google Shape;72;p12"/>
          <p:cNvSpPr/>
          <p:nvPr/>
        </p:nvSpPr>
        <p:spPr>
          <a:xfrm>
            <a:off x="0" y="3175200"/>
            <a:ext cx="6124800" cy="19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150" y="2802450"/>
            <a:ext cx="4142850" cy="23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Communication Example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04800" y="895350"/>
            <a:ext cx="3309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Setup</a:t>
            </a:r>
            <a:endParaRPr sz="1900"/>
          </a:p>
          <a:p>
            <a:pPr indent="-2540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Form </a:t>
            </a:r>
            <a:r>
              <a:rPr lang="en-US" sz="1700"/>
              <a:t>6 groups</a:t>
            </a:r>
            <a:endParaRPr sz="1700"/>
          </a:p>
          <a:p>
            <a:pPr indent="-2540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Only adjacent groups can speak to each other</a:t>
            </a:r>
            <a:endParaRPr sz="1700"/>
          </a:p>
          <a:p>
            <a:pPr indent="-2540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Begin by contacting your neighbors to learn their functionality</a:t>
            </a:r>
            <a:endParaRPr sz="1700"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70"/>
              <a:buFont typeface="Arial"/>
              <a:buNone/>
            </a:pPr>
            <a:r>
              <a:t/>
            </a:r>
            <a:endParaRPr sz="1700"/>
          </a:p>
          <a:p>
            <a:pPr indent="-311150" lvl="0" marL="342900" rtl="0" algn="l">
              <a:spcBef>
                <a:spcPts val="48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Goal</a:t>
            </a:r>
            <a:endParaRPr sz="1900"/>
          </a:p>
          <a:p>
            <a:pPr indent="-254000" lvl="1" marL="742950" rtl="0" algn="l">
              <a:spcBef>
                <a:spcPts val="440"/>
              </a:spcBef>
              <a:spcAft>
                <a:spcPts val="0"/>
              </a:spcAft>
              <a:buSzPts val="1700"/>
              <a:buChar char="–"/>
            </a:pPr>
            <a:r>
              <a:rPr lang="en-US" sz="1700"/>
              <a:t>Send message from the sender to the destination</a:t>
            </a:r>
            <a:endParaRPr sz="17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sz="1900"/>
          </a:p>
        </p:txBody>
      </p:sp>
      <p:grpSp>
        <p:nvGrpSpPr>
          <p:cNvPr id="80" name="Google Shape;80;p13"/>
          <p:cNvGrpSpPr/>
          <p:nvPr/>
        </p:nvGrpSpPr>
        <p:grpSpPr>
          <a:xfrm>
            <a:off x="3657599" y="2699124"/>
            <a:ext cx="5239073" cy="1853826"/>
            <a:chOff x="3657600" y="1123950"/>
            <a:chExt cx="4953000" cy="1752600"/>
          </a:xfrm>
        </p:grpSpPr>
        <p:sp>
          <p:nvSpPr>
            <p:cNvPr id="81" name="Google Shape;81;p13"/>
            <p:cNvSpPr/>
            <p:nvPr/>
          </p:nvSpPr>
          <p:spPr>
            <a:xfrm>
              <a:off x="36576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1054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532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0010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D1</a:t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001000" y="2266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D2</a:t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553200" y="2266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/>
            </a:p>
          </p:txBody>
        </p:sp>
        <p:cxnSp>
          <p:nvCxnSpPr>
            <p:cNvPr id="87" name="Google Shape;87;p13"/>
            <p:cNvCxnSpPr>
              <a:stCxn id="81" idx="6"/>
              <a:endCxn id="82" idx="2"/>
            </p:cNvCxnSpPr>
            <p:nvPr/>
          </p:nvCxnSpPr>
          <p:spPr>
            <a:xfrm>
              <a:off x="4267200" y="1428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>
              <a:stCxn id="82" idx="6"/>
              <a:endCxn id="83" idx="2"/>
            </p:cNvCxnSpPr>
            <p:nvPr/>
          </p:nvCxnSpPr>
          <p:spPr>
            <a:xfrm>
              <a:off x="5715000" y="1428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>
              <a:stCxn id="83" idx="6"/>
              <a:endCxn id="84" idx="2"/>
            </p:cNvCxnSpPr>
            <p:nvPr/>
          </p:nvCxnSpPr>
          <p:spPr>
            <a:xfrm>
              <a:off x="7162800" y="1428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>
              <a:stCxn id="82" idx="5"/>
              <a:endCxn id="86" idx="1"/>
            </p:cNvCxnSpPr>
            <p:nvPr/>
          </p:nvCxnSpPr>
          <p:spPr>
            <a:xfrm>
              <a:off x="5625726" y="1644276"/>
              <a:ext cx="1016700" cy="71190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>
              <a:stCxn id="86" idx="6"/>
              <a:endCxn id="85" idx="2"/>
            </p:cNvCxnSpPr>
            <p:nvPr/>
          </p:nvCxnSpPr>
          <p:spPr>
            <a:xfrm>
              <a:off x="7162800" y="2571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>
              <a:stCxn id="86" idx="7"/>
              <a:endCxn id="84" idx="3"/>
            </p:cNvCxnSpPr>
            <p:nvPr/>
          </p:nvCxnSpPr>
          <p:spPr>
            <a:xfrm flipH="1" rot="10800000">
              <a:off x="7073526" y="1644324"/>
              <a:ext cx="1016700" cy="71190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" name="Google Shape;93;p13"/>
          <p:cNvGrpSpPr/>
          <p:nvPr/>
        </p:nvGrpSpPr>
        <p:grpSpPr>
          <a:xfrm>
            <a:off x="3657599" y="895350"/>
            <a:ext cx="5244353" cy="1371600"/>
            <a:chOff x="3657600" y="3638550"/>
            <a:chExt cx="4953000" cy="1295400"/>
          </a:xfrm>
        </p:grpSpPr>
        <p:sp>
          <p:nvSpPr>
            <p:cNvPr id="94" name="Google Shape;94;p13"/>
            <p:cNvSpPr/>
            <p:nvPr/>
          </p:nvSpPr>
          <p:spPr>
            <a:xfrm>
              <a:off x="4991100" y="3638550"/>
              <a:ext cx="2286000" cy="1295400"/>
            </a:xfrm>
            <a:prstGeom prst="cloud">
              <a:avLst/>
            </a:prstGeom>
            <a:solidFill>
              <a:schemeClr val="l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657600" y="40195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001000" y="40195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389984" y="40195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37674" y="40195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99" name="Google Shape;99;p13"/>
            <p:cNvCxnSpPr>
              <a:stCxn id="95" idx="6"/>
              <a:endCxn id="97" idx="2"/>
            </p:cNvCxnSpPr>
            <p:nvPr/>
          </p:nvCxnSpPr>
          <p:spPr>
            <a:xfrm>
              <a:off x="4267200" y="4324350"/>
              <a:ext cx="11229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3"/>
            <p:cNvCxnSpPr>
              <a:stCxn id="97" idx="6"/>
              <a:endCxn id="98" idx="2"/>
            </p:cNvCxnSpPr>
            <p:nvPr/>
          </p:nvCxnSpPr>
          <p:spPr>
            <a:xfrm>
              <a:off x="5999584" y="4324350"/>
              <a:ext cx="3381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3"/>
            <p:cNvCxnSpPr>
              <a:stCxn id="98" idx="6"/>
              <a:endCxn id="96" idx="2"/>
            </p:cNvCxnSpPr>
            <p:nvPr/>
          </p:nvCxnSpPr>
          <p:spPr>
            <a:xfrm>
              <a:off x="6947274" y="4324350"/>
              <a:ext cx="10536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Network example follow-up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0" y="2495550"/>
            <a:ext cx="46905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R1 did not know which path lead to D1: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addressing </a:t>
            </a:r>
            <a:r>
              <a:rPr lang="en-US" sz="1600"/>
              <a:t>and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routing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R1 and R3 did not agree on number of bits in a packet: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medium access</a:t>
            </a:r>
            <a:r>
              <a:rPr lang="en-US" sz="1600"/>
              <a:t> and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standards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R2 introduced errors: </a:t>
            </a:r>
            <a:r>
              <a:rPr b="1" lang="en-US" sz="1600">
                <a:latin typeface="Roboto"/>
                <a:ea typeface="Roboto"/>
                <a:cs typeface="Roboto"/>
                <a:sym typeface="Roboto"/>
              </a:rPr>
              <a:t>end-to-end reliability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3607904" y="819150"/>
            <a:ext cx="5383696" cy="1905000"/>
            <a:chOff x="3657600" y="1123950"/>
            <a:chExt cx="4953000" cy="1752600"/>
          </a:xfrm>
        </p:grpSpPr>
        <p:sp>
          <p:nvSpPr>
            <p:cNvPr id="109" name="Google Shape;109;p14"/>
            <p:cNvSpPr/>
            <p:nvPr/>
          </p:nvSpPr>
          <p:spPr>
            <a:xfrm>
              <a:off x="36576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1054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5532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R2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001000" y="1123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D1</a:t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001000" y="2266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D2</a:t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553200" y="2266950"/>
              <a:ext cx="609600" cy="6096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0716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R3</a:t>
              </a:r>
              <a:endParaRPr/>
            </a:p>
          </p:txBody>
        </p:sp>
        <p:cxnSp>
          <p:nvCxnSpPr>
            <p:cNvPr id="115" name="Google Shape;115;p14"/>
            <p:cNvCxnSpPr>
              <a:stCxn id="109" idx="6"/>
              <a:endCxn id="110" idx="2"/>
            </p:cNvCxnSpPr>
            <p:nvPr/>
          </p:nvCxnSpPr>
          <p:spPr>
            <a:xfrm>
              <a:off x="4267200" y="1428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4"/>
            <p:cNvCxnSpPr>
              <a:stCxn id="110" idx="6"/>
              <a:endCxn id="111" idx="2"/>
            </p:cNvCxnSpPr>
            <p:nvPr/>
          </p:nvCxnSpPr>
          <p:spPr>
            <a:xfrm>
              <a:off x="5715000" y="1428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4"/>
            <p:cNvCxnSpPr>
              <a:stCxn id="111" idx="6"/>
              <a:endCxn id="112" idx="2"/>
            </p:cNvCxnSpPr>
            <p:nvPr/>
          </p:nvCxnSpPr>
          <p:spPr>
            <a:xfrm>
              <a:off x="7162800" y="1428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4"/>
            <p:cNvCxnSpPr>
              <a:stCxn id="110" idx="5"/>
              <a:endCxn id="114" idx="1"/>
            </p:cNvCxnSpPr>
            <p:nvPr/>
          </p:nvCxnSpPr>
          <p:spPr>
            <a:xfrm>
              <a:off x="5625726" y="1644276"/>
              <a:ext cx="1016700" cy="71190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>
              <a:stCxn id="114" idx="6"/>
              <a:endCxn id="113" idx="2"/>
            </p:cNvCxnSpPr>
            <p:nvPr/>
          </p:nvCxnSpPr>
          <p:spPr>
            <a:xfrm>
              <a:off x="7162800" y="2571750"/>
              <a:ext cx="838200" cy="0"/>
            </a:xfrm>
            <a:prstGeom prst="straightConnector1">
              <a:avLst/>
            </a:prstGeom>
            <a:noFill/>
            <a:ln cap="flat" cmpd="sng" w="9525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0" name="Google Shape;120;p14"/>
          <p:cNvSpPr/>
          <p:nvPr/>
        </p:nvSpPr>
        <p:spPr>
          <a:xfrm>
            <a:off x="3886200" y="1708524"/>
            <a:ext cx="1815726" cy="70380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1053" y="-8027"/>
                </a:moveTo>
                <a:lnTo>
                  <a:pt x="14052" y="-41842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011000111101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D1</a:t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4648200" y="2647950"/>
            <a:ext cx="3680791" cy="2286000"/>
            <a:chOff x="4648200" y="2647950"/>
            <a:chExt cx="3680791" cy="2286000"/>
          </a:xfrm>
        </p:grpSpPr>
        <p:sp>
          <p:nvSpPr>
            <p:cNvPr id="122" name="Google Shape;122;p14"/>
            <p:cNvSpPr/>
            <p:nvPr/>
          </p:nvSpPr>
          <p:spPr>
            <a:xfrm>
              <a:off x="4648200" y="4248150"/>
              <a:ext cx="1981200" cy="685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24085" y="27632"/>
                  </a:moveTo>
                  <a:lnTo>
                    <a:pt x="225029" y="-500486"/>
                  </a:lnTo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 that bits in message XOR to 1</a:t>
              </a:r>
              <a:endParaRPr/>
            </a:p>
          </p:txBody>
        </p:sp>
        <p:cxnSp>
          <p:nvCxnSpPr>
            <p:cNvPr id="123" name="Google Shape;123;p14"/>
            <p:cNvCxnSpPr/>
            <p:nvPr/>
          </p:nvCxnSpPr>
          <p:spPr>
            <a:xfrm flipH="1" rot="10800000">
              <a:off x="6718674" y="2647950"/>
              <a:ext cx="1610317" cy="175260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14"/>
          <p:cNvGrpSpPr/>
          <p:nvPr/>
        </p:nvGrpSpPr>
        <p:grpSpPr>
          <a:xfrm>
            <a:off x="4648200" y="2488532"/>
            <a:ext cx="4419599" cy="1607218"/>
            <a:chOff x="4648200" y="2488532"/>
            <a:chExt cx="4419599" cy="1607218"/>
          </a:xfrm>
        </p:grpSpPr>
        <p:sp>
          <p:nvSpPr>
            <p:cNvPr id="125" name="Google Shape;125;p14"/>
            <p:cNvSpPr/>
            <p:nvPr/>
          </p:nvSpPr>
          <p:spPr>
            <a:xfrm>
              <a:off x="4648200" y="2488532"/>
              <a:ext cx="1739526" cy="685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12105" y="-5921"/>
                  </a:moveTo>
                  <a:lnTo>
                    <a:pt x="73327" y="-176693"/>
                  </a:lnTo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ED9E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</a:rPr>
                <a:t>Receive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bits and forward</a:t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648200" y="3409950"/>
              <a:ext cx="1866900" cy="685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112105" y="-5921"/>
                  </a:moveTo>
                  <a:lnTo>
                    <a:pt x="138842" y="-133159"/>
                  </a:lnTo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ED9E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</a:rPr>
                <a:t>Receive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 and forward</a:t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712136" y="3409950"/>
              <a:ext cx="2355663" cy="685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99240" y="-10132"/>
                  </a:moveTo>
                  <a:lnTo>
                    <a:pt x="27475" y="-332597"/>
                  </a:lnTo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ED9E0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</a:rPr>
                <a:t>Receive 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bits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Flip bits so XOR to 0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Forward</a:t>
              </a:r>
              <a:endParaRPr/>
            </a:p>
          </p:txBody>
        </p:sp>
      </p:grpSp>
      <p:sp>
        <p:nvSpPr>
          <p:cNvPr id="128" name="Google Shape;128;p14"/>
          <p:cNvSpPr/>
          <p:nvPr/>
        </p:nvSpPr>
        <p:spPr>
          <a:xfrm>
            <a:off x="76200" y="2168675"/>
            <a:ext cx="412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Roboto Light"/>
                <a:ea typeface="Roboto Light"/>
                <a:cs typeface="Roboto Light"/>
                <a:sym typeface="Roboto Light"/>
              </a:rPr>
              <a:t>What problems did our setup run into?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9" name="Google Shape;129;p14"/>
          <p:cNvCxnSpPr>
            <a:stCxn id="114" idx="7"/>
            <a:endCxn id="112" idx="3"/>
          </p:cNvCxnSpPr>
          <p:nvPr/>
        </p:nvCxnSpPr>
        <p:spPr>
          <a:xfrm flipH="1" rot="10800000">
            <a:off x="7320868" y="1384578"/>
            <a:ext cx="1105200" cy="77400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-13965" y="4705350"/>
            <a:ext cx="2376165" cy="438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Argument for layered architecture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1474192" y="59055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system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1596020" y="1341783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3179643" y="2136049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1756321" y="2136049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225323" y="216800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Entities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78485" y="3082408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Standards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615256" y="3050449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Delegation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038579" y="3050449"/>
            <a:ext cx="17620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design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371600" y="3852027"/>
            <a:ext cx="17748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End-to-end and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hop-by-hop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mechanisms</a:t>
            </a:r>
            <a:endParaRPr/>
          </a:p>
        </p:txBody>
      </p:sp>
      <p:cxnSp>
        <p:nvCxnSpPr>
          <p:cNvPr id="145" name="Google Shape;145;p15"/>
          <p:cNvCxnSpPr>
            <a:stCxn id="136" idx="2"/>
            <a:endCxn id="137" idx="0"/>
          </p:cNvCxnSpPr>
          <p:nvPr/>
        </p:nvCxnSpPr>
        <p:spPr>
          <a:xfrm>
            <a:off x="2259022" y="959882"/>
            <a:ext cx="0" cy="3819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15"/>
          <p:cNvCxnSpPr>
            <a:stCxn id="137" idx="2"/>
            <a:endCxn id="138" idx="0"/>
          </p:cNvCxnSpPr>
          <p:nvPr/>
        </p:nvCxnSpPr>
        <p:spPr>
          <a:xfrm>
            <a:off x="2259022" y="1711115"/>
            <a:ext cx="1660500" cy="4248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15"/>
          <p:cNvCxnSpPr>
            <a:stCxn id="137" idx="2"/>
            <a:endCxn id="140" idx="0"/>
          </p:cNvCxnSpPr>
          <p:nvPr/>
        </p:nvCxnSpPr>
        <p:spPr>
          <a:xfrm flipH="1">
            <a:off x="696022" y="1711115"/>
            <a:ext cx="1563000" cy="4569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15"/>
          <p:cNvCxnSpPr>
            <a:stCxn id="137" idx="2"/>
            <a:endCxn id="139" idx="0"/>
          </p:cNvCxnSpPr>
          <p:nvPr/>
        </p:nvCxnSpPr>
        <p:spPr>
          <a:xfrm>
            <a:off x="2259022" y="1711115"/>
            <a:ext cx="0" cy="4248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15"/>
          <p:cNvCxnSpPr>
            <a:stCxn id="139" idx="2"/>
            <a:endCxn id="142" idx="0"/>
          </p:cNvCxnSpPr>
          <p:nvPr/>
        </p:nvCxnSpPr>
        <p:spPr>
          <a:xfrm>
            <a:off x="2259023" y="2505381"/>
            <a:ext cx="0" cy="5451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15"/>
          <p:cNvCxnSpPr>
            <a:stCxn id="140" idx="2"/>
            <a:endCxn id="141" idx="0"/>
          </p:cNvCxnSpPr>
          <p:nvPr/>
        </p:nvCxnSpPr>
        <p:spPr>
          <a:xfrm>
            <a:off x="695964" y="2537340"/>
            <a:ext cx="600" cy="5451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15"/>
          <p:cNvCxnSpPr>
            <a:stCxn id="138" idx="2"/>
            <a:endCxn id="143" idx="0"/>
          </p:cNvCxnSpPr>
          <p:nvPr/>
        </p:nvCxnSpPr>
        <p:spPr>
          <a:xfrm>
            <a:off x="3919589" y="2505381"/>
            <a:ext cx="0" cy="5451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2" name="Google Shape;152;p15"/>
          <p:cNvSpPr txBox="1"/>
          <p:nvPr/>
        </p:nvSpPr>
        <p:spPr>
          <a:xfrm>
            <a:off x="6096000" y="1276350"/>
            <a:ext cx="28905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Mike Wittie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Montana State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361 Barnard Hall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Bozeman, MT 59715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3128347" y="3852027"/>
            <a:ext cx="15824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System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Interconnect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(OSI) stack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341378" y="3883986"/>
            <a:ext cx="7104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IETF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W3C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</a:t>
            </a:r>
            <a:endParaRPr/>
          </a:p>
        </p:txBody>
      </p:sp>
      <p:cxnSp>
        <p:nvCxnSpPr>
          <p:cNvPr id="155" name="Google Shape;155;p15"/>
          <p:cNvCxnSpPr>
            <a:stCxn id="143" idx="2"/>
            <a:endCxn id="153" idx="0"/>
          </p:cNvCxnSpPr>
          <p:nvPr/>
        </p:nvCxnSpPr>
        <p:spPr>
          <a:xfrm>
            <a:off x="3919589" y="3419781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6" name="Google Shape;156;p15"/>
          <p:cNvCxnSpPr>
            <a:stCxn id="141" idx="2"/>
            <a:endCxn id="154" idx="0"/>
          </p:cNvCxnSpPr>
          <p:nvPr/>
        </p:nvCxnSpPr>
        <p:spPr>
          <a:xfrm>
            <a:off x="696603" y="3451740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7" name="Google Shape;157;p15"/>
          <p:cNvCxnSpPr>
            <a:stCxn id="142" idx="2"/>
            <a:endCxn id="144" idx="0"/>
          </p:cNvCxnSpPr>
          <p:nvPr/>
        </p:nvCxnSpPr>
        <p:spPr>
          <a:xfrm>
            <a:off x="2259022" y="3419781"/>
            <a:ext cx="0" cy="43230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8" name="Google Shape;158;p15"/>
          <p:cNvSpPr txBox="1"/>
          <p:nvPr/>
        </p:nvSpPr>
        <p:spPr>
          <a:xfrm>
            <a:off x="6096000" y="834272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 example:</a:t>
            </a:r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4994695" y="2465896"/>
            <a:ext cx="4122801" cy="2123684"/>
            <a:chOff x="4994695" y="2465896"/>
            <a:chExt cx="4122801" cy="2123684"/>
          </a:xfrm>
        </p:grpSpPr>
        <p:pic>
          <p:nvPicPr>
            <p:cNvPr descr="https://encrypted-tbn2.google.com/images?q=tbn:ANd9GcSOtk4mgH0qchAL5BQKzrJAY0hTZhWAmmmRQLJ8dPWwUfwp9LRT" id="160" name="Google Shape;16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0" y="2617378"/>
              <a:ext cx="1571377" cy="52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encrypted-tbn2.google.com/images?q=tbn:ANd9GcT7LAQpMfqRm0droQWopGLWVPI0tIeXi4rfwOXrYp4hCxlXJx2o" id="161" name="Google Shape;16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74229" y="2465896"/>
              <a:ext cx="824065" cy="82406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" name="Google Shape;162;p15"/>
            <p:cNvGrpSpPr/>
            <p:nvPr/>
          </p:nvGrpSpPr>
          <p:grpSpPr>
            <a:xfrm>
              <a:off x="4994695" y="3333750"/>
              <a:ext cx="4122801" cy="1255830"/>
              <a:chOff x="4994695" y="3333750"/>
              <a:chExt cx="4122801" cy="1255830"/>
            </a:xfrm>
          </p:grpSpPr>
          <p:pic>
            <p:nvPicPr>
              <p:cNvPr descr="http://collectedmiscellany.com/wp-content/uploads/2009/05/this-is-how-it-starts.jpg" id="163" name="Google Shape;163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94695" y="3333750"/>
                <a:ext cx="828253" cy="1249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://www.siemens.com/innovation/pool/en/publikationen/publications_pof/PoF_Spring_2005/Remote_Services/Facilities_and_Power_Plants/szenbild_1264085.gif" id="164" name="Google Shape;164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973312" y="3340485"/>
                <a:ext cx="1722888" cy="1249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ike Wittie" id="165" name="Google Shape;165;p1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868401" y="3333750"/>
                <a:ext cx="1249095" cy="124909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6" name="Google Shape;166;p15"/>
              <p:cNvCxnSpPr/>
              <p:nvPr/>
            </p:nvCxnSpPr>
            <p:spPr>
              <a:xfrm flipH="1" rot="-5400000">
                <a:off x="5910466" y="4099246"/>
                <a:ext cx="6735" cy="973932"/>
              </a:xfrm>
              <a:prstGeom prst="bentConnector3">
                <a:avLst>
                  <a:gd fmla="val 3494209" name="adj1"/>
                </a:avLst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 flipH="1" rot="-5400000">
                <a:off x="7755729" y="4099247"/>
                <a:ext cx="6735" cy="973932"/>
              </a:xfrm>
              <a:prstGeom prst="bentConnector3">
                <a:avLst>
                  <a:gd fmla="val 3494209" name="adj1"/>
                </a:avLst>
              </a:prstGeom>
              <a:noFill/>
              <a:ln cap="flat" cmpd="sng" w="19050">
                <a:solidFill>
                  <a:srgbClr val="061C6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grpSp>
        <p:nvGrpSpPr>
          <p:cNvPr id="168" name="Google Shape;168;p15"/>
          <p:cNvGrpSpPr/>
          <p:nvPr/>
        </p:nvGrpSpPr>
        <p:grpSpPr>
          <a:xfrm>
            <a:off x="6096000" y="1604287"/>
            <a:ext cx="122720" cy="1273567"/>
            <a:chOff x="6096000" y="1604287"/>
            <a:chExt cx="122720" cy="1273567"/>
          </a:xfrm>
        </p:grpSpPr>
        <p:sp>
          <p:nvSpPr>
            <p:cNvPr id="169" name="Google Shape;169;p15"/>
            <p:cNvSpPr/>
            <p:nvPr/>
          </p:nvSpPr>
          <p:spPr>
            <a:xfrm>
              <a:off x="6096000" y="2114550"/>
              <a:ext cx="122720" cy="31213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6096000" y="1604287"/>
              <a:ext cx="122720" cy="31213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5"/>
            <p:cNvCxnSpPr>
              <a:stCxn id="169" idx="1"/>
              <a:endCxn id="160" idx="1"/>
            </p:cNvCxnSpPr>
            <p:nvPr/>
          </p:nvCxnSpPr>
          <p:spPr>
            <a:xfrm>
              <a:off x="6096000" y="2270617"/>
              <a:ext cx="600" cy="607200"/>
            </a:xfrm>
            <a:prstGeom prst="bentConnector3">
              <a:avLst>
                <a:gd fmla="val 1173913" name="adj1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2" name="Google Shape;172;p15"/>
            <p:cNvCxnSpPr>
              <a:stCxn id="170" idx="1"/>
              <a:endCxn id="160" idx="1"/>
            </p:cNvCxnSpPr>
            <p:nvPr/>
          </p:nvCxnSpPr>
          <p:spPr>
            <a:xfrm>
              <a:off x="6096000" y="1760354"/>
              <a:ext cx="600" cy="1117500"/>
            </a:xfrm>
            <a:prstGeom prst="bentConnector3">
              <a:avLst>
                <a:gd fmla="val 1173913" name="adj1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73" name="Google Shape;173;p15"/>
          <p:cNvGrpSpPr/>
          <p:nvPr/>
        </p:nvGrpSpPr>
        <p:grpSpPr>
          <a:xfrm>
            <a:off x="8487880" y="1310669"/>
            <a:ext cx="310520" cy="1567267"/>
            <a:chOff x="8487880" y="1310669"/>
            <a:chExt cx="310520" cy="1567267"/>
          </a:xfrm>
        </p:grpSpPr>
        <p:sp>
          <p:nvSpPr>
            <p:cNvPr id="174" name="Google Shape;174;p15"/>
            <p:cNvSpPr/>
            <p:nvPr/>
          </p:nvSpPr>
          <p:spPr>
            <a:xfrm rot="10800000">
              <a:off x="8487880" y="1310669"/>
              <a:ext cx="122720" cy="31213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 rot="10800000">
              <a:off x="8487880" y="1880566"/>
              <a:ext cx="122720" cy="31213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15"/>
            <p:cNvCxnSpPr>
              <a:stCxn id="174" idx="1"/>
              <a:endCxn id="161" idx="3"/>
            </p:cNvCxnSpPr>
            <p:nvPr/>
          </p:nvCxnSpPr>
          <p:spPr>
            <a:xfrm>
              <a:off x="8610600" y="1466736"/>
              <a:ext cx="187800" cy="1411200"/>
            </a:xfrm>
            <a:prstGeom prst="bentConnector3">
              <a:avLst>
                <a:gd fmla="val 221794" name="adj1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7" name="Google Shape;177;p15"/>
            <p:cNvCxnSpPr>
              <a:stCxn id="175" idx="1"/>
              <a:endCxn id="161" idx="3"/>
            </p:cNvCxnSpPr>
            <p:nvPr/>
          </p:nvCxnSpPr>
          <p:spPr>
            <a:xfrm>
              <a:off x="8610600" y="2036633"/>
              <a:ext cx="187800" cy="841200"/>
            </a:xfrm>
            <a:prstGeom prst="bentConnector3">
              <a:avLst>
                <a:gd fmla="val 221794" name="adj1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78" name="Google Shape;178;p15"/>
          <p:cNvGrpSpPr/>
          <p:nvPr/>
        </p:nvGrpSpPr>
        <p:grpSpPr>
          <a:xfrm>
            <a:off x="5408647" y="1341809"/>
            <a:ext cx="505220" cy="1230033"/>
            <a:chOff x="5408700" y="1341783"/>
            <a:chExt cx="505220" cy="1306184"/>
          </a:xfrm>
        </p:grpSpPr>
        <p:sp>
          <p:nvSpPr>
            <p:cNvPr id="179" name="Google Shape;179;p15"/>
            <p:cNvSpPr/>
            <p:nvPr/>
          </p:nvSpPr>
          <p:spPr>
            <a:xfrm>
              <a:off x="5791200" y="1341783"/>
              <a:ext cx="122720" cy="107756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5"/>
            <p:cNvCxnSpPr>
              <a:stCxn id="179" idx="1"/>
            </p:cNvCxnSpPr>
            <p:nvPr/>
          </p:nvCxnSpPr>
          <p:spPr>
            <a:xfrm flipH="1">
              <a:off x="5408700" y="1880567"/>
              <a:ext cx="382500" cy="767400"/>
            </a:xfrm>
            <a:prstGeom prst="bentConnector2">
              <a:avLst/>
            </a:prstGeom>
            <a:noFill/>
            <a:ln cap="flat" cmpd="sng" w="19050">
              <a:solidFill>
                <a:srgbClr val="061C6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181" name="Google Shape;1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5800" y="2571775"/>
            <a:ext cx="675300" cy="6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Internet protocol stack</a:t>
            </a:r>
            <a:endParaRPr/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752600" y="2611026"/>
            <a:ext cx="1574800" cy="2313361"/>
            <a:chOff x="0" y="377640"/>
            <a:chExt cx="1574800" cy="2313361"/>
          </a:xfrm>
        </p:grpSpPr>
        <p:sp>
          <p:nvSpPr>
            <p:cNvPr id="189" name="Google Shape;189;p16"/>
            <p:cNvSpPr/>
            <p:nvPr/>
          </p:nvSpPr>
          <p:spPr>
            <a:xfrm>
              <a:off x="0" y="377640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061C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20561" y="398201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0" y="85068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192F7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20561" y="87124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0" y="132372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20561" y="134428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0" y="179676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20561" y="181732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0" y="226980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 txBox="1"/>
            <p:nvPr/>
          </p:nvSpPr>
          <p:spPr>
            <a:xfrm>
              <a:off x="20561" y="229036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5943600" y="2623948"/>
            <a:ext cx="1574800" cy="2313361"/>
            <a:chOff x="0" y="377640"/>
            <a:chExt cx="1574800" cy="2313361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377640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061C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20561" y="398201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0" y="85068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192F7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 txBox="1"/>
            <p:nvPr/>
          </p:nvSpPr>
          <p:spPr>
            <a:xfrm>
              <a:off x="20561" y="87124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0" y="132372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 txBox="1"/>
            <p:nvPr/>
          </p:nvSpPr>
          <p:spPr>
            <a:xfrm>
              <a:off x="20561" y="134428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0" y="179676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20561" y="181732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0" y="226980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20561" y="229036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3848100" y="2611026"/>
            <a:ext cx="1574800" cy="2313361"/>
            <a:chOff x="0" y="377640"/>
            <a:chExt cx="1574800" cy="2313361"/>
          </a:xfrm>
        </p:grpSpPr>
        <p:sp>
          <p:nvSpPr>
            <p:cNvPr id="211" name="Google Shape;211;p16"/>
            <p:cNvSpPr/>
            <p:nvPr/>
          </p:nvSpPr>
          <p:spPr>
            <a:xfrm>
              <a:off x="0" y="377640"/>
              <a:ext cx="1574800" cy="421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20561" y="398201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7: Application</a:t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0" y="850681"/>
              <a:ext cx="1574800" cy="4212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20561" y="87124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4: Transport</a:t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0" y="132372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35479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20561" y="134428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3: Network</a:t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0" y="179676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5E69A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 txBox="1"/>
            <p:nvPr/>
          </p:nvSpPr>
          <p:spPr>
            <a:xfrm>
              <a:off x="20561" y="181732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Data link</a:t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0" y="2269801"/>
              <a:ext cx="1574800" cy="421200"/>
            </a:xfrm>
            <a:prstGeom prst="roundRect">
              <a:avLst>
                <a:gd fmla="val 16667" name="adj"/>
              </a:avLst>
            </a:prstGeom>
            <a:solidFill>
              <a:srgbClr val="9496A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 txBox="1"/>
            <p:nvPr/>
          </p:nvSpPr>
          <p:spPr>
            <a:xfrm>
              <a:off x="20561" y="2290362"/>
              <a:ext cx="1533678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1: Physical</a:t>
              </a:r>
              <a:endParaRPr/>
            </a:p>
          </p:txBody>
        </p:sp>
      </p:grpSp>
      <p:pic>
        <p:nvPicPr>
          <p:cNvPr id="221" name="Google Shape;2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43" y="590550"/>
            <a:ext cx="827715" cy="136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7143" y="590550"/>
            <a:ext cx="827715" cy="136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4701" y="634204"/>
            <a:ext cx="296393" cy="127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2347" y="740199"/>
            <a:ext cx="1666306" cy="106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9906" y="634204"/>
            <a:ext cx="296393" cy="127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6"/>
          <p:cNvCxnSpPr>
            <a:stCxn id="225" idx="3"/>
            <a:endCxn id="224" idx="1"/>
          </p:cNvCxnSpPr>
          <p:nvPr/>
        </p:nvCxnSpPr>
        <p:spPr>
          <a:xfrm>
            <a:off x="3526299" y="1273416"/>
            <a:ext cx="2760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6"/>
          <p:cNvCxnSpPr>
            <a:stCxn id="224" idx="3"/>
            <a:endCxn id="223" idx="1"/>
          </p:cNvCxnSpPr>
          <p:nvPr/>
        </p:nvCxnSpPr>
        <p:spPr>
          <a:xfrm>
            <a:off x="5468653" y="1273417"/>
            <a:ext cx="276000" cy="0"/>
          </a:xfrm>
          <a:prstGeom prst="straightConnector1">
            <a:avLst/>
          </a:prstGeom>
          <a:noFill/>
          <a:ln cap="flat" cmpd="sng" w="9525">
            <a:solidFill>
              <a:srgbClr val="061C6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8" name="Google Shape;22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600" y="995230"/>
            <a:ext cx="344310" cy="5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6003438" y="995230"/>
            <a:ext cx="344310" cy="556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6"/>
          <p:cNvCxnSpPr/>
          <p:nvPr/>
        </p:nvCxnSpPr>
        <p:spPr>
          <a:xfrm>
            <a:off x="3435263" y="2842986"/>
            <a:ext cx="2379599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1" name="Google Shape;231;p16"/>
          <p:cNvCxnSpPr/>
          <p:nvPr/>
        </p:nvCxnSpPr>
        <p:spPr>
          <a:xfrm>
            <a:off x="3435263" y="3300186"/>
            <a:ext cx="2379599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2" name="Google Shape;232;p16"/>
          <p:cNvCxnSpPr/>
          <p:nvPr/>
        </p:nvCxnSpPr>
        <p:spPr>
          <a:xfrm>
            <a:off x="3435263" y="3763649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3" name="Google Shape;233;p16"/>
          <p:cNvCxnSpPr/>
          <p:nvPr/>
        </p:nvCxnSpPr>
        <p:spPr>
          <a:xfrm>
            <a:off x="3435263" y="4253208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4" name="Google Shape;234;p16"/>
          <p:cNvCxnSpPr/>
          <p:nvPr/>
        </p:nvCxnSpPr>
        <p:spPr>
          <a:xfrm>
            <a:off x="3435263" y="4722934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5" name="Google Shape;235;p16"/>
          <p:cNvCxnSpPr/>
          <p:nvPr/>
        </p:nvCxnSpPr>
        <p:spPr>
          <a:xfrm>
            <a:off x="5517715" y="3763649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6" name="Google Shape;236;p16"/>
          <p:cNvCxnSpPr/>
          <p:nvPr/>
        </p:nvCxnSpPr>
        <p:spPr>
          <a:xfrm>
            <a:off x="5517715" y="4253208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37" name="Google Shape;237;p16"/>
          <p:cNvCxnSpPr/>
          <p:nvPr/>
        </p:nvCxnSpPr>
        <p:spPr>
          <a:xfrm>
            <a:off x="5517715" y="4722934"/>
            <a:ext cx="297147" cy="0"/>
          </a:xfrm>
          <a:prstGeom prst="straightConnector1">
            <a:avLst/>
          </a:prstGeom>
          <a:noFill/>
          <a:ln cap="flat" cmpd="sng" w="19050">
            <a:solidFill>
              <a:srgbClr val="061C6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38" name="Google Shape;238;p16"/>
          <p:cNvSpPr txBox="1"/>
          <p:nvPr/>
        </p:nvSpPr>
        <p:spPr>
          <a:xfrm>
            <a:off x="4164858" y="2535209"/>
            <a:ext cx="941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Snapchat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4363630" y="2992409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3406543" y="3455872"/>
            <a:ext cx="3545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3287119" y="3956913"/>
            <a:ext cx="593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GSM</a:t>
            </a:r>
            <a:endParaRPr/>
          </a:p>
        </p:txBody>
      </p:sp>
      <p:sp>
        <p:nvSpPr>
          <p:cNvPr id="242" name="Google Shape;242;p16"/>
          <p:cNvSpPr txBox="1"/>
          <p:nvPr/>
        </p:nvSpPr>
        <p:spPr>
          <a:xfrm>
            <a:off x="3356850" y="4415157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5493356" y="3455872"/>
            <a:ext cx="3545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5373932" y="3956913"/>
            <a:ext cx="593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GSM</a:t>
            </a:r>
            <a:endParaRPr/>
          </a:p>
        </p:txBody>
      </p:sp>
      <p:sp>
        <p:nvSpPr>
          <p:cNvPr id="245" name="Google Shape;245;p16"/>
          <p:cNvSpPr txBox="1"/>
          <p:nvPr/>
        </p:nvSpPr>
        <p:spPr>
          <a:xfrm>
            <a:off x="5443663" y="4415157"/>
            <a:ext cx="4539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endParaRPr/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89630" y="2078158"/>
            <a:ext cx="4491740" cy="419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/>
          <p:nvPr/>
        </p:nvSpPr>
        <p:spPr>
          <a:xfrm>
            <a:off x="7683760" y="2128202"/>
            <a:ext cx="1253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Transmits: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7683760" y="2658579"/>
            <a:ext cx="12458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messages</a:t>
            </a:r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7683760" y="3128501"/>
            <a:ext cx="12009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segments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7683760" y="3510975"/>
            <a:ext cx="14077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packets 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(datagrams)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7683760" y="4068345"/>
            <a:ext cx="9396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frames</a:t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7683760" y="4538268"/>
            <a:ext cx="10631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symbols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3819814" y="1708826"/>
            <a:ext cx="1697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Encapsulation: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53211" y="2128202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Functionality:</a:t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53211" y="2658579"/>
            <a:ext cx="10631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services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53211" y="3105150"/>
            <a:ext cx="1372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E2E comm.</a:t>
            </a:r>
            <a:endParaRPr/>
          </a:p>
        </p:txBody>
      </p:sp>
      <p:sp>
        <p:nvSpPr>
          <p:cNvPr id="257" name="Google Shape;257;p16"/>
          <p:cNvSpPr txBox="1"/>
          <p:nvPr/>
        </p:nvSpPr>
        <p:spPr>
          <a:xfrm>
            <a:off x="53211" y="3486150"/>
            <a:ext cx="14285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addressing, 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routing</a:t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53211" y="3968175"/>
            <a:ext cx="18517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medium access,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reliability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53211" y="4519196"/>
            <a:ext cx="1313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modulation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wittie\AppData\Local\Temp\enhtmlclip\ScreenClip(3).png" id="265" name="Google Shape;2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639" y="1214890"/>
            <a:ext cx="3384233" cy="340518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>
            <p:ph type="title"/>
          </p:nvPr>
        </p:nvSpPr>
        <p:spPr>
          <a:xfrm>
            <a:off x="228600" y="57150"/>
            <a:ext cx="6629400" cy="548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/>
              <a:t>Growth of the Internet</a:t>
            </a:r>
            <a:endParaRPr/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228600" y="895350"/>
            <a:ext cx="4800600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How to connect Internet hosts?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For best end-to-end performance?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For lowest cost of connecting additional nodes?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Lower delay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To allow regional growth?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200"/>
              <a:buChar char="–"/>
            </a:pPr>
            <a:r>
              <a:rPr lang="en-US"/>
              <a:t>Global connectivity?</a:t>
            </a:r>
            <a:endParaRPr/>
          </a:p>
          <a:p>
            <a:pPr indent="0" lvl="1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5257800" y="1200150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5105400" y="3877072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520070" y="1276350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7162800" y="4248150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8365300" y="3824342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7772400" y="1058517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6142383" y="4255604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6712265" y="2114550"/>
            <a:ext cx="7553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5105400" y="2419350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8305800" y="2237961"/>
            <a:ext cx="304800" cy="304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7"/>
          <p:cNvCxnSpPr/>
          <p:nvPr/>
        </p:nvCxnSpPr>
        <p:spPr>
          <a:xfrm>
            <a:off x="9443150" y="1373975"/>
            <a:ext cx="1201800" cy="7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7"/>
          <p:cNvCxnSpPr/>
          <p:nvPr/>
        </p:nvCxnSpPr>
        <p:spPr>
          <a:xfrm flipH="1" rot="10800000">
            <a:off x="10691500" y="1233542"/>
            <a:ext cx="1062600" cy="26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7"/>
          <p:cNvCxnSpPr/>
          <p:nvPr/>
        </p:nvCxnSpPr>
        <p:spPr>
          <a:xfrm>
            <a:off x="10663600" y="1505042"/>
            <a:ext cx="2004900" cy="262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12326675" y="2304575"/>
            <a:ext cx="375900" cy="184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7"/>
          <p:cNvCxnSpPr/>
          <p:nvPr/>
        </p:nvCxnSpPr>
        <p:spPr>
          <a:xfrm>
            <a:off x="10761933" y="1343612"/>
            <a:ext cx="1631700" cy="104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17"/>
          <p:cNvSpPr/>
          <p:nvPr/>
        </p:nvSpPr>
        <p:spPr>
          <a:xfrm>
            <a:off x="10126725" y="3506925"/>
            <a:ext cx="273000" cy="2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>
            <a:off x="10373675" y="3702575"/>
            <a:ext cx="870600" cy="67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10228725" y="3666050"/>
            <a:ext cx="69000" cy="77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17"/>
          <p:cNvCxnSpPr/>
          <p:nvPr/>
        </p:nvCxnSpPr>
        <p:spPr>
          <a:xfrm flipH="1">
            <a:off x="9257325" y="3666050"/>
            <a:ext cx="971400" cy="33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17"/>
          <p:cNvSpPr/>
          <p:nvPr/>
        </p:nvSpPr>
        <p:spPr>
          <a:xfrm>
            <a:off x="10512700" y="2168975"/>
            <a:ext cx="273000" cy="2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17"/>
          <p:cNvCxnSpPr/>
          <p:nvPr/>
        </p:nvCxnSpPr>
        <p:spPr>
          <a:xfrm flipH="1">
            <a:off x="10359500" y="2309150"/>
            <a:ext cx="299400" cy="136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7"/>
          <p:cNvCxnSpPr/>
          <p:nvPr/>
        </p:nvCxnSpPr>
        <p:spPr>
          <a:xfrm flipH="1">
            <a:off x="10621470" y="1603775"/>
            <a:ext cx="32700" cy="70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SU_theme">
  <a:themeElements>
    <a:clrScheme name="MSU">
      <a:dk1>
        <a:srgbClr val="262626"/>
      </a:dk1>
      <a:lt1>
        <a:srgbClr val="FFFFFF"/>
      </a:lt1>
      <a:dk2>
        <a:srgbClr val="3B3B3B"/>
      </a:dk2>
      <a:lt2>
        <a:srgbClr val="F2F2F2"/>
      </a:lt2>
      <a:accent1>
        <a:srgbClr val="0A1F62"/>
      </a:accent1>
      <a:accent2>
        <a:srgbClr val="F0AC00"/>
      </a:accent2>
      <a:accent3>
        <a:srgbClr val="003F9B"/>
      </a:accent3>
      <a:accent4>
        <a:srgbClr val="F6D473"/>
      </a:accent4>
      <a:accent5>
        <a:srgbClr val="E37777"/>
      </a:accent5>
      <a:accent6>
        <a:srgbClr val="65BF76"/>
      </a:accent6>
      <a:hlink>
        <a:srgbClr val="3366FF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