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7010400" cy="9296400"/>
  <p:embeddedFontLst>
    <p:embeddedFont>
      <p:font typeface="Roboto"/>
      <p:regular r:id="rId16"/>
      <p:bold r:id="rId17"/>
      <p:italic r:id="rId18"/>
      <p:boldItalic r:id="rId19"/>
    </p:embeddedFont>
    <p:embeddedFont>
      <p:font typeface="Cabin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22" Type="http://schemas.openxmlformats.org/officeDocument/2006/relationships/font" Target="fonts/Cabin-italic.fntdata"/><Relationship Id="rId21" Type="http://schemas.openxmlformats.org/officeDocument/2006/relationships/font" Target="fonts/Cabin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Cab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1c4922cc3_0_39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91c4922cc3_0_3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91c4922cc3_0_39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abin"/>
              <a:buNone/>
            </a:pPr>
            <a:r>
              <a:rPr b="0" i="0" lang="en-US" sz="1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I: work on how to smoothly present this and the next slide</a:t>
            </a:r>
            <a:endParaRPr b="0" i="0" sz="12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Cabin"/>
              <a:buNone/>
            </a:pPr>
            <a:r>
              <a:rPr b="0" i="1" lang="en-US" sz="12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human analogies of reserved resources (circuit switching) versus on-demand allocation (packet-switching)?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5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?: Ask students to explain the sources of delay in terms of the chocolate chip making process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i: students asked for definitions – maybe don’t go over them in detail, but give them out in a handout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3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1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make route buffers infinite?: unbounded delay, no incentive/feedback to reduce transmission rate making the problem worse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enough to keep traffic intensity &lt;1 over time to avoid buffer losses?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ash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00263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23850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B8B8B"/>
              </a:buClr>
              <a:buSzPts val="22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pic>
        <p:nvPicPr>
          <p:cNvPr descr="http://www.montana.edu/cpa/graphics/logos/horizontals/msuhoriz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7429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4800" y="1276350"/>
            <a:ext cx="4192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7429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2763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 i="0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497875" y="4900940"/>
            <a:ext cx="6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03027" y="42475"/>
            <a:ext cx="2164773" cy="5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942697"/>
            <a:ext cx="1716075" cy="1483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1" Type="http://schemas.openxmlformats.org/officeDocument/2006/relationships/image" Target="../media/image13.png"/><Relationship Id="rId10" Type="http://schemas.openxmlformats.org/officeDocument/2006/relationships/image" Target="../media/image10.jpg"/><Relationship Id="rId12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0"/>
          <p:cNvGrpSpPr/>
          <p:nvPr/>
        </p:nvGrpSpPr>
        <p:grpSpPr>
          <a:xfrm>
            <a:off x="2535549" y="1830587"/>
            <a:ext cx="729939" cy="936821"/>
            <a:chOff x="2743200" y="1830587"/>
            <a:chExt cx="729939" cy="936821"/>
          </a:xfrm>
        </p:grpSpPr>
        <p:grpSp>
          <p:nvGrpSpPr>
            <p:cNvPr id="54" name="Google Shape;54;p10"/>
            <p:cNvGrpSpPr/>
            <p:nvPr/>
          </p:nvGrpSpPr>
          <p:grpSpPr>
            <a:xfrm>
              <a:off x="2743200" y="2197100"/>
              <a:ext cx="493712" cy="570308"/>
              <a:chOff x="1746109" y="3181350"/>
              <a:chExt cx="493712" cy="570308"/>
            </a:xfrm>
          </p:grpSpPr>
          <p:sp>
            <p:nvSpPr>
              <p:cNvPr id="55" name="Google Shape;55;p10"/>
              <p:cNvSpPr/>
              <p:nvPr/>
            </p:nvSpPr>
            <p:spPr>
              <a:xfrm>
                <a:off x="1746109" y="3181350"/>
                <a:ext cx="381000" cy="570308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1752459" y="3182540"/>
                <a:ext cx="487362" cy="205978"/>
              </a:xfrm>
              <a:custGeom>
                <a:rect b="b" l="l" r="r" t="t"/>
                <a:pathLst>
                  <a:path extrusionOk="0" h="757496" w="123825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2125521" y="3387327"/>
                <a:ext cx="114300" cy="36075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58;p10"/>
            <p:cNvSpPr/>
            <p:nvPr/>
          </p:nvSpPr>
          <p:spPr>
            <a:xfrm>
              <a:off x="3255651" y="1830587"/>
              <a:ext cx="217488" cy="136921"/>
            </a:xfrm>
            <a:prstGeom prst="rightArrow">
              <a:avLst>
                <a:gd fmla="val 13889" name="adj1"/>
                <a:gd fmla="val 53703" name="adj2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10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Forwarding methods</a:t>
            </a:r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04800" y="666750"/>
            <a:ext cx="41925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Packet switching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04800" y="2952750"/>
            <a:ext cx="419258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i="1" lang="en-US" sz="2000" u="none" cap="none" strike="noStrike">
                <a:solidFill>
                  <a:schemeClr val="dk1"/>
                </a:solidFill>
              </a:rPr>
              <a:t>Store and forward</a:t>
            </a:r>
            <a:r>
              <a:rPr i="0" lang="en-US" sz="2000" u="none" cap="none" strike="noStrike">
                <a:solidFill>
                  <a:schemeClr val="dk1"/>
                </a:solidFill>
              </a:rPr>
              <a:t>: entire packet must  arrive at router before it can be transmitted on next link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6" y="666750"/>
            <a:ext cx="419417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Circuit switching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6" y="2961001"/>
            <a:ext cx="4194174" cy="82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</a:rPr>
              <a:t>End-to-end resources reserved for the duration of transmission</a:t>
            </a:r>
            <a:endParaRPr/>
          </a:p>
        </p:txBody>
      </p:sp>
      <p:grpSp>
        <p:nvGrpSpPr>
          <p:cNvPr id="64" name="Google Shape;64;p10"/>
          <p:cNvGrpSpPr/>
          <p:nvPr/>
        </p:nvGrpSpPr>
        <p:grpSpPr>
          <a:xfrm>
            <a:off x="461977" y="2171907"/>
            <a:ext cx="1101725" cy="583418"/>
            <a:chOff x="770732" y="1500770"/>
            <a:chExt cx="1101725" cy="583418"/>
          </a:xfrm>
        </p:grpSpPr>
        <p:grpSp>
          <p:nvGrpSpPr>
            <p:cNvPr id="65" name="Google Shape;65;p10"/>
            <p:cNvGrpSpPr/>
            <p:nvPr/>
          </p:nvGrpSpPr>
          <p:grpSpPr>
            <a:xfrm>
              <a:off x="1369219" y="1500770"/>
              <a:ext cx="503238" cy="578657"/>
              <a:chOff x="2106333" y="5387204"/>
              <a:chExt cx="616707" cy="927726"/>
            </a:xfrm>
          </p:grpSpPr>
          <p:sp>
            <p:nvSpPr>
              <p:cNvPr id="66" name="Google Shape;66;p10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rect b="b" l="l" r="r" t="t"/>
                <a:pathLst>
                  <a:path extrusionOk="0" h="1424095" w="967997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rect b="b" l="l" r="r" t="t"/>
                <a:pathLst>
                  <a:path extrusionOk="0" h="814795" w="1277416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0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rect b="b" l="l" r="r" t="t"/>
                <a:pathLst>
                  <a:path extrusionOk="0" h="646573" w="597877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" name="Google Shape;70;p10"/>
              <p:cNvCxnSpPr>
                <a:stCxn id="69" idx="0"/>
              </p:cNvCxnSpPr>
              <p:nvPr/>
            </p:nvCxnSpPr>
            <p:spPr>
              <a:xfrm>
                <a:off x="2118270" y="5410651"/>
                <a:ext cx="446400" cy="3111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10"/>
              <p:cNvCxnSpPr>
                <a:endCxn id="69" idx="4"/>
              </p:cNvCxnSpPr>
              <p:nvPr/>
            </p:nvCxnSpPr>
            <p:spPr>
              <a:xfrm flipH="1" rot="10800000">
                <a:off x="2567354" y="5718763"/>
                <a:ext cx="140700" cy="30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10"/>
              <p:cNvCxnSpPr>
                <a:endCxn id="69" idx="2"/>
              </p:cNvCxnSpPr>
              <p:nvPr/>
            </p:nvCxnSpPr>
            <p:spPr>
              <a:xfrm flipH="1">
                <a:off x="2570064" y="5721763"/>
                <a:ext cx="2700" cy="3219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0"/>
              <p:cNvCxnSpPr/>
              <p:nvPr/>
            </p:nvCxnSpPr>
            <p:spPr>
              <a:xfrm flipH="1">
                <a:off x="2221974" y="5387204"/>
                <a:ext cx="2705" cy="321934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4" name="Google Shape;74;p10"/>
            <p:cNvGrpSpPr/>
            <p:nvPr/>
          </p:nvGrpSpPr>
          <p:grpSpPr>
            <a:xfrm>
              <a:off x="1078707" y="1513879"/>
              <a:ext cx="495300" cy="570309"/>
              <a:chOff x="333961" y="4406169"/>
              <a:chExt cx="1255305" cy="2136353"/>
            </a:xfrm>
          </p:grpSpPr>
          <p:sp>
            <p:nvSpPr>
              <p:cNvPr id="75" name="Google Shape;75;p10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0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rect b="b" l="l" r="r" t="t"/>
                <a:pathLst>
                  <a:path extrusionOk="0" h="757496" w="123825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0"/>
              <p:cNvSpPr/>
              <p:nvPr/>
            </p:nvSpPr>
            <p:spPr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0"/>
            <p:cNvGrpSpPr/>
            <p:nvPr/>
          </p:nvGrpSpPr>
          <p:grpSpPr>
            <a:xfrm>
              <a:off x="770732" y="1507926"/>
              <a:ext cx="493712" cy="570308"/>
              <a:chOff x="335231" y="4406992"/>
              <a:chExt cx="1251280" cy="2136350"/>
            </a:xfrm>
          </p:grpSpPr>
          <p:sp>
            <p:nvSpPr>
              <p:cNvPr id="79" name="Google Shape;79;p10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rect b="b" l="l" r="r" t="t"/>
                <a:pathLst>
                  <a:path extrusionOk="0" h="757496" w="123825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" name="Google Shape;82;p10"/>
          <p:cNvGrpSpPr/>
          <p:nvPr/>
        </p:nvGrpSpPr>
        <p:grpSpPr>
          <a:xfrm>
            <a:off x="2316084" y="2191785"/>
            <a:ext cx="544980" cy="578644"/>
            <a:chOff x="3164682" y="1494829"/>
            <a:chExt cx="544980" cy="578644"/>
          </a:xfrm>
        </p:grpSpPr>
        <p:grpSp>
          <p:nvGrpSpPr>
            <p:cNvPr id="83" name="Google Shape;83;p10"/>
            <p:cNvGrpSpPr/>
            <p:nvPr/>
          </p:nvGrpSpPr>
          <p:grpSpPr>
            <a:xfrm>
              <a:off x="3164682" y="1494829"/>
              <a:ext cx="503237" cy="578644"/>
              <a:chOff x="2106358" y="5387204"/>
              <a:chExt cx="616705" cy="927705"/>
            </a:xfrm>
          </p:grpSpPr>
          <p:sp>
            <p:nvSpPr>
              <p:cNvPr id="84" name="Google Shape;84;p10"/>
              <p:cNvSpPr/>
              <p:nvPr/>
            </p:nvSpPr>
            <p:spPr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rect b="b" l="l" r="r" t="t"/>
                <a:pathLst>
                  <a:path extrusionOk="0" h="1424095" w="967997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0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rect b="b" l="l" r="r" t="t"/>
                <a:pathLst>
                  <a:path extrusionOk="0" h="814795" w="1277416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rect b="b" l="l" r="r" t="t"/>
                <a:pathLst>
                  <a:path extrusionOk="0" h="646573" w="597877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8" name="Google Shape;88;p10"/>
              <p:cNvCxnSpPr>
                <a:stCxn id="87" idx="0"/>
              </p:cNvCxnSpPr>
              <p:nvPr/>
            </p:nvCxnSpPr>
            <p:spPr>
              <a:xfrm>
                <a:off x="2118270" y="5410651"/>
                <a:ext cx="446400" cy="3111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0"/>
              <p:cNvCxnSpPr>
                <a:endCxn id="87" idx="4"/>
              </p:cNvCxnSpPr>
              <p:nvPr/>
            </p:nvCxnSpPr>
            <p:spPr>
              <a:xfrm flipH="1" rot="10800000">
                <a:off x="2567354" y="5718763"/>
                <a:ext cx="140700" cy="30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10"/>
              <p:cNvCxnSpPr>
                <a:endCxn id="87" idx="2"/>
              </p:cNvCxnSpPr>
              <p:nvPr/>
            </p:nvCxnSpPr>
            <p:spPr>
              <a:xfrm flipH="1">
                <a:off x="2570064" y="5721763"/>
                <a:ext cx="2700" cy="3219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10"/>
              <p:cNvCxnSpPr/>
              <p:nvPr/>
            </p:nvCxnSpPr>
            <p:spPr>
              <a:xfrm flipH="1">
                <a:off x="2221974" y="5387204"/>
                <a:ext cx="2705" cy="321934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2" name="Google Shape;92;p10"/>
            <p:cNvSpPr/>
            <p:nvPr/>
          </p:nvSpPr>
          <p:spPr>
            <a:xfrm rot="-5245926">
              <a:off x="3532982" y="1736129"/>
              <a:ext cx="166687" cy="179387"/>
            </a:xfrm>
            <a:prstGeom prst="rightArrow">
              <a:avLst>
                <a:gd fmla="val 13889" name="adj1"/>
                <a:gd fmla="val 53702" name="adj2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" name="Google Shape;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47582"/>
            <a:ext cx="942975" cy="9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0"/>
          <p:cNvCxnSpPr>
            <a:stCxn id="93" idx="3"/>
            <a:endCxn id="95" idx="1"/>
          </p:cNvCxnSpPr>
          <p:nvPr/>
        </p:nvCxnSpPr>
        <p:spPr>
          <a:xfrm>
            <a:off x="1400175" y="1700020"/>
            <a:ext cx="54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100" y="1228532"/>
            <a:ext cx="942975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0"/>
          <p:cNvCxnSpPr>
            <a:stCxn id="95" idx="3"/>
            <a:endCxn id="97" idx="1"/>
          </p:cNvCxnSpPr>
          <p:nvPr/>
        </p:nvCxnSpPr>
        <p:spPr>
          <a:xfrm>
            <a:off x="2886075" y="1700020"/>
            <a:ext cx="54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0"/>
          <p:cNvSpPr/>
          <p:nvPr/>
        </p:nvSpPr>
        <p:spPr>
          <a:xfrm>
            <a:off x="1648890" y="1830587"/>
            <a:ext cx="217488" cy="136921"/>
          </a:xfrm>
          <a:prstGeom prst="rightArrow">
            <a:avLst>
              <a:gd fmla="val 13889" name="adj1"/>
              <a:gd fmla="val 53703" name="adj2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247582"/>
            <a:ext cx="942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341046"/>
            <a:ext cx="708471" cy="679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1388212"/>
            <a:ext cx="585514" cy="58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4100" y="1388212"/>
            <a:ext cx="585514" cy="58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2212152"/>
            <a:ext cx="585514" cy="58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4100" y="2212152"/>
            <a:ext cx="585514" cy="58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2164986"/>
            <a:ext cx="708471" cy="679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0"/>
          <p:cNvCxnSpPr>
            <a:stCxn id="99" idx="3"/>
            <a:endCxn id="100" idx="1"/>
          </p:cNvCxnSpPr>
          <p:nvPr/>
        </p:nvCxnSpPr>
        <p:spPr>
          <a:xfrm>
            <a:off x="5585271" y="1680969"/>
            <a:ext cx="35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0"/>
          <p:cNvCxnSpPr>
            <a:stCxn id="100" idx="3"/>
            <a:endCxn id="101" idx="1"/>
          </p:cNvCxnSpPr>
          <p:nvPr/>
        </p:nvCxnSpPr>
        <p:spPr>
          <a:xfrm>
            <a:off x="6529114" y="1680969"/>
            <a:ext cx="875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0"/>
          <p:cNvCxnSpPr>
            <a:stCxn id="102" idx="3"/>
            <a:endCxn id="103" idx="1"/>
          </p:cNvCxnSpPr>
          <p:nvPr/>
        </p:nvCxnSpPr>
        <p:spPr>
          <a:xfrm>
            <a:off x="6529114" y="2504909"/>
            <a:ext cx="875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0"/>
          <p:cNvCxnSpPr>
            <a:stCxn id="100" idx="2"/>
            <a:endCxn id="102" idx="0"/>
          </p:cNvCxnSpPr>
          <p:nvPr/>
        </p:nvCxnSpPr>
        <p:spPr>
          <a:xfrm>
            <a:off x="6236357" y="1973726"/>
            <a:ext cx="0" cy="23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0"/>
          <p:cNvCxnSpPr>
            <a:stCxn id="101" idx="2"/>
            <a:endCxn id="103" idx="0"/>
          </p:cNvCxnSpPr>
          <p:nvPr/>
        </p:nvCxnSpPr>
        <p:spPr>
          <a:xfrm>
            <a:off x="7696857" y="1973726"/>
            <a:ext cx="0" cy="23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0"/>
          <p:cNvCxnSpPr>
            <a:stCxn id="103" idx="3"/>
            <a:endCxn id="104" idx="1"/>
          </p:cNvCxnSpPr>
          <p:nvPr/>
        </p:nvCxnSpPr>
        <p:spPr>
          <a:xfrm>
            <a:off x="7989614" y="2504909"/>
            <a:ext cx="316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1" name="Google Shape;111;p10"/>
          <p:cNvGrpSpPr/>
          <p:nvPr/>
        </p:nvGrpSpPr>
        <p:grpSpPr>
          <a:xfrm>
            <a:off x="5585271" y="1682750"/>
            <a:ext cx="2720529" cy="817590"/>
            <a:chOff x="5737671" y="1833369"/>
            <a:chExt cx="2720529" cy="817590"/>
          </a:xfrm>
        </p:grpSpPr>
        <p:cxnSp>
          <p:nvCxnSpPr>
            <p:cNvPr id="112" name="Google Shape;112;p10"/>
            <p:cNvCxnSpPr/>
            <p:nvPr/>
          </p:nvCxnSpPr>
          <p:spPr>
            <a:xfrm>
              <a:off x="5737671" y="1833369"/>
              <a:ext cx="358329" cy="0"/>
            </a:xfrm>
            <a:prstGeom prst="straightConnector1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>
              <a:off x="6681514" y="1833369"/>
              <a:ext cx="874986" cy="0"/>
            </a:xfrm>
            <a:prstGeom prst="straightConnector1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>
              <a:off x="7849257" y="2126126"/>
              <a:ext cx="0" cy="238426"/>
            </a:xfrm>
            <a:prstGeom prst="straightConnector1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>
              <a:off x="8142014" y="2650959"/>
              <a:ext cx="316186" cy="0"/>
            </a:xfrm>
            <a:prstGeom prst="straightConnector1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" name="Google Shape;116;p10"/>
          <p:cNvGrpSpPr/>
          <p:nvPr/>
        </p:nvGrpSpPr>
        <p:grpSpPr>
          <a:xfrm>
            <a:off x="5505477" y="3638550"/>
            <a:ext cx="1504923" cy="1447799"/>
            <a:chOff x="5269529" y="3638550"/>
            <a:chExt cx="1504923" cy="1447799"/>
          </a:xfrm>
        </p:grpSpPr>
        <p:grpSp>
          <p:nvGrpSpPr>
            <p:cNvPr id="117" name="Google Shape;117;p10"/>
            <p:cNvGrpSpPr/>
            <p:nvPr/>
          </p:nvGrpSpPr>
          <p:grpSpPr>
            <a:xfrm>
              <a:off x="5384774" y="4095750"/>
              <a:ext cx="1389678" cy="990599"/>
              <a:chOff x="5334000" y="4095750"/>
              <a:chExt cx="1389678" cy="990599"/>
            </a:xfrm>
          </p:grpSpPr>
          <p:cxnSp>
            <p:nvCxnSpPr>
              <p:cNvPr id="118" name="Google Shape;118;p10"/>
              <p:cNvCxnSpPr/>
              <p:nvPr/>
            </p:nvCxnSpPr>
            <p:spPr>
              <a:xfrm>
                <a:off x="5334000" y="4693688"/>
                <a:ext cx="138967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19" name="Google Shape;119;p10"/>
              <p:cNvSpPr txBox="1"/>
              <p:nvPr/>
            </p:nvSpPr>
            <p:spPr>
              <a:xfrm>
                <a:off x="5684322" y="4717017"/>
                <a:ext cx="68903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Time</a:t>
                </a:r>
                <a:endParaRPr/>
              </a:p>
            </p:txBody>
          </p:sp>
          <p:grpSp>
            <p:nvGrpSpPr>
              <p:cNvPr id="120" name="Google Shape;120;p10"/>
              <p:cNvGrpSpPr/>
              <p:nvPr/>
            </p:nvGrpSpPr>
            <p:grpSpPr>
              <a:xfrm>
                <a:off x="5339461" y="4095750"/>
                <a:ext cx="1378757" cy="455529"/>
                <a:chOff x="5040121" y="4095750"/>
                <a:chExt cx="1378757" cy="455529"/>
              </a:xfrm>
            </p:grpSpPr>
            <p:grpSp>
              <p:nvGrpSpPr>
                <p:cNvPr id="121" name="Google Shape;121;p10"/>
                <p:cNvGrpSpPr/>
                <p:nvPr/>
              </p:nvGrpSpPr>
              <p:grpSpPr>
                <a:xfrm rot="-5400000">
                  <a:off x="5040956" y="4094915"/>
                  <a:ext cx="455529" cy="457200"/>
                  <a:chOff x="457200" y="3779289"/>
                  <a:chExt cx="3813176" cy="457200"/>
                </a:xfrm>
              </p:grpSpPr>
              <p:sp>
                <p:nvSpPr>
                  <p:cNvPr id="122" name="Google Shape;122;p10"/>
                  <p:cNvSpPr/>
                  <p:nvPr/>
                </p:nvSpPr>
                <p:spPr>
                  <a:xfrm>
                    <a:off x="457200" y="4084089"/>
                    <a:ext cx="3813176" cy="152400"/>
                  </a:xfrm>
                  <a:prstGeom prst="rect">
                    <a:avLst/>
                  </a:prstGeom>
                  <a:solidFill>
                    <a:srgbClr val="688BF3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" name="Google Shape;123;p10"/>
                  <p:cNvSpPr/>
                  <p:nvPr/>
                </p:nvSpPr>
                <p:spPr>
                  <a:xfrm>
                    <a:off x="457200" y="3931689"/>
                    <a:ext cx="3813176" cy="152400"/>
                  </a:xfrm>
                  <a:prstGeom prst="rect">
                    <a:avLst/>
                  </a:prstGeom>
                  <a:solidFill>
                    <a:srgbClr val="00990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Google Shape;124;p10"/>
                  <p:cNvSpPr/>
                  <p:nvPr/>
                </p:nvSpPr>
                <p:spPr>
                  <a:xfrm>
                    <a:off x="457200" y="3779289"/>
                    <a:ext cx="3813176" cy="152400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5" name="Google Shape;125;p10"/>
                <p:cNvGrpSpPr/>
                <p:nvPr/>
              </p:nvGrpSpPr>
              <p:grpSpPr>
                <a:xfrm rot="-5400000">
                  <a:off x="5498158" y="4094915"/>
                  <a:ext cx="455529" cy="457200"/>
                  <a:chOff x="457200" y="3779289"/>
                  <a:chExt cx="3813176" cy="457200"/>
                </a:xfrm>
              </p:grpSpPr>
              <p:sp>
                <p:nvSpPr>
                  <p:cNvPr id="126" name="Google Shape;126;p10"/>
                  <p:cNvSpPr/>
                  <p:nvPr/>
                </p:nvSpPr>
                <p:spPr>
                  <a:xfrm>
                    <a:off x="457200" y="4084089"/>
                    <a:ext cx="3813176" cy="152400"/>
                  </a:xfrm>
                  <a:prstGeom prst="rect">
                    <a:avLst/>
                  </a:prstGeom>
                  <a:solidFill>
                    <a:srgbClr val="688BF3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" name="Google Shape;127;p10"/>
                  <p:cNvSpPr/>
                  <p:nvPr/>
                </p:nvSpPr>
                <p:spPr>
                  <a:xfrm>
                    <a:off x="457200" y="3931689"/>
                    <a:ext cx="3813176" cy="152400"/>
                  </a:xfrm>
                  <a:prstGeom prst="rect">
                    <a:avLst/>
                  </a:prstGeom>
                  <a:solidFill>
                    <a:srgbClr val="00990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" name="Google Shape;128;p10"/>
                  <p:cNvSpPr/>
                  <p:nvPr/>
                </p:nvSpPr>
                <p:spPr>
                  <a:xfrm>
                    <a:off x="457200" y="3779289"/>
                    <a:ext cx="3813176" cy="152400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9" name="Google Shape;129;p10"/>
                <p:cNvGrpSpPr/>
                <p:nvPr/>
              </p:nvGrpSpPr>
              <p:grpSpPr>
                <a:xfrm rot="-5400000">
                  <a:off x="5962513" y="4094915"/>
                  <a:ext cx="455529" cy="457200"/>
                  <a:chOff x="457200" y="3779289"/>
                  <a:chExt cx="3813176" cy="457200"/>
                </a:xfrm>
              </p:grpSpPr>
              <p:sp>
                <p:nvSpPr>
                  <p:cNvPr id="130" name="Google Shape;130;p10"/>
                  <p:cNvSpPr/>
                  <p:nvPr/>
                </p:nvSpPr>
                <p:spPr>
                  <a:xfrm>
                    <a:off x="457200" y="4084089"/>
                    <a:ext cx="3813176" cy="152400"/>
                  </a:xfrm>
                  <a:prstGeom prst="rect">
                    <a:avLst/>
                  </a:prstGeom>
                  <a:solidFill>
                    <a:srgbClr val="688BF3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" name="Google Shape;131;p10"/>
                  <p:cNvSpPr/>
                  <p:nvPr/>
                </p:nvSpPr>
                <p:spPr>
                  <a:xfrm>
                    <a:off x="457200" y="3931689"/>
                    <a:ext cx="3813176" cy="152400"/>
                  </a:xfrm>
                  <a:prstGeom prst="rect">
                    <a:avLst/>
                  </a:prstGeom>
                  <a:solidFill>
                    <a:srgbClr val="00990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" name="Google Shape;132;p10"/>
                  <p:cNvSpPr/>
                  <p:nvPr/>
                </p:nvSpPr>
                <p:spPr>
                  <a:xfrm>
                    <a:off x="457200" y="3779289"/>
                    <a:ext cx="3813176" cy="152400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33" name="Google Shape;133;p10"/>
            <p:cNvSpPr txBox="1"/>
            <p:nvPr/>
          </p:nvSpPr>
          <p:spPr>
            <a:xfrm>
              <a:off x="5269529" y="3638550"/>
              <a:ext cx="91242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TDMA</a:t>
              </a:r>
              <a:endParaRPr/>
            </a:p>
          </p:txBody>
        </p:sp>
      </p:grpSp>
      <p:grpSp>
        <p:nvGrpSpPr>
          <p:cNvPr id="134" name="Google Shape;134;p10"/>
          <p:cNvGrpSpPr/>
          <p:nvPr/>
        </p:nvGrpSpPr>
        <p:grpSpPr>
          <a:xfrm>
            <a:off x="7157723" y="3638550"/>
            <a:ext cx="1524000" cy="1459461"/>
            <a:chOff x="7157723" y="3638550"/>
            <a:chExt cx="1524000" cy="1459461"/>
          </a:xfrm>
        </p:grpSpPr>
        <p:grpSp>
          <p:nvGrpSpPr>
            <p:cNvPr id="135" name="Google Shape;135;p10"/>
            <p:cNvGrpSpPr/>
            <p:nvPr/>
          </p:nvGrpSpPr>
          <p:grpSpPr>
            <a:xfrm>
              <a:off x="7297505" y="4095750"/>
              <a:ext cx="1384218" cy="1002261"/>
              <a:chOff x="789043" y="3779289"/>
              <a:chExt cx="1384218" cy="1002261"/>
            </a:xfrm>
          </p:grpSpPr>
          <p:sp>
            <p:nvSpPr>
              <p:cNvPr id="136" name="Google Shape;136;p10"/>
              <p:cNvSpPr/>
              <p:nvPr/>
            </p:nvSpPr>
            <p:spPr>
              <a:xfrm>
                <a:off x="789043" y="4084089"/>
                <a:ext cx="1384218" cy="152400"/>
              </a:xfrm>
              <a:prstGeom prst="rect">
                <a:avLst/>
              </a:prstGeom>
              <a:solidFill>
                <a:srgbClr val="6E9CFF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789043" y="3931689"/>
                <a:ext cx="1384218" cy="152400"/>
              </a:xfrm>
              <a:prstGeom prst="rect">
                <a:avLst/>
              </a:prstGeom>
              <a:solidFill>
                <a:srgbClr val="00990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0"/>
              <p:cNvSpPr/>
              <p:nvPr/>
            </p:nvSpPr>
            <p:spPr>
              <a:xfrm>
                <a:off x="789043" y="3779289"/>
                <a:ext cx="1384218" cy="152400"/>
              </a:xfrm>
              <a:prstGeom prst="rect">
                <a:avLst/>
              </a:prstGeom>
              <a:solidFill>
                <a:srgbClr val="FF000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39;p10"/>
              <p:cNvCxnSpPr/>
              <p:nvPr/>
            </p:nvCxnSpPr>
            <p:spPr>
              <a:xfrm>
                <a:off x="789043" y="4388889"/>
                <a:ext cx="138421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40" name="Google Shape;140;p10"/>
              <p:cNvSpPr txBox="1"/>
              <p:nvPr/>
            </p:nvSpPr>
            <p:spPr>
              <a:xfrm>
                <a:off x="1136635" y="4412218"/>
                <a:ext cx="68903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Time</a:t>
                </a:r>
                <a:endParaRPr/>
              </a:p>
            </p:txBody>
          </p:sp>
        </p:grpSp>
        <p:sp>
          <p:nvSpPr>
            <p:cNvPr id="141" name="Google Shape;141;p10"/>
            <p:cNvSpPr txBox="1"/>
            <p:nvPr/>
          </p:nvSpPr>
          <p:spPr>
            <a:xfrm>
              <a:off x="7157723" y="3638550"/>
              <a:ext cx="91242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FDMA</a:t>
              </a:r>
              <a:endParaRPr/>
            </a:p>
          </p:txBody>
        </p:sp>
      </p:grpSp>
      <p:sp>
        <p:nvSpPr>
          <p:cNvPr id="142" name="Google Shape;142;p10"/>
          <p:cNvSpPr/>
          <p:nvPr/>
        </p:nvSpPr>
        <p:spPr>
          <a:xfrm>
            <a:off x="5334000" y="4097420"/>
            <a:ext cx="152400" cy="45553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 rot="-5400000">
            <a:off x="4430524" y="4141977"/>
            <a:ext cx="1261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Bandwidth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Packet vs. Circuit switching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304800" y="2724150"/>
            <a:ext cx="41925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Packet switching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0" name="Google Shape;150;p11"/>
          <p:cNvSpPr txBox="1"/>
          <p:nvPr>
            <p:ph idx="2" type="body"/>
          </p:nvPr>
        </p:nvSpPr>
        <p:spPr>
          <a:xfrm>
            <a:off x="304800" y="3257550"/>
            <a:ext cx="419258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60"/>
              <a:buFont typeface="Arial"/>
              <a:buNone/>
            </a:pPr>
            <a:r>
              <a:rPr i="0" lang="en-US" sz="1860" u="none" cap="none" strike="noStrike">
                <a:solidFill>
                  <a:srgbClr val="00B050"/>
                </a:solidFill>
              </a:rPr>
              <a:t>+</a:t>
            </a:r>
            <a:r>
              <a:rPr i="0" lang="en-US" sz="1860" u="none" cap="none" strike="noStrike">
                <a:solidFill>
                  <a:schemeClr val="dk1"/>
                </a:solidFill>
              </a:rPr>
              <a:t>  More efficient with bursty data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00B050"/>
              </a:buClr>
              <a:buSzPts val="1860"/>
              <a:buFont typeface="Arial"/>
              <a:buNone/>
            </a:pPr>
            <a:r>
              <a:rPr i="0" lang="en-US" sz="1860" u="none" cap="none" strike="noStrike">
                <a:solidFill>
                  <a:srgbClr val="00B050"/>
                </a:solidFill>
              </a:rPr>
              <a:t>+</a:t>
            </a:r>
            <a:r>
              <a:rPr i="0" lang="en-US" sz="1860" u="none" cap="none" strike="noStrike">
                <a:solidFill>
                  <a:schemeClr val="dk1"/>
                </a:solidFill>
              </a:rPr>
              <a:t>  Simpler – no call setup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None/>
            </a:pPr>
            <a:r>
              <a:rPr i="0" lang="en-US" sz="1860" u="none" cap="none" strike="noStrike">
                <a:solidFill>
                  <a:srgbClr val="FF0000"/>
                </a:solidFill>
              </a:rPr>
              <a:t>–</a:t>
            </a:r>
            <a:r>
              <a:rPr i="0" lang="en-US" sz="1860" u="none" cap="none" strike="noStrike">
                <a:solidFill>
                  <a:schemeClr val="dk1"/>
                </a:solidFill>
              </a:rPr>
              <a:t>  Variable delay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None/>
            </a:pPr>
            <a:r>
              <a:rPr i="0" lang="en-US" sz="1860" u="none" cap="none" strike="noStrike">
                <a:solidFill>
                  <a:srgbClr val="FF0000"/>
                </a:solidFill>
              </a:rPr>
              <a:t>– </a:t>
            </a:r>
            <a:r>
              <a:rPr i="0" lang="en-US" sz="1860" u="none" cap="none" strike="noStrike">
                <a:solidFill>
                  <a:schemeClr val="dk1"/>
                </a:solidFill>
              </a:rPr>
              <a:t> Need protocols for reliability and congestion control</a:t>
            </a:r>
            <a:endParaRPr/>
          </a:p>
        </p:txBody>
      </p:sp>
      <p:sp>
        <p:nvSpPr>
          <p:cNvPr id="151" name="Google Shape;151;p11"/>
          <p:cNvSpPr txBox="1"/>
          <p:nvPr>
            <p:ph idx="3" type="body"/>
          </p:nvPr>
        </p:nvSpPr>
        <p:spPr>
          <a:xfrm>
            <a:off x="4343400" y="2724150"/>
            <a:ext cx="46482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Circuit switching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2" name="Google Shape;152;p11"/>
          <p:cNvSpPr txBox="1"/>
          <p:nvPr>
            <p:ph idx="4" type="body"/>
          </p:nvPr>
        </p:nvSpPr>
        <p:spPr>
          <a:xfrm>
            <a:off x="4343400" y="3257550"/>
            <a:ext cx="4648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Arial"/>
              <a:buNone/>
            </a:pPr>
            <a:r>
              <a:rPr i="0" lang="en-US" sz="1900" u="none" cap="none" strike="noStrike">
                <a:solidFill>
                  <a:srgbClr val="00B050"/>
                </a:solidFill>
              </a:rPr>
              <a:t>+</a:t>
            </a:r>
            <a:r>
              <a:rPr i="0" lang="en-US" sz="1900" u="none" cap="none" strike="noStrike">
                <a:solidFill>
                  <a:schemeClr val="dk1"/>
                </a:solidFill>
              </a:rPr>
              <a:t>  Lower end-to-end delay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i="0" lang="en-US" sz="1900" u="none" cap="none" strike="noStrike">
                <a:solidFill>
                  <a:srgbClr val="FF0000"/>
                </a:solidFill>
              </a:rPr>
              <a:t>–</a:t>
            </a:r>
            <a:r>
              <a:rPr i="0" lang="en-US" sz="1900" u="none" cap="none" strike="noStrike">
                <a:solidFill>
                  <a:schemeClr val="dk1"/>
                </a:solidFill>
              </a:rPr>
              <a:t>  Wastes resources during quiet periods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i="0" lang="en-US" sz="1900" u="none" cap="none" strike="noStrike">
                <a:solidFill>
                  <a:srgbClr val="FF0000"/>
                </a:solidFill>
              </a:rPr>
              <a:t>–</a:t>
            </a:r>
            <a:r>
              <a:rPr i="0" lang="en-US" sz="1900" u="none" cap="none" strike="noStrike">
                <a:solidFill>
                  <a:schemeClr val="dk1"/>
                </a:solidFill>
              </a:rPr>
              <a:t>  Need protocols for resource reservation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304800" y="89535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Which gives better performance in terms of: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•"/>
            </a:pPr>
            <a:r>
              <a:rPr lang="en-US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End-to-end delay?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•"/>
            </a:pPr>
            <a:r>
              <a:rPr lang="en-US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Flow throughput?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•"/>
            </a:pPr>
            <a:r>
              <a:rPr lang="en-US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Network throughput?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Network performance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64218"/>
            <a:ext cx="942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83418"/>
            <a:ext cx="942975" cy="9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2"/>
          <p:cNvCxnSpPr>
            <a:stCxn id="160" idx="3"/>
            <a:endCxn id="163" idx="1"/>
          </p:cNvCxnSpPr>
          <p:nvPr/>
        </p:nvCxnSpPr>
        <p:spPr>
          <a:xfrm>
            <a:off x="1857375" y="1816655"/>
            <a:ext cx="1771800" cy="62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2"/>
          <p:cNvCxnSpPr>
            <a:stCxn id="161" idx="3"/>
            <a:endCxn id="163" idx="1"/>
          </p:cNvCxnSpPr>
          <p:nvPr/>
        </p:nvCxnSpPr>
        <p:spPr>
          <a:xfrm flipH="1" rot="10800000">
            <a:off x="1857375" y="2445455"/>
            <a:ext cx="1771800" cy="59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1726996"/>
            <a:ext cx="4095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3624" y="2523577"/>
            <a:ext cx="4095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9025" y="1973818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19800" y="1973818"/>
            <a:ext cx="942975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2"/>
          <p:cNvCxnSpPr>
            <a:stCxn id="163" idx="3"/>
            <a:endCxn id="167" idx="1"/>
          </p:cNvCxnSpPr>
          <p:nvPr/>
        </p:nvCxnSpPr>
        <p:spPr>
          <a:xfrm>
            <a:off x="4572000" y="2445305"/>
            <a:ext cx="144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32337" y="2345293"/>
            <a:ext cx="4095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2" y="2173842"/>
            <a:ext cx="40957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/>
          <p:nvPr/>
        </p:nvSpPr>
        <p:spPr>
          <a:xfrm rot="-5400000">
            <a:off x="3764136" y="1687961"/>
            <a:ext cx="145982" cy="40957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/>
          <p:nvPr/>
        </p:nvSpPr>
        <p:spPr>
          <a:xfrm rot="-5400000">
            <a:off x="4233966" y="1627704"/>
            <a:ext cx="145983" cy="53008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/>
          <p:nvPr/>
        </p:nvSpPr>
        <p:spPr>
          <a:xfrm rot="-5400000">
            <a:off x="4703438" y="1687598"/>
            <a:ext cx="149086" cy="40719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 rot="-5400000">
            <a:off x="5429059" y="1372284"/>
            <a:ext cx="145979" cy="104093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6639" y="2916793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/>
        </p:nvSpPr>
        <p:spPr>
          <a:xfrm>
            <a:off x="2554535" y="805249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Processing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3920474" y="80524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Queuing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6062447" y="805249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Serialization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7543800" y="805249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Propagation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80" name="Google Shape;180;p12"/>
          <p:cNvCxnSpPr>
            <a:stCxn id="176" idx="2"/>
            <a:endCxn id="171" idx="1"/>
          </p:cNvCxnSpPr>
          <p:nvPr/>
        </p:nvCxnSpPr>
        <p:spPr>
          <a:xfrm>
            <a:off x="3217537" y="1174581"/>
            <a:ext cx="619500" cy="6453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2"/>
          <p:cNvCxnSpPr>
            <a:stCxn id="177" idx="2"/>
            <a:endCxn id="172" idx="1"/>
          </p:cNvCxnSpPr>
          <p:nvPr/>
        </p:nvCxnSpPr>
        <p:spPr>
          <a:xfrm flipH="1">
            <a:off x="4306924" y="1174581"/>
            <a:ext cx="141900" cy="6453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2"/>
          <p:cNvCxnSpPr>
            <a:stCxn id="178" idx="2"/>
            <a:endCxn id="173" idx="1"/>
          </p:cNvCxnSpPr>
          <p:nvPr/>
        </p:nvCxnSpPr>
        <p:spPr>
          <a:xfrm flipH="1">
            <a:off x="4777957" y="1174581"/>
            <a:ext cx="2005200" cy="6420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2"/>
          <p:cNvCxnSpPr>
            <a:stCxn id="179" idx="2"/>
            <a:endCxn id="174" idx="1"/>
          </p:cNvCxnSpPr>
          <p:nvPr/>
        </p:nvCxnSpPr>
        <p:spPr>
          <a:xfrm flipH="1">
            <a:off x="5501998" y="1174581"/>
            <a:ext cx="2756100" cy="6453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12"/>
          <p:cNvSpPr txBox="1"/>
          <p:nvPr/>
        </p:nvSpPr>
        <p:spPr>
          <a:xfrm>
            <a:off x="547395" y="805249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Sources of delay: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5" name="Google Shape;185;p12"/>
          <p:cNvSpPr/>
          <p:nvPr/>
        </p:nvSpPr>
        <p:spPr>
          <a:xfrm rot="5400000">
            <a:off x="4230756" y="3537574"/>
            <a:ext cx="152403" cy="53008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rot="5400000">
            <a:off x="5439977" y="3256355"/>
            <a:ext cx="164074" cy="108086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3048000" y="4031218"/>
            <a:ext cx="171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Buffer overflow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4917943" y="4031218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Interference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547395" y="4031218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Sources of loss: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90" name="Google Shape;190;p12"/>
          <p:cNvCxnSpPr>
            <a:stCxn id="185" idx="1"/>
            <a:endCxn id="187" idx="0"/>
          </p:cNvCxnSpPr>
          <p:nvPr/>
        </p:nvCxnSpPr>
        <p:spPr>
          <a:xfrm flipH="1">
            <a:off x="3907657" y="3878820"/>
            <a:ext cx="399300" cy="1524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2"/>
          <p:cNvCxnSpPr>
            <a:stCxn id="188" idx="0"/>
            <a:endCxn id="186" idx="1"/>
          </p:cNvCxnSpPr>
          <p:nvPr/>
        </p:nvCxnSpPr>
        <p:spPr>
          <a:xfrm rot="10800000">
            <a:off x="5522029" y="3878818"/>
            <a:ext cx="103800" cy="1524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2"/>
          <p:cNvSpPr txBox="1"/>
          <p:nvPr/>
        </p:nvSpPr>
        <p:spPr>
          <a:xfrm>
            <a:off x="5017109" y="666750"/>
            <a:ext cx="10054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Medium</a:t>
            </a:r>
            <a:b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access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93" name="Google Shape;193;p12"/>
          <p:cNvCxnSpPr/>
          <p:nvPr/>
        </p:nvCxnSpPr>
        <p:spPr>
          <a:xfrm flipH="1">
            <a:off x="4574384" y="1276350"/>
            <a:ext cx="683416" cy="54341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4" name="Google Shape;194;p12"/>
          <p:cNvGrpSpPr/>
          <p:nvPr/>
        </p:nvGrpSpPr>
        <p:grpSpPr>
          <a:xfrm>
            <a:off x="6477000" y="1928288"/>
            <a:ext cx="2802880" cy="3215212"/>
            <a:chOff x="6477000" y="1928288"/>
            <a:chExt cx="2802880" cy="3215212"/>
          </a:xfrm>
        </p:grpSpPr>
        <p:pic>
          <p:nvPicPr>
            <p:cNvPr descr="http://imgusr.tradekey.com/o-B1106450-20101111065413/chocolate-chip-machine.jpg" id="195" name="Google Shape;195;p1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64325" y="3714750"/>
              <a:ext cx="2479675" cy="142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cookie-smart.com/image-files/several-chocolate-chips.jpg" id="196" name="Google Shape;196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391400" y="1928288"/>
              <a:ext cx="1888480" cy="1253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2"/>
            <p:cNvSpPr/>
            <p:nvPr/>
          </p:nvSpPr>
          <p:spPr>
            <a:xfrm>
              <a:off x="6664325" y="3688324"/>
              <a:ext cx="2479675" cy="5275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t2.gstatic.com/images?q=tbn:ANd9GcSIqsgGI7_oJNMeyVUcDm7afUQP6kx7L2WS7d-hWl9KOQ7F461ULA&amp;t=1" id="198" name="Google Shape;198;p1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77000" y="2400299"/>
              <a:ext cx="2466975" cy="18478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Definitions of delay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304800" y="495825"/>
            <a:ext cx="8458200" cy="4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Processing delay</a:t>
            </a:r>
            <a:endParaRPr sz="15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The time it takes to read an incoming packet, determine on which link to transmit the packet, and to form packet headers.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i="1" lang="en-US" sz="1300"/>
              <a:t>Analogy: The time to set up the chocolate chip making machine.</a:t>
            </a:r>
            <a:endParaRPr i="1" sz="13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Queueing delay</a:t>
            </a:r>
            <a:endParaRPr sz="15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The time it takes for the packet to get to the front of the queue.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i="1" lang="en-US" sz="1300"/>
              <a:t>Analogy: </a:t>
            </a:r>
            <a:r>
              <a:rPr i="1" lang="en-US" sz="1300"/>
              <a:t>The time to finish a run of white chocolate chips to start the regular chips.</a:t>
            </a:r>
            <a:endParaRPr i="1" sz="13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Medium access delay</a:t>
            </a:r>
            <a:endParaRPr sz="15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The time a packet has to wait at the front of the queue for the transmission medium to be free.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i="1" lang="en-US" sz="1300"/>
              <a:t>Analogy: Wait for the conveyor to reach the correct speed.</a:t>
            </a:r>
            <a:endParaRPr i="1" sz="13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Serialization delay</a:t>
            </a:r>
            <a:endParaRPr sz="15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The time it takes to put all the packet’s bits onto the transmission medium.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i="1" lang="en-US" sz="1300"/>
              <a:t>Analogy: </a:t>
            </a:r>
            <a:r>
              <a:rPr i="1" lang="en-US" sz="1300"/>
              <a:t>The time to drip down a batch of chocolate chips.</a:t>
            </a:r>
            <a:endParaRPr i="1" sz="13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Propagation delay</a:t>
            </a:r>
            <a:endParaRPr sz="15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The time it takes for the first bit of a packet to traverse a link</a:t>
            </a:r>
            <a:endParaRPr sz="1300"/>
          </a:p>
          <a:p>
            <a:pPr indent="-228600" lvl="1" marL="742950" rtl="0" algn="l">
              <a:spcBef>
                <a:spcPts val="440"/>
              </a:spcBef>
              <a:spcAft>
                <a:spcPts val="0"/>
              </a:spcAft>
              <a:buSzPts val="1300"/>
              <a:buChar char="–"/>
            </a:pPr>
            <a:r>
              <a:rPr i="1" lang="en-US" sz="1300"/>
              <a:t>Analogy: </a:t>
            </a:r>
            <a:r>
              <a:rPr i="1" lang="en-US" sz="1300"/>
              <a:t>The time it takes for the first line of chocolate chips to </a:t>
            </a:r>
            <a:r>
              <a:rPr i="1" lang="en-US" sz="1300"/>
              <a:t>cool </a:t>
            </a:r>
            <a:r>
              <a:rPr i="1" lang="en-US" sz="1300"/>
              <a:t>before they are packed at the end of the conveyor. </a:t>
            </a:r>
            <a:endParaRPr i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Definitions of loss</a:t>
            </a:r>
            <a:endParaRPr/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Buffer overflow</a:t>
            </a:r>
            <a:endParaRPr sz="22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When the rate of arriving packets exceeds sending rate packets queue up. Eventually the number of queued packets exceeds queue size in router memory and newly arriving packets are dropped.</a:t>
            </a:r>
            <a:endParaRPr sz="20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2000"/>
              <a:buChar char="–"/>
            </a:pPr>
            <a:r>
              <a:rPr i="1" lang="en-US" sz="2000"/>
              <a:t>Analogy: </a:t>
            </a:r>
            <a:r>
              <a:rPr i="1" lang="en-US" sz="2000"/>
              <a:t>The box collecting chips at the end of the conveyor fills up and new chips are dropped on the floor. (No three seconds rule!)</a:t>
            </a:r>
            <a:endParaRPr i="1"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0200" lvl="0" marL="342900" rtl="0" algn="l"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Interference</a:t>
            </a:r>
            <a:endParaRPr sz="22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When a transmitted packet collides with another packet on the transmission medium and neither one can be decoded.</a:t>
            </a:r>
            <a:endParaRPr sz="2000"/>
          </a:p>
          <a:p>
            <a:pPr indent="-273050" lvl="1" marL="742950" rtl="0" algn="l">
              <a:spcBef>
                <a:spcPts val="440"/>
              </a:spcBef>
              <a:spcAft>
                <a:spcPts val="0"/>
              </a:spcAft>
              <a:buSzPts val="2000"/>
              <a:buChar char="–"/>
            </a:pPr>
            <a:r>
              <a:rPr i="1" lang="en-US" sz="2000"/>
              <a:t>Analogy: </a:t>
            </a:r>
            <a:r>
              <a:rPr i="1" lang="en-US" sz="2000"/>
              <a:t>Someone snags </a:t>
            </a:r>
            <a:r>
              <a:rPr i="1" lang="en-US" sz="2000"/>
              <a:t>a chip </a:t>
            </a:r>
            <a:r>
              <a:rPr i="1" lang="en-US" sz="2000"/>
              <a:t>of the conveyor belt.</a:t>
            </a:r>
            <a:endParaRPr i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Likely sources of delay</a:t>
            </a:r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92818"/>
            <a:ext cx="942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812018"/>
            <a:ext cx="942975" cy="9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5"/>
          <p:cNvCxnSpPr>
            <a:stCxn id="218" idx="3"/>
            <a:endCxn id="221" idx="1"/>
          </p:cNvCxnSpPr>
          <p:nvPr/>
        </p:nvCxnSpPr>
        <p:spPr>
          <a:xfrm>
            <a:off x="1857375" y="2045255"/>
            <a:ext cx="1771800" cy="62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5"/>
          <p:cNvCxnSpPr>
            <a:stCxn id="219" idx="3"/>
            <a:endCxn id="221" idx="1"/>
          </p:cNvCxnSpPr>
          <p:nvPr/>
        </p:nvCxnSpPr>
        <p:spPr>
          <a:xfrm flipH="1" rot="10800000">
            <a:off x="1857375" y="2674055"/>
            <a:ext cx="1771800" cy="59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1955596"/>
            <a:ext cx="4095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3624" y="2752177"/>
            <a:ext cx="4095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9025" y="2202418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19800" y="2202418"/>
            <a:ext cx="942975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5"/>
          <p:cNvCxnSpPr>
            <a:stCxn id="221" idx="3"/>
            <a:endCxn id="225" idx="1"/>
          </p:cNvCxnSpPr>
          <p:nvPr/>
        </p:nvCxnSpPr>
        <p:spPr>
          <a:xfrm>
            <a:off x="4572000" y="2673905"/>
            <a:ext cx="144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7" name="Google Shape;22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32337" y="2573893"/>
            <a:ext cx="4095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2" y="2402442"/>
            <a:ext cx="40957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/>
          <p:nvPr/>
        </p:nvSpPr>
        <p:spPr>
          <a:xfrm rot="-5400000">
            <a:off x="3764136" y="1916561"/>
            <a:ext cx="145982" cy="40957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/>
          <p:nvPr/>
        </p:nvSpPr>
        <p:spPr>
          <a:xfrm rot="-5400000">
            <a:off x="4233966" y="1856304"/>
            <a:ext cx="145983" cy="53008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 rot="-5400000">
            <a:off x="4703438" y="1916198"/>
            <a:ext cx="149086" cy="40719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 rot="-5400000">
            <a:off x="5429059" y="1600884"/>
            <a:ext cx="145979" cy="104093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6639" y="3145393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 txBox="1"/>
          <p:nvPr/>
        </p:nvSpPr>
        <p:spPr>
          <a:xfrm>
            <a:off x="2554535" y="1033849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Processing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3920474" y="103384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Queuing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6062447" y="1033849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Serialization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543800" y="1033849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Propagation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38" name="Google Shape;238;p15"/>
          <p:cNvCxnSpPr>
            <a:stCxn id="234" idx="2"/>
            <a:endCxn id="229" idx="1"/>
          </p:cNvCxnSpPr>
          <p:nvPr/>
        </p:nvCxnSpPr>
        <p:spPr>
          <a:xfrm>
            <a:off x="3217537" y="1403181"/>
            <a:ext cx="619500" cy="6453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5"/>
          <p:cNvCxnSpPr>
            <a:stCxn id="235" idx="2"/>
            <a:endCxn id="230" idx="1"/>
          </p:cNvCxnSpPr>
          <p:nvPr/>
        </p:nvCxnSpPr>
        <p:spPr>
          <a:xfrm flipH="1">
            <a:off x="4306924" y="1403181"/>
            <a:ext cx="141900" cy="6453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5"/>
          <p:cNvCxnSpPr>
            <a:stCxn id="236" idx="2"/>
            <a:endCxn id="231" idx="1"/>
          </p:cNvCxnSpPr>
          <p:nvPr/>
        </p:nvCxnSpPr>
        <p:spPr>
          <a:xfrm flipH="1">
            <a:off x="4777957" y="1403181"/>
            <a:ext cx="2005200" cy="6420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5"/>
          <p:cNvCxnSpPr>
            <a:stCxn id="237" idx="2"/>
            <a:endCxn id="232" idx="1"/>
          </p:cNvCxnSpPr>
          <p:nvPr/>
        </p:nvCxnSpPr>
        <p:spPr>
          <a:xfrm flipH="1">
            <a:off x="5501998" y="1403181"/>
            <a:ext cx="2756100" cy="6453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5"/>
          <p:cNvSpPr txBox="1"/>
          <p:nvPr/>
        </p:nvSpPr>
        <p:spPr>
          <a:xfrm>
            <a:off x="547395" y="1033849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Sources of delay: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3" name="Google Shape;243;p15"/>
          <p:cNvSpPr/>
          <p:nvPr/>
        </p:nvSpPr>
        <p:spPr>
          <a:xfrm rot="5400000">
            <a:off x="4230756" y="3766174"/>
            <a:ext cx="152403" cy="53008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/>
          <p:nvPr/>
        </p:nvSpPr>
        <p:spPr>
          <a:xfrm rot="5400000">
            <a:off x="5439977" y="3484955"/>
            <a:ext cx="164074" cy="108086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3048000" y="4259818"/>
            <a:ext cx="1719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Buffer overflow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4917943" y="4259818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Interference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547395" y="4259818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Sources of loss: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48" name="Google Shape;248;p15"/>
          <p:cNvCxnSpPr>
            <a:stCxn id="243" idx="1"/>
            <a:endCxn id="245" idx="0"/>
          </p:cNvCxnSpPr>
          <p:nvPr/>
        </p:nvCxnSpPr>
        <p:spPr>
          <a:xfrm flipH="1">
            <a:off x="3907657" y="4107420"/>
            <a:ext cx="399300" cy="1524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5"/>
          <p:cNvCxnSpPr>
            <a:stCxn id="246" idx="0"/>
            <a:endCxn id="244" idx="1"/>
          </p:cNvCxnSpPr>
          <p:nvPr/>
        </p:nvCxnSpPr>
        <p:spPr>
          <a:xfrm rot="10800000">
            <a:off x="5522029" y="4107418"/>
            <a:ext cx="103800" cy="1524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15"/>
          <p:cNvSpPr txBox="1"/>
          <p:nvPr/>
        </p:nvSpPr>
        <p:spPr>
          <a:xfrm>
            <a:off x="5017109" y="895350"/>
            <a:ext cx="10054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Medium</a:t>
            </a:r>
            <a:b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access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51" name="Google Shape;251;p15"/>
          <p:cNvCxnSpPr/>
          <p:nvPr/>
        </p:nvCxnSpPr>
        <p:spPr>
          <a:xfrm flipH="1">
            <a:off x="4574384" y="1504950"/>
            <a:ext cx="683416" cy="54341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2" name="Google Shape;252;p15"/>
          <p:cNvGrpSpPr/>
          <p:nvPr/>
        </p:nvGrpSpPr>
        <p:grpSpPr>
          <a:xfrm>
            <a:off x="2179273" y="684044"/>
            <a:ext cx="2269428" cy="349805"/>
            <a:chOff x="2179273" y="684044"/>
            <a:chExt cx="2269428" cy="349805"/>
          </a:xfrm>
        </p:grpSpPr>
        <p:sp>
          <p:nvSpPr>
            <p:cNvPr id="253" name="Google Shape;253;p15"/>
            <p:cNvSpPr/>
            <p:nvPr/>
          </p:nvSpPr>
          <p:spPr>
            <a:xfrm>
              <a:off x="2179273" y="684044"/>
              <a:ext cx="2076528" cy="3498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Core ISP network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54" name="Google Shape;254;p15"/>
            <p:cNvCxnSpPr>
              <a:stCxn id="253" idx="3"/>
              <a:endCxn id="235" idx="0"/>
            </p:cNvCxnSpPr>
            <p:nvPr/>
          </p:nvCxnSpPr>
          <p:spPr>
            <a:xfrm>
              <a:off x="4255801" y="858946"/>
              <a:ext cx="192900" cy="17490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5" name="Google Shape;255;p15"/>
          <p:cNvGrpSpPr/>
          <p:nvPr/>
        </p:nvGrpSpPr>
        <p:grpSpPr>
          <a:xfrm>
            <a:off x="5519810" y="684044"/>
            <a:ext cx="2890432" cy="349805"/>
            <a:chOff x="5519810" y="684044"/>
            <a:chExt cx="2890432" cy="349805"/>
          </a:xfrm>
        </p:grpSpPr>
        <p:sp>
          <p:nvSpPr>
            <p:cNvPr id="256" name="Google Shape;256;p15"/>
            <p:cNvSpPr/>
            <p:nvPr/>
          </p:nvSpPr>
          <p:spPr>
            <a:xfrm>
              <a:off x="6333715" y="684044"/>
              <a:ext cx="2076528" cy="3498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Cellular network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57" name="Google Shape;257;p15"/>
            <p:cNvCxnSpPr>
              <a:stCxn id="250" idx="0"/>
              <a:endCxn id="256" idx="1"/>
            </p:cNvCxnSpPr>
            <p:nvPr/>
          </p:nvCxnSpPr>
          <p:spPr>
            <a:xfrm flipH="1" rot="10800000">
              <a:off x="5519810" y="859050"/>
              <a:ext cx="813900" cy="3630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8" name="Google Shape;258;p15"/>
          <p:cNvGrpSpPr/>
          <p:nvPr/>
        </p:nvGrpSpPr>
        <p:grpSpPr>
          <a:xfrm>
            <a:off x="6333715" y="3716893"/>
            <a:ext cx="2525970" cy="727591"/>
            <a:chOff x="6333715" y="3716893"/>
            <a:chExt cx="2525970" cy="727591"/>
          </a:xfrm>
        </p:grpSpPr>
        <p:sp>
          <p:nvSpPr>
            <p:cNvPr id="259" name="Google Shape;259;p15"/>
            <p:cNvSpPr/>
            <p:nvPr/>
          </p:nvSpPr>
          <p:spPr>
            <a:xfrm>
              <a:off x="6783157" y="3716893"/>
              <a:ext cx="2076528" cy="34980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Wi-Fi network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0" name="Google Shape;260;p15"/>
            <p:cNvCxnSpPr>
              <a:stCxn id="246" idx="3"/>
              <a:endCxn id="259" idx="1"/>
            </p:cNvCxnSpPr>
            <p:nvPr/>
          </p:nvCxnSpPr>
          <p:spPr>
            <a:xfrm flipH="1" rot="10800000">
              <a:off x="6333715" y="3891884"/>
              <a:ext cx="449400" cy="55260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Network performance</a:t>
            </a:r>
            <a:endParaRPr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685800" y="3781525"/>
            <a:ext cx="84582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9"/>
              <a:buFont typeface="Roboto Light"/>
              <a:buChar char="•"/>
            </a:pPr>
            <a:r>
              <a:rPr i="0" lang="en-US" sz="1580" u="none" cap="none" strike="noStrike">
                <a:solidFill>
                  <a:schemeClr val="dk1"/>
                </a:solidFill>
              </a:rPr>
              <a:t>Capacity – bandwidth, serialization rate, thickness of the pipe</a:t>
            </a:r>
            <a:endParaRPr sz="2300"/>
          </a:p>
          <a:p>
            <a:pPr indent="-33655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579"/>
              <a:buFont typeface="Roboto Light"/>
              <a:buChar char="•"/>
            </a:pPr>
            <a:r>
              <a:rPr i="0" lang="en-US" sz="1580" u="none" cap="none" strike="noStrike">
                <a:solidFill>
                  <a:schemeClr val="dk1"/>
                </a:solidFill>
              </a:rPr>
              <a:t>Available bandwidth – unutilized bandwidth</a:t>
            </a:r>
            <a:endParaRPr sz="2300"/>
          </a:p>
          <a:p>
            <a:pPr indent="-33655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579"/>
              <a:buFont typeface="Roboto Light"/>
              <a:buChar char="•"/>
            </a:pPr>
            <a:r>
              <a:rPr i="0" lang="en-US" sz="1580" u="none" cap="none" strike="noStrike">
                <a:solidFill>
                  <a:schemeClr val="dk1"/>
                </a:solidFill>
              </a:rPr>
              <a:t>Achievable throughput – share of </a:t>
            </a:r>
            <a:r>
              <a:rPr lang="en-US" sz="1580"/>
              <a:t>capacity </a:t>
            </a:r>
            <a:r>
              <a:rPr i="0" lang="en-US" sz="1580" u="none" cap="none" strike="noStrike">
                <a:solidFill>
                  <a:schemeClr val="dk1"/>
                </a:solidFill>
              </a:rPr>
              <a:t>achieved by a flow</a:t>
            </a:r>
            <a:endParaRPr sz="2300"/>
          </a:p>
          <a:p>
            <a:pPr indent="-336550" lvl="0" marL="342900" marR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579"/>
              <a:buFont typeface="Roboto Light"/>
              <a:buChar char="•"/>
            </a:pPr>
            <a:r>
              <a:rPr i="0" lang="en-US" sz="1580" u="none" cap="none" strike="noStrike">
                <a:solidFill>
                  <a:schemeClr val="dk1"/>
                </a:solidFill>
              </a:rPr>
              <a:t>Goodput – rate of delivered application payload data</a:t>
            </a:r>
            <a:endParaRPr sz="2300"/>
          </a:p>
        </p:txBody>
      </p:sp>
      <p:sp>
        <p:nvSpPr>
          <p:cNvPr id="268" name="Google Shape;268;p16"/>
          <p:cNvSpPr txBox="1"/>
          <p:nvPr/>
        </p:nvSpPr>
        <p:spPr>
          <a:xfrm>
            <a:off x="547395" y="742950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Loss of throughput: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9" name="Google Shape;2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37851"/>
            <a:ext cx="942975" cy="9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16"/>
          <p:cNvCxnSpPr>
            <a:stCxn id="269" idx="3"/>
            <a:endCxn id="271" idx="1"/>
          </p:cNvCxnSpPr>
          <p:nvPr/>
        </p:nvCxnSpPr>
        <p:spPr>
          <a:xfrm>
            <a:off x="1857375" y="1590288"/>
            <a:ext cx="1771800" cy="62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2" name="Google Shape;27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1500629"/>
            <a:ext cx="4095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9025" y="1747451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7312" y="1747451"/>
            <a:ext cx="942975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16"/>
          <p:cNvCxnSpPr>
            <a:stCxn id="271" idx="3"/>
            <a:endCxn id="273" idx="1"/>
          </p:cNvCxnSpPr>
          <p:nvPr/>
        </p:nvCxnSpPr>
        <p:spPr>
          <a:xfrm>
            <a:off x="4572000" y="2218938"/>
            <a:ext cx="59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5600" y="1747451"/>
            <a:ext cx="942975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16"/>
          <p:cNvCxnSpPr>
            <a:stCxn id="273" idx="3"/>
            <a:endCxn id="275" idx="1"/>
          </p:cNvCxnSpPr>
          <p:nvPr/>
        </p:nvCxnSpPr>
        <p:spPr>
          <a:xfrm>
            <a:off x="6110287" y="2218938"/>
            <a:ext cx="59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6"/>
          <p:cNvCxnSpPr/>
          <p:nvPr/>
        </p:nvCxnSpPr>
        <p:spPr>
          <a:xfrm>
            <a:off x="7648575" y="2218938"/>
            <a:ext cx="59531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6"/>
          <p:cNvCxnSpPr/>
          <p:nvPr/>
        </p:nvCxnSpPr>
        <p:spPr>
          <a:xfrm>
            <a:off x="8229600" y="2218938"/>
            <a:ext cx="59531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9" name="Google Shape;279;p16"/>
          <p:cNvSpPr txBox="1"/>
          <p:nvPr/>
        </p:nvSpPr>
        <p:spPr>
          <a:xfrm>
            <a:off x="2968048" y="742950"/>
            <a:ext cx="1928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Low capacity link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80" name="Google Shape;280;p16"/>
          <p:cNvCxnSpPr>
            <a:stCxn id="279" idx="2"/>
          </p:cNvCxnSpPr>
          <p:nvPr/>
        </p:nvCxnSpPr>
        <p:spPr>
          <a:xfrm flipH="1">
            <a:off x="2743215" y="1112282"/>
            <a:ext cx="1189200" cy="635100"/>
          </a:xfrm>
          <a:prstGeom prst="straightConnector1">
            <a:avLst/>
          </a:prstGeom>
          <a:noFill/>
          <a:ln cap="flat" cmpd="sng" w="1270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1" name="Google Shape;281;p16"/>
          <p:cNvGrpSpPr/>
          <p:nvPr/>
        </p:nvGrpSpPr>
        <p:grpSpPr>
          <a:xfrm>
            <a:off x="914400" y="742950"/>
            <a:ext cx="6079329" cy="2593033"/>
            <a:chOff x="914400" y="969317"/>
            <a:chExt cx="6079329" cy="2593033"/>
          </a:xfrm>
        </p:grpSpPr>
        <p:cxnSp>
          <p:nvCxnSpPr>
            <p:cNvPr id="282" name="Google Shape;282;p16"/>
            <p:cNvCxnSpPr/>
            <p:nvPr/>
          </p:nvCxnSpPr>
          <p:spPr>
            <a:xfrm>
              <a:off x="5943600" y="2800350"/>
              <a:ext cx="533400" cy="34075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83" name="Google Shape;2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400" y="2583418"/>
              <a:ext cx="942975" cy="9048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4" name="Google Shape;284;p16"/>
            <p:cNvCxnSpPr>
              <a:stCxn id="283" idx="3"/>
              <a:endCxn id="271" idx="1"/>
            </p:cNvCxnSpPr>
            <p:nvPr/>
          </p:nvCxnSpPr>
          <p:spPr>
            <a:xfrm flipH="1" rot="10800000">
              <a:off x="1857375" y="2445455"/>
              <a:ext cx="1771800" cy="590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85" name="Google Shape;285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33624" y="2523577"/>
              <a:ext cx="409575" cy="542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Google Shape;286;p16"/>
            <p:cNvCxnSpPr/>
            <p:nvPr/>
          </p:nvCxnSpPr>
          <p:spPr>
            <a:xfrm>
              <a:off x="6460329" y="3131583"/>
              <a:ext cx="533400" cy="34075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id="287" name="Google Shape;287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43625" y="2724150"/>
              <a:ext cx="409575" cy="54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89339" y="2819400"/>
              <a:ext cx="771525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16"/>
            <p:cNvSpPr txBox="1"/>
            <p:nvPr/>
          </p:nvSpPr>
          <p:spPr>
            <a:xfrm>
              <a:off x="4884841" y="969317"/>
              <a:ext cx="17107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Congested link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90" name="Google Shape;290;p16"/>
            <p:cNvCxnSpPr>
              <a:stCxn id="289" idx="2"/>
            </p:cNvCxnSpPr>
            <p:nvPr/>
          </p:nvCxnSpPr>
          <p:spPr>
            <a:xfrm flipH="1">
              <a:off x="4648204" y="1338649"/>
              <a:ext cx="1092000" cy="1004400"/>
            </a:xfrm>
            <a:prstGeom prst="straightConnector1">
              <a:avLst/>
            </a:prstGeom>
            <a:noFill/>
            <a:ln cap="flat" cmpd="sng" w="1270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1" name="Google Shape;291;p16"/>
          <p:cNvGrpSpPr/>
          <p:nvPr/>
        </p:nvGrpSpPr>
        <p:grpSpPr>
          <a:xfrm>
            <a:off x="6760371" y="742950"/>
            <a:ext cx="1906947" cy="394901"/>
            <a:chOff x="6760371" y="969317"/>
            <a:chExt cx="1906947" cy="394901"/>
          </a:xfrm>
        </p:grpSpPr>
        <p:sp>
          <p:nvSpPr>
            <p:cNvPr id="292" name="Google Shape;292;p16"/>
            <p:cNvSpPr/>
            <p:nvPr/>
          </p:nvSpPr>
          <p:spPr>
            <a:xfrm>
              <a:off x="6760371" y="969317"/>
              <a:ext cx="97629" cy="394901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6879649" y="969317"/>
              <a:ext cx="17876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Bottleneck </a:t>
              </a:r>
              <a:r>
                <a:rPr lang="en-US"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links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94" name="Google Shape;294;p16"/>
          <p:cNvSpPr txBox="1"/>
          <p:nvPr/>
        </p:nvSpPr>
        <p:spPr>
          <a:xfrm>
            <a:off x="547395" y="3412183"/>
            <a:ext cx="2569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Metrics of delivery rate: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2368550" y="1987550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Mbps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5809061" y="140562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1.5 Mbps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74075" y="3535820"/>
            <a:ext cx="2569924" cy="160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ueDelay"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669131"/>
            <a:ext cx="7274930" cy="335041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Illustration of queuing delay</a:t>
            </a:r>
            <a:endParaRPr/>
          </a:p>
        </p:txBody>
      </p:sp>
      <p:grpSp>
        <p:nvGrpSpPr>
          <p:cNvPr id="305" name="Google Shape;305;p17"/>
          <p:cNvGrpSpPr/>
          <p:nvPr/>
        </p:nvGrpSpPr>
        <p:grpSpPr>
          <a:xfrm>
            <a:off x="4572000" y="3867151"/>
            <a:ext cx="1866829" cy="1133297"/>
            <a:chOff x="5199837" y="3862685"/>
            <a:chExt cx="1615787" cy="980897"/>
          </a:xfrm>
        </p:grpSpPr>
        <p:pic>
          <p:nvPicPr>
            <p:cNvPr id="306" name="Google Shape;306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9837" y="3929182"/>
              <a:ext cx="1615787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17"/>
            <p:cNvSpPr txBox="1"/>
            <p:nvPr/>
          </p:nvSpPr>
          <p:spPr>
            <a:xfrm>
              <a:off x="5261917" y="3862685"/>
              <a:ext cx="1312850" cy="39958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973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308" name="Google Shape;308;p17"/>
          <p:cNvGrpSpPr/>
          <p:nvPr/>
        </p:nvGrpSpPr>
        <p:grpSpPr>
          <a:xfrm>
            <a:off x="6934201" y="3867150"/>
            <a:ext cx="1806389" cy="1101179"/>
            <a:chOff x="7517324" y="3862685"/>
            <a:chExt cx="1563475" cy="953098"/>
          </a:xfrm>
        </p:grpSpPr>
        <p:pic>
          <p:nvPicPr>
            <p:cNvPr id="309" name="Google Shape;309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60312" y="3901383"/>
              <a:ext cx="1520488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17"/>
            <p:cNvSpPr txBox="1"/>
            <p:nvPr/>
          </p:nvSpPr>
          <p:spPr>
            <a:xfrm>
              <a:off x="7517324" y="3862685"/>
              <a:ext cx="1412247" cy="39958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9734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311" name="Google Shape;311;p17"/>
          <p:cNvSpPr txBox="1"/>
          <p:nvPr/>
        </p:nvSpPr>
        <p:spPr>
          <a:xfrm>
            <a:off x="4397412" y="1519855"/>
            <a:ext cx="42987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Assuming bursty arrival rate, would large router buffers improve, or degrade network performance?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7"/>
          <p:cNvSpPr txBox="1"/>
          <p:nvPr>
            <p:ph idx="2" type="body"/>
          </p:nvPr>
        </p:nvSpPr>
        <p:spPr>
          <a:xfrm>
            <a:off x="228600" y="895350"/>
            <a:ext cx="411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/>
              <a:t>B: link bandwidth (bps)</a:t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/>
              <a:t>L: packet length (bits)</a:t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/>
              <a:t>A: average packet arrival rate</a:t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/>
              <a:t>LA/B ~ 0: </a:t>
            </a:r>
            <a:endParaRPr sz="1900"/>
          </a:p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Small queuing delay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/>
              <a:t>LA/B → 1: </a:t>
            </a:r>
            <a:endParaRPr sz="1900"/>
          </a:p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Large queuing delay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/>
              <a:t>LA/B &gt; 1: </a:t>
            </a:r>
            <a:endParaRPr sz="1900"/>
          </a:p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More “work” arriving than can be serviced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Queuing delay infinite!</a:t>
            </a:r>
            <a:endParaRPr sz="1700"/>
          </a:p>
        </p:txBody>
      </p:sp>
      <p:sp>
        <p:nvSpPr>
          <p:cNvPr id="313" name="Google Shape;313;p17"/>
          <p:cNvSpPr txBox="1"/>
          <p:nvPr/>
        </p:nvSpPr>
        <p:spPr>
          <a:xfrm>
            <a:off x="8499925" y="3314998"/>
            <a:ext cx="605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LA/B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SU_theme">
  <a:themeElements>
    <a:clrScheme name="MSU">
      <a:dk1>
        <a:srgbClr val="262626"/>
      </a:dk1>
      <a:lt1>
        <a:srgbClr val="FFFFFF"/>
      </a:lt1>
      <a:dk2>
        <a:srgbClr val="3B3B3B"/>
      </a:dk2>
      <a:lt2>
        <a:srgbClr val="F2F2F2"/>
      </a:lt2>
      <a:accent1>
        <a:srgbClr val="0A1F62"/>
      </a:accent1>
      <a:accent2>
        <a:srgbClr val="F0AC00"/>
      </a:accent2>
      <a:accent3>
        <a:srgbClr val="003F9B"/>
      </a:accent3>
      <a:accent4>
        <a:srgbClr val="F6D473"/>
      </a:accent4>
      <a:accent5>
        <a:srgbClr val="E37777"/>
      </a:accent5>
      <a:accent6>
        <a:srgbClr val="65BF76"/>
      </a:accent6>
      <a:hlink>
        <a:srgbClr val="3366FF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