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7010400" cy="9296400"/>
  <p:embeddedFontLst>
    <p:embeddedFont>
      <p:font typeface="Roboto"/>
      <p:regular r:id="rId20"/>
      <p:bold r:id="rId21"/>
      <p:italic r:id="rId22"/>
      <p:boldItalic r:id="rId23"/>
    </p:embeddedFont>
    <p:embeddedFont>
      <p:font typeface="Roboto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92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9" orient="horz"/>
        <p:guide pos="22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RobotoLight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Light-italic.fntdata"/><Relationship Id="rId25" Type="http://schemas.openxmlformats.org/officeDocument/2006/relationships/font" Target="fonts/RobotoLight-bold.fntdata"/><Relationship Id="rId27" Type="http://schemas.openxmlformats.org/officeDocument/2006/relationships/font" Target="fonts/Robo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1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9" y="1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1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51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applications are behind the transformative power of the Internet. Without them the Internet would be just a fast way to send information, only slightly better than the fax machine.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attributes of the Internet make it different?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Responsiveness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The near real-time nature of Internet connectivity allows interactive applications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Throughput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High enough to allow multimedia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Generality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Allow the implementation of different types of distributed systems on simple services provided by networking protocols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Limitation of the Internet architecture?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No guaranteed transmission rate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No guarantees on end-to-end delay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51:notes"/>
          <p:cNvSpPr txBox="1"/>
          <p:nvPr>
            <p:ph idx="12" type="sldNum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92d2db8b8a_0_35:notes"/>
          <p:cNvSpPr/>
          <p:nvPr>
            <p:ph idx="2" type="sldImg"/>
          </p:nvPr>
        </p:nvSpPr>
        <p:spPr>
          <a:xfrm>
            <a:off x="404813" y="698500"/>
            <a:ext cx="6200700" cy="348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92d2db8b8a_0_35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92d2db8b8a_0_35:notes"/>
          <p:cNvSpPr txBox="1"/>
          <p:nvPr>
            <p:ph idx="12" type="sldNum"/>
          </p:nvPr>
        </p:nvSpPr>
        <p:spPr>
          <a:xfrm>
            <a:off x="3970939" y="8829968"/>
            <a:ext cx="3037800" cy="464700"/>
          </a:xfrm>
          <a:prstGeom prst="rect">
            <a:avLst/>
          </a:prstGeom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0ddf20ac0_0_102:notes"/>
          <p:cNvSpPr/>
          <p:nvPr>
            <p:ph idx="2" type="sldImg"/>
          </p:nvPr>
        </p:nvSpPr>
        <p:spPr>
          <a:xfrm>
            <a:off x="404813" y="698500"/>
            <a:ext cx="6200700" cy="348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40ddf20ac0_0_102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message which contains HTML, or other 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Gives flexibility in term so data content, but also structure to interpret responses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40ddf20ac0_0_102:notes"/>
          <p:cNvSpPr txBox="1"/>
          <p:nvPr>
            <p:ph idx="12" type="sldNum"/>
          </p:nvPr>
        </p:nvSpPr>
        <p:spPr>
          <a:xfrm>
            <a:off x="3970939" y="8829968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0ddf20ac0_0_111:notes"/>
          <p:cNvSpPr/>
          <p:nvPr>
            <p:ph idx="2" type="sldImg"/>
          </p:nvPr>
        </p:nvSpPr>
        <p:spPr>
          <a:xfrm>
            <a:off x="404813" y="698500"/>
            <a:ext cx="6200700" cy="348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40ddf20ac0_0_111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is this slow?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is this wasteful of server resources?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could we speed this up?</a:t>
            </a:r>
            <a:endParaRPr/>
          </a:p>
        </p:txBody>
      </p:sp>
      <p:sp>
        <p:nvSpPr>
          <p:cNvPr id="269" name="Google Shape;269;g40ddf20ac0_0_111:notes"/>
          <p:cNvSpPr txBox="1"/>
          <p:nvPr>
            <p:ph idx="12" type="sldNum"/>
          </p:nvPr>
        </p:nvSpPr>
        <p:spPr>
          <a:xfrm>
            <a:off x="3970939" y="8829968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0ddf20ac0_0_141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40ddf20ac0_0_141:notes"/>
          <p:cNvSpPr/>
          <p:nvPr>
            <p:ph idx="2" type="sldImg"/>
          </p:nvPr>
        </p:nvSpPr>
        <p:spPr>
          <a:xfrm>
            <a:off x="404813" y="698500"/>
            <a:ext cx="6200700" cy="348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f3061910b_1_0:notes"/>
          <p:cNvSpPr/>
          <p:nvPr>
            <p:ph idx="2" type="sldImg"/>
          </p:nvPr>
        </p:nvSpPr>
        <p:spPr>
          <a:xfrm>
            <a:off x="404813" y="698500"/>
            <a:ext cx="6200700" cy="348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f3061910b_1_0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3f3061910b_1_0:notes"/>
          <p:cNvSpPr txBox="1"/>
          <p:nvPr>
            <p:ph idx="12" type="sldNum"/>
          </p:nvPr>
        </p:nvSpPr>
        <p:spPr>
          <a:xfrm>
            <a:off x="3970939" y="8829968"/>
            <a:ext cx="3037800" cy="464700"/>
          </a:xfrm>
          <a:prstGeom prst="rect">
            <a:avLst/>
          </a:prstGeom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4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54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it enough to address messages to an IP address?</a:t>
            </a:r>
            <a:endParaRPr/>
          </a:p>
        </p:txBody>
      </p:sp>
      <p:sp>
        <p:nvSpPr>
          <p:cNvPr id="53" name="Google Shape;53;p54:notes"/>
          <p:cNvSpPr txBox="1"/>
          <p:nvPr>
            <p:ph idx="12" type="sldNum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6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p56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Why bother?  Why is there a UDP?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Are there other transport protocols?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Is TCP used for real-time communications?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6:notes"/>
          <p:cNvSpPr txBox="1"/>
          <p:nvPr>
            <p:ph idx="12" type="sldNum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7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57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15fde69e4_1_18:notes"/>
          <p:cNvSpPr/>
          <p:nvPr>
            <p:ph idx="2" type="sldImg"/>
          </p:nvPr>
        </p:nvSpPr>
        <p:spPr>
          <a:xfrm>
            <a:off x="404813" y="698500"/>
            <a:ext cx="6200700" cy="348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15fde69e4_1_18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415fde69e4_1_18:notes"/>
          <p:cNvSpPr txBox="1"/>
          <p:nvPr>
            <p:ph idx="12" type="sldNum"/>
          </p:nvPr>
        </p:nvSpPr>
        <p:spPr>
          <a:xfrm>
            <a:off x="3970939" y="8829968"/>
            <a:ext cx="3037800" cy="464700"/>
          </a:xfrm>
          <a:prstGeom prst="rect">
            <a:avLst/>
          </a:prstGeom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15fde69e4_1_25:notes"/>
          <p:cNvSpPr/>
          <p:nvPr>
            <p:ph idx="2" type="sldImg"/>
          </p:nvPr>
        </p:nvSpPr>
        <p:spPr>
          <a:xfrm>
            <a:off x="404813" y="698500"/>
            <a:ext cx="6200700" cy="348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15fde69e4_1_25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415fde69e4_1_25:notes"/>
          <p:cNvSpPr txBox="1"/>
          <p:nvPr>
            <p:ph idx="12" type="sldNum"/>
          </p:nvPr>
        </p:nvSpPr>
        <p:spPr>
          <a:xfrm>
            <a:off x="3970939" y="8829968"/>
            <a:ext cx="3037800" cy="464700"/>
          </a:xfrm>
          <a:prstGeom prst="rect">
            <a:avLst/>
          </a:prstGeom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8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58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0ddf20ac0_0_0:notes"/>
          <p:cNvSpPr/>
          <p:nvPr>
            <p:ph idx="2" type="sldImg"/>
          </p:nvPr>
        </p:nvSpPr>
        <p:spPr>
          <a:xfrm>
            <a:off x="404813" y="698500"/>
            <a:ext cx="6200700" cy="348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40ddf20ac0_0_0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is stateless HTTP a good idea?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40ddf20ac0_0_0:notes"/>
          <p:cNvSpPr txBox="1"/>
          <p:nvPr>
            <p:ph idx="12" type="sldNum"/>
          </p:nvPr>
        </p:nvSpPr>
        <p:spPr>
          <a:xfrm>
            <a:off x="3970939" y="8829968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0ddf20ac0_0_26:notes"/>
          <p:cNvSpPr/>
          <p:nvPr>
            <p:ph idx="2" type="sldImg"/>
          </p:nvPr>
        </p:nvSpPr>
        <p:spPr>
          <a:xfrm>
            <a:off x="404813" y="698500"/>
            <a:ext cx="6200700" cy="348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9" name="Google Shape;239;g40ddf20ac0_0_26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Courier New"/>
              <a:buNone/>
            </a:pPr>
            <a:r>
              <a:rPr b="0" i="0" lang="en-US" sz="10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telnet www.cs.montana.edu 80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Courier New"/>
              <a:buNone/>
            </a:pPr>
            <a:r>
              <a:rPr b="0" i="0" lang="en-US" sz="12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GET /~mwittie/ HTTP/1.1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Courier New"/>
              <a:buNone/>
            </a:pPr>
            <a:r>
              <a:rPr b="0" i="0" lang="en-US" sz="12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Host: www.cs.montana.edu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Courier New"/>
              <a:buNone/>
            </a:pPr>
            <a:r>
              <a:rPr b="0" i="0" lang="en-US" sz="12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HEAD /~mwittie/ HTTP/1.1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Courier New"/>
              <a:buNone/>
            </a:pPr>
            <a:r>
              <a:rPr b="0" i="0" lang="en-US" sz="12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Host: www.cs.montana.edu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40ddf20ac0_0_26:notes"/>
          <p:cNvSpPr txBox="1"/>
          <p:nvPr>
            <p:ph idx="12" type="sldNum"/>
          </p:nvPr>
        </p:nvSpPr>
        <p:spPr>
          <a:xfrm>
            <a:off x="3970939" y="8829968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ash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montana.edu/cpa/graphics/logos/verticals/msuvert.jpg"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85447" y="438150"/>
            <a:ext cx="5758352" cy="403783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montana.edu/cpa/graphics/logos/verticals/msuvert.jpg"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85447" y="438150"/>
            <a:ext cx="5758352" cy="4037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5486400" y="0"/>
            <a:ext cx="36576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ctrTitle"/>
          </p:nvPr>
        </p:nvSpPr>
        <p:spPr>
          <a:xfrm>
            <a:off x="685800" y="2002631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"/>
              <a:buNone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371600" y="323850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Clr>
                <a:srgbClr val="8B8B8B"/>
              </a:buClr>
              <a:buSzPts val="2200"/>
              <a:buNone/>
              <a:defRPr>
                <a:solidFill>
                  <a:srgbClr val="8B8B8B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None/>
              <a:defRPr>
                <a:solidFill>
                  <a:srgbClr val="8B8B8B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>
                <a:solidFill>
                  <a:srgbClr val="8B8B8B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>
                <a:solidFill>
                  <a:srgbClr val="8B8B8B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None/>
              <a:defRPr>
                <a:solidFill>
                  <a:srgbClr val="8B8B8B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None/>
              <a:defRPr>
                <a:solidFill>
                  <a:srgbClr val="8B8B8B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None/>
              <a:defRPr>
                <a:solidFill>
                  <a:srgbClr val="8B8B8B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None/>
              <a:defRPr>
                <a:solidFill>
                  <a:srgbClr val="8B8B8B"/>
                </a:solidFill>
              </a:defRPr>
            </a:lvl9pPr>
          </a:lstStyle>
          <a:p/>
        </p:txBody>
      </p:sp>
      <p:pic>
        <p:nvPicPr>
          <p:cNvPr descr="http://www.montana.edu/cpa/graphics/logos/horizontals/msuhoriz.jpg"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4485" y="138550"/>
            <a:ext cx="6962716" cy="174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/>
          <p:nvPr/>
        </p:nvSpPr>
        <p:spPr>
          <a:xfrm>
            <a:off x="5486400" y="0"/>
            <a:ext cx="36576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montana.edu/cpa/graphics/logos/horizontals/msuhoriz.jpg" id="26" name="Google Shape;2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4485" y="138550"/>
            <a:ext cx="6962716" cy="17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04800" y="819150"/>
            <a:ext cx="84582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>
                <a:solidFill>
                  <a:schemeClr val="dk1"/>
                </a:solidFill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04800" y="895350"/>
            <a:ext cx="411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•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Char char="–"/>
              <a:defRPr sz="2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  <a:defRPr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–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None/>
              <a:defRPr sz="1800"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572000" y="895350"/>
            <a:ext cx="411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•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Char char="–"/>
              <a:defRPr sz="2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  <a:defRPr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–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304800" y="742950"/>
            <a:ext cx="41925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304800" y="1276350"/>
            <a:ext cx="41925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8" name="Google Shape;38;p6"/>
          <p:cNvSpPr txBox="1"/>
          <p:nvPr>
            <p:ph idx="3" type="body"/>
          </p:nvPr>
        </p:nvSpPr>
        <p:spPr>
          <a:xfrm>
            <a:off x="4645026" y="742950"/>
            <a:ext cx="41943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4" type="body"/>
          </p:nvPr>
        </p:nvSpPr>
        <p:spPr>
          <a:xfrm>
            <a:off x="4645026" y="1276350"/>
            <a:ext cx="41943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"/>
              <a:buNone/>
              <a:defRPr i="0" sz="3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04800" y="819150"/>
            <a:ext cx="84582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•"/>
              <a:defRPr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Char char="–"/>
              <a:defRPr i="0" sz="2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  <a:defRPr i="0" sz="2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–"/>
              <a:defRPr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8497875" y="4900940"/>
            <a:ext cx="609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1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1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montana.edu/cpa/graphics/logos/horizontals/msuhoriz.jpg"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903027" y="42475"/>
            <a:ext cx="2164773" cy="543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200" y="4942697"/>
            <a:ext cx="1716075" cy="14836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youtu.be/funUjS7thxI" TargetMode="External"/><Relationship Id="rId4" Type="http://schemas.openxmlformats.org/officeDocument/2006/relationships/hyperlink" Target="http://www.youtube.com/watch?v=funUjS7thxI" TargetMode="External"/><Relationship Id="rId5" Type="http://schemas.openxmlformats.org/officeDocument/2006/relationships/image" Target="../media/image2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8.jpg"/><Relationship Id="rId5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11" Type="http://schemas.openxmlformats.org/officeDocument/2006/relationships/image" Target="../media/image11.png"/><Relationship Id="rId10" Type="http://schemas.openxmlformats.org/officeDocument/2006/relationships/image" Target="../media/image12.png"/><Relationship Id="rId9" Type="http://schemas.openxmlformats.org/officeDocument/2006/relationships/image" Target="../media/image7.png"/><Relationship Id="rId5" Type="http://schemas.openxmlformats.org/officeDocument/2006/relationships/image" Target="../media/image13.jp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youtube.com/watch?v=KgLEVCHCOtA" TargetMode="External"/><Relationship Id="rId4" Type="http://schemas.openxmlformats.org/officeDocument/2006/relationships/hyperlink" Target="http://www.youtube.com/watch?v=KgLEVCHCOtA" TargetMode="External"/><Relationship Id="rId5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youtube.com/watch?v=Y-ks18dd42g" TargetMode="External"/><Relationship Id="rId4" Type="http://schemas.openxmlformats.org/officeDocument/2006/relationships/hyperlink" Target="http://www.youtube.com/watch?v=Y-ks18dd42g" TargetMode="External"/><Relationship Id="rId5" Type="http://schemas.openxmlformats.org/officeDocument/2006/relationships/image" Target="../media/image1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geeksforgeeks.org/top-10-new-features-of-html5/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1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ctrTitle"/>
          </p:nvPr>
        </p:nvSpPr>
        <p:spPr>
          <a:xfrm>
            <a:off x="685800" y="200263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Chapter 2</a:t>
            </a:r>
            <a:endParaRPr/>
          </a:p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1371600" y="323850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Socket communications and HTTP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 Example</a:t>
            </a:r>
            <a:endParaRPr/>
          </a:p>
        </p:txBody>
      </p:sp>
      <p:pic>
        <p:nvPicPr>
          <p:cNvPr id="255" name="Google Shape;255;p18" title="HTTP Telnet example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088" y="675625"/>
            <a:ext cx="8415826" cy="421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HTTP API</a:t>
            </a:r>
            <a:endParaRPr/>
          </a:p>
        </p:txBody>
      </p:sp>
      <p:sp>
        <p:nvSpPr>
          <p:cNvPr id="262" name="Google Shape;262;p19"/>
          <p:cNvSpPr txBox="1"/>
          <p:nvPr>
            <p:ph idx="1" type="body"/>
          </p:nvPr>
        </p:nvSpPr>
        <p:spPr>
          <a:xfrm>
            <a:off x="304800" y="895351"/>
            <a:ext cx="38100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342900" rtl="0" algn="l">
              <a:spcBef>
                <a:spcPts val="48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HTTP relies on TCP</a:t>
            </a:r>
            <a:endParaRPr sz="1700"/>
          </a:p>
          <a:p>
            <a:pPr indent="-241300" lvl="1" marL="742950" rtl="0" algn="l">
              <a:spcBef>
                <a:spcPts val="440"/>
              </a:spcBef>
              <a:spcAft>
                <a:spcPts val="0"/>
              </a:spcAft>
              <a:buSzPts val="1500"/>
              <a:buChar char="–"/>
            </a:pPr>
            <a:r>
              <a:rPr lang="en-US" sz="1500"/>
              <a:t>Not a transport protocol itself</a:t>
            </a:r>
            <a:endParaRPr sz="1500"/>
          </a:p>
          <a:p>
            <a:pPr indent="-241300" lvl="1" marL="742950" rtl="0" algn="l">
              <a:spcBef>
                <a:spcPts val="440"/>
              </a:spcBef>
              <a:spcAft>
                <a:spcPts val="0"/>
              </a:spcAft>
              <a:buSzPts val="1500"/>
              <a:buChar char="–"/>
            </a:pPr>
            <a:r>
              <a:rPr lang="en-US" sz="1500"/>
              <a:t>Relies on E2E reliability and congestion control mechanisms of TCP</a:t>
            </a:r>
            <a:endParaRPr sz="1500"/>
          </a:p>
          <a:p>
            <a:pPr indent="0" lvl="1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05"/>
              <a:buFont typeface="Arial"/>
              <a:buNone/>
            </a:pPr>
            <a:r>
              <a:t/>
            </a:r>
            <a:endParaRPr sz="1500"/>
          </a:p>
          <a:p>
            <a:pPr indent="-298450" lvl="0" marL="342900" rtl="0" algn="l">
              <a:spcBef>
                <a:spcPts val="48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Application Programming Interfaces (APIs) in many </a:t>
            </a:r>
            <a:br>
              <a:rPr lang="en-US" sz="1700"/>
            </a:br>
            <a:r>
              <a:rPr lang="en-US" sz="1700"/>
              <a:t>High Level Languages (HLAs)</a:t>
            </a:r>
            <a:endParaRPr sz="1700"/>
          </a:p>
          <a:p>
            <a:pPr indent="-241300" lvl="1" marL="742950" rtl="0" algn="l">
              <a:spcBef>
                <a:spcPts val="440"/>
              </a:spcBef>
              <a:spcAft>
                <a:spcPts val="0"/>
              </a:spcAft>
              <a:buSzPts val="1500"/>
              <a:buChar char="–"/>
            </a:pPr>
            <a:r>
              <a:rPr lang="en-US" sz="1500"/>
              <a:t>Ex. Python</a:t>
            </a:r>
            <a:endParaRPr sz="15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None/>
            </a:pPr>
            <a:r>
              <a:t/>
            </a:r>
            <a:endParaRPr sz="1700"/>
          </a:p>
        </p:txBody>
      </p:sp>
      <p:sp>
        <p:nvSpPr>
          <p:cNvPr id="263" name="Google Shape;263;p19"/>
          <p:cNvSpPr/>
          <p:nvPr/>
        </p:nvSpPr>
        <p:spPr>
          <a:xfrm>
            <a:off x="4267200" y="2965668"/>
            <a:ext cx="48006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urllib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params = urllib.urlencode(</a:t>
            </a:r>
            <a:b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{'spam': 1, 'eggs': 2, 'bacon': 0})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 = urllib.urlopen("http://srvr.com/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cgi-bin/query?%s" % params)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= f.read()</a:t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4267200" y="903565"/>
            <a:ext cx="4800600" cy="18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httplib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conn=httplib.HTTPConnection(“srvr.com")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conn.request("GET", "/pathto/object.jpg")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 = conn.getresponse()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= r.read()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conn.close()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9"/>
          <p:cNvSpPr/>
          <p:nvPr/>
        </p:nvSpPr>
        <p:spPr>
          <a:xfrm>
            <a:off x="304800" y="4107364"/>
            <a:ext cx="3733800" cy="646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Roboto Light"/>
                <a:ea typeface="Roboto Light"/>
                <a:cs typeface="Roboto Light"/>
                <a:sym typeface="Roboto Light"/>
              </a:rPr>
              <a:t>What is the format of data returned by the read() functions?</a:t>
            </a: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0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HTTP transfer modes</a:t>
            </a:r>
            <a:endParaRPr/>
          </a:p>
        </p:txBody>
      </p:sp>
      <p:sp>
        <p:nvSpPr>
          <p:cNvPr id="272" name="Google Shape;272;p20"/>
          <p:cNvSpPr txBox="1"/>
          <p:nvPr>
            <p:ph idx="1" type="body"/>
          </p:nvPr>
        </p:nvSpPr>
        <p:spPr>
          <a:xfrm>
            <a:off x="151450" y="2792925"/>
            <a:ext cx="3117000" cy="21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1533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Light"/>
              <a:buChar char="•"/>
            </a:pPr>
            <a:r>
              <a:rPr i="0" lang="en-US" sz="1500" u="none" cap="none" strike="noStrike">
                <a:solidFill>
                  <a:schemeClr val="dk1"/>
                </a:solidFill>
              </a:rPr>
              <a:t>Non-persistent connections (HTTP/1.0)</a:t>
            </a:r>
            <a:endParaRPr sz="1500"/>
          </a:p>
          <a:p>
            <a:pPr indent="-285750" lvl="1" marL="742950" marR="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Font typeface="Roboto Light"/>
              <a:buChar char="–"/>
            </a:pPr>
            <a:r>
              <a:rPr i="0" lang="en-US" sz="1540" u="none" cap="none" strike="noStrike">
                <a:solidFill>
                  <a:schemeClr val="dk1"/>
                </a:solidFill>
              </a:rPr>
              <a:t>Each request over separate TCP connection</a:t>
            </a:r>
            <a:endParaRPr/>
          </a:p>
          <a:p>
            <a:pPr indent="0" lvl="2" marL="9144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i="0" lang="en-US" sz="1400" u="none" cap="none" strike="noStrike">
                <a:solidFill>
                  <a:schemeClr val="dk1"/>
                </a:solidFill>
              </a:rPr>
              <a:t>– Slow ramp up of TCP transfer rate</a:t>
            </a:r>
            <a:endParaRPr i="0" sz="1400" u="none" cap="none" strike="noStrike">
              <a:solidFill>
                <a:schemeClr val="dk1"/>
              </a:solidFill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Font typeface="Roboto Light"/>
              <a:buChar char="–"/>
            </a:pPr>
            <a:r>
              <a:rPr i="0" lang="en-US" sz="1540" u="none" cap="none" strike="noStrike">
                <a:solidFill>
                  <a:schemeClr val="dk1"/>
                </a:solidFill>
              </a:rPr>
              <a:t>Parallel connections for multiple objects</a:t>
            </a:r>
            <a:endParaRPr/>
          </a:p>
          <a:p>
            <a:pPr indent="0" lvl="2" marL="9144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i="0" lang="en-US" sz="1400" u="none" cap="none" strike="noStrike">
                <a:solidFill>
                  <a:schemeClr val="dk1"/>
                </a:solidFill>
              </a:rPr>
              <a:t>– Wasted server resources</a:t>
            </a:r>
            <a:endParaRPr/>
          </a:p>
          <a:p>
            <a:pPr indent="-236220" lvl="0" marL="342900" marR="0" rtl="0" algn="l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r>
              <a:t/>
            </a:r>
            <a:endParaRPr i="0" sz="1679" u="none" cap="none" strike="noStrike">
              <a:solidFill>
                <a:schemeClr val="dk1"/>
              </a:solidFill>
            </a:endParaRPr>
          </a:p>
          <a:p>
            <a:pPr indent="-187959" lvl="1" marL="742950" marR="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t/>
            </a:r>
            <a:endParaRPr i="0" sz="1540" u="none" cap="none" strike="noStrike">
              <a:solidFill>
                <a:schemeClr val="dk1"/>
              </a:solidFill>
            </a:endParaRPr>
          </a:p>
        </p:txBody>
      </p:sp>
      <p:sp>
        <p:nvSpPr>
          <p:cNvPr id="273" name="Google Shape;273;p20"/>
          <p:cNvSpPr txBox="1"/>
          <p:nvPr>
            <p:ph idx="2" type="body"/>
          </p:nvPr>
        </p:nvSpPr>
        <p:spPr>
          <a:xfrm>
            <a:off x="3344549" y="2792925"/>
            <a:ext cx="2891400" cy="20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Light"/>
              <a:buChar char="•"/>
            </a:pPr>
            <a:r>
              <a:rPr i="0" lang="en-US" sz="1500" u="none" cap="none" strike="noStrike">
                <a:solidFill>
                  <a:schemeClr val="dk1"/>
                </a:solidFill>
              </a:rPr>
              <a:t>Persistent connections (HTTP/1.1)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75"/>
              </a:spcBef>
              <a:spcAft>
                <a:spcPts val="0"/>
              </a:spcAft>
              <a:buClr>
                <a:schemeClr val="dk1"/>
              </a:buClr>
              <a:buSzPts val="1375"/>
              <a:buFont typeface="Roboto Light"/>
              <a:buChar char="–"/>
            </a:pPr>
            <a:r>
              <a:rPr i="0" lang="en-US" sz="1375" u="none" cap="none" strike="noStrike">
                <a:solidFill>
                  <a:schemeClr val="dk1"/>
                </a:solidFill>
              </a:rPr>
              <a:t>One TCP connection for all objects</a:t>
            </a:r>
            <a:endParaRPr/>
          </a:p>
          <a:p>
            <a:pPr indent="0" lvl="2" marL="914400" marR="0" rtl="0" algn="l">
              <a:lnSpc>
                <a:spcPct val="8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Arial"/>
              <a:buNone/>
            </a:pPr>
            <a:r>
              <a:rPr i="0" lang="en-US" sz="1250" u="none" cap="none" strike="noStrike">
                <a:solidFill>
                  <a:schemeClr val="dk1"/>
                </a:solidFill>
              </a:rPr>
              <a:t>+ Low per client server overhead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75"/>
              </a:spcBef>
              <a:spcAft>
                <a:spcPts val="0"/>
              </a:spcAft>
              <a:buClr>
                <a:schemeClr val="dk1"/>
              </a:buClr>
              <a:buSzPts val="1375"/>
              <a:buFont typeface="Roboto Light"/>
              <a:buChar char="–"/>
            </a:pPr>
            <a:r>
              <a:rPr i="0" lang="en-US" sz="1375" u="none" cap="none" strike="noStrike">
                <a:solidFill>
                  <a:schemeClr val="dk1"/>
                </a:solidFill>
              </a:rPr>
              <a:t>Pipelining: objects requested in bulk</a:t>
            </a:r>
            <a:endParaRPr/>
          </a:p>
          <a:p>
            <a:pPr indent="0" lvl="2" marL="914400" marR="0" rtl="0" algn="l">
              <a:lnSpc>
                <a:spcPct val="8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Arial"/>
              <a:buNone/>
            </a:pPr>
            <a:r>
              <a:rPr i="0" lang="en-US" sz="1250" u="none" cap="none" strike="noStrike">
                <a:solidFill>
                  <a:schemeClr val="dk1"/>
                </a:solidFill>
              </a:rPr>
              <a:t>+ Allows TCP to reach fast transfer rates</a:t>
            </a:r>
            <a:endParaRPr/>
          </a:p>
          <a:p>
            <a:pPr indent="-24765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i="0" sz="1500" u="none" cap="none" strike="noStrike">
              <a:solidFill>
                <a:schemeClr val="dk1"/>
              </a:solidFill>
            </a:endParaRPr>
          </a:p>
        </p:txBody>
      </p:sp>
      <p:grpSp>
        <p:nvGrpSpPr>
          <p:cNvPr id="274" name="Google Shape;274;p20"/>
          <p:cNvGrpSpPr/>
          <p:nvPr/>
        </p:nvGrpSpPr>
        <p:grpSpPr>
          <a:xfrm>
            <a:off x="4800600" y="1129510"/>
            <a:ext cx="774600" cy="1128705"/>
            <a:chOff x="2559777" y="757245"/>
            <a:chExt cx="774600" cy="1128705"/>
          </a:xfrm>
        </p:grpSpPr>
        <p:pic>
          <p:nvPicPr>
            <p:cNvPr id="275" name="Google Shape;275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05031" y="757245"/>
              <a:ext cx="684062" cy="11287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6" name="Google Shape;276;p20"/>
            <p:cNvSpPr txBox="1"/>
            <p:nvPr/>
          </p:nvSpPr>
          <p:spPr>
            <a:xfrm>
              <a:off x="2559777" y="1324531"/>
              <a:ext cx="774600" cy="3693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Client</a:t>
              </a:r>
              <a:endParaRPr/>
            </a:p>
          </p:txBody>
        </p:sp>
      </p:grpSp>
      <p:grpSp>
        <p:nvGrpSpPr>
          <p:cNvPr id="277" name="Google Shape;277;p20"/>
          <p:cNvGrpSpPr/>
          <p:nvPr/>
        </p:nvGrpSpPr>
        <p:grpSpPr>
          <a:xfrm>
            <a:off x="7620000" y="1161578"/>
            <a:ext cx="1371037" cy="1064569"/>
            <a:chOff x="5213186" y="789313"/>
            <a:chExt cx="1371037" cy="1064569"/>
          </a:xfrm>
        </p:grpSpPr>
        <p:pic>
          <p:nvPicPr>
            <p:cNvPr descr="https://encrypted-tbn0.google.com/images?q=tbn:ANd9GcRZGYtI1g65qi6buOx6yaVkhIfiEy5RVK4Nl6hm3vhDq4W7bahD" id="278" name="Google Shape;278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213186" y="789313"/>
              <a:ext cx="1371037" cy="10645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9" name="Google Shape;279;p20"/>
            <p:cNvSpPr txBox="1"/>
            <p:nvPr/>
          </p:nvSpPr>
          <p:spPr>
            <a:xfrm>
              <a:off x="5466535" y="1324531"/>
              <a:ext cx="864300" cy="3693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/>
            </a:p>
          </p:txBody>
        </p:sp>
      </p:grpSp>
      <p:sp>
        <p:nvSpPr>
          <p:cNvPr id="280" name="Google Shape;280;p20"/>
          <p:cNvSpPr/>
          <p:nvPr/>
        </p:nvSpPr>
        <p:spPr>
          <a:xfrm>
            <a:off x="533400" y="638769"/>
            <a:ext cx="4572000" cy="21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&lt;body&gt;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&lt;h1&gt;Some objects&lt;/h1&gt;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&lt;img src=“pic1.jpg" /&gt;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&lt;img src=“pic2.jpg" /&gt;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&lt;/body&gt;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/>
          </a:p>
        </p:txBody>
      </p:sp>
      <p:grpSp>
        <p:nvGrpSpPr>
          <p:cNvPr id="281" name="Google Shape;281;p20"/>
          <p:cNvGrpSpPr/>
          <p:nvPr/>
        </p:nvGrpSpPr>
        <p:grpSpPr>
          <a:xfrm>
            <a:off x="5712850" y="590550"/>
            <a:ext cx="1830900" cy="693978"/>
            <a:chOff x="5712850" y="742950"/>
            <a:chExt cx="1830900" cy="693978"/>
          </a:xfrm>
        </p:grpSpPr>
        <p:sp>
          <p:nvSpPr>
            <p:cNvPr id="282" name="Google Shape;282;p20"/>
            <p:cNvSpPr/>
            <p:nvPr/>
          </p:nvSpPr>
          <p:spPr>
            <a:xfrm>
              <a:off x="5712850" y="742950"/>
              <a:ext cx="1830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GET index.htm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0"/>
            <p:cNvSpPr/>
            <p:nvPr/>
          </p:nvSpPr>
          <p:spPr>
            <a:xfrm>
              <a:off x="6406214" y="1067628"/>
              <a:ext cx="438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OK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4" name="Google Shape;284;p20"/>
            <p:cNvCxnSpPr/>
            <p:nvPr/>
          </p:nvCxnSpPr>
          <p:spPr>
            <a:xfrm>
              <a:off x="5863184" y="1067628"/>
              <a:ext cx="1524000" cy="0"/>
            </a:xfrm>
            <a:prstGeom prst="straightConnector1">
              <a:avLst/>
            </a:prstGeom>
            <a:noFill/>
            <a:ln cap="flat" cmpd="sng" w="19050">
              <a:solidFill>
                <a:srgbClr val="061C6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85" name="Google Shape;285;p20"/>
            <p:cNvCxnSpPr/>
            <p:nvPr/>
          </p:nvCxnSpPr>
          <p:spPr>
            <a:xfrm>
              <a:off x="5863184" y="1147142"/>
              <a:ext cx="1524000" cy="0"/>
            </a:xfrm>
            <a:prstGeom prst="straightConnector1">
              <a:avLst/>
            </a:prstGeom>
            <a:noFill/>
            <a:ln cap="flat" cmpd="sng" w="19050">
              <a:solidFill>
                <a:srgbClr val="061C61"/>
              </a:solidFill>
              <a:prstDash val="solid"/>
              <a:round/>
              <a:headEnd len="med" w="med" type="stealth"/>
              <a:tailEnd len="sm" w="sm" type="none"/>
            </a:ln>
          </p:spPr>
        </p:cxnSp>
      </p:grpSp>
      <p:grpSp>
        <p:nvGrpSpPr>
          <p:cNvPr id="286" name="Google Shape;286;p20"/>
          <p:cNvGrpSpPr/>
          <p:nvPr/>
        </p:nvGrpSpPr>
        <p:grpSpPr>
          <a:xfrm>
            <a:off x="5712850" y="1238250"/>
            <a:ext cx="1704300" cy="770178"/>
            <a:chOff x="5712850" y="666750"/>
            <a:chExt cx="1704300" cy="770178"/>
          </a:xfrm>
        </p:grpSpPr>
        <p:sp>
          <p:nvSpPr>
            <p:cNvPr id="287" name="Google Shape;287;p20"/>
            <p:cNvSpPr/>
            <p:nvPr/>
          </p:nvSpPr>
          <p:spPr>
            <a:xfrm>
              <a:off x="5712850" y="666750"/>
              <a:ext cx="1704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GET pic1.jpg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6406214" y="1067628"/>
              <a:ext cx="438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OK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9" name="Google Shape;289;p20"/>
            <p:cNvCxnSpPr/>
            <p:nvPr/>
          </p:nvCxnSpPr>
          <p:spPr>
            <a:xfrm>
              <a:off x="5863184" y="1067628"/>
              <a:ext cx="1524000" cy="0"/>
            </a:xfrm>
            <a:prstGeom prst="straightConnector1">
              <a:avLst/>
            </a:prstGeom>
            <a:noFill/>
            <a:ln cap="flat" cmpd="sng" w="19050">
              <a:solidFill>
                <a:srgbClr val="061C6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90" name="Google Shape;290;p20"/>
            <p:cNvCxnSpPr/>
            <p:nvPr/>
          </p:nvCxnSpPr>
          <p:spPr>
            <a:xfrm>
              <a:off x="5863184" y="1147142"/>
              <a:ext cx="1524000" cy="0"/>
            </a:xfrm>
            <a:prstGeom prst="straightConnector1">
              <a:avLst/>
            </a:prstGeom>
            <a:noFill/>
            <a:ln cap="flat" cmpd="sng" w="19050">
              <a:solidFill>
                <a:srgbClr val="061C61"/>
              </a:solidFill>
              <a:prstDash val="solid"/>
              <a:round/>
              <a:headEnd len="med" w="med" type="stealth"/>
              <a:tailEnd len="sm" w="sm" type="none"/>
            </a:ln>
          </p:spPr>
        </p:cxnSp>
      </p:grpSp>
      <p:grpSp>
        <p:nvGrpSpPr>
          <p:cNvPr id="291" name="Google Shape;291;p20"/>
          <p:cNvGrpSpPr/>
          <p:nvPr/>
        </p:nvGrpSpPr>
        <p:grpSpPr>
          <a:xfrm>
            <a:off x="5712850" y="1962150"/>
            <a:ext cx="1704300" cy="770178"/>
            <a:chOff x="5712850" y="666750"/>
            <a:chExt cx="1704300" cy="770178"/>
          </a:xfrm>
        </p:grpSpPr>
        <p:sp>
          <p:nvSpPr>
            <p:cNvPr id="292" name="Google Shape;292;p20"/>
            <p:cNvSpPr/>
            <p:nvPr/>
          </p:nvSpPr>
          <p:spPr>
            <a:xfrm>
              <a:off x="5712850" y="666750"/>
              <a:ext cx="1704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GET pic2.jpg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6406214" y="1067628"/>
              <a:ext cx="438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OK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4" name="Google Shape;294;p20"/>
            <p:cNvCxnSpPr/>
            <p:nvPr/>
          </p:nvCxnSpPr>
          <p:spPr>
            <a:xfrm>
              <a:off x="5863184" y="1067628"/>
              <a:ext cx="1524000" cy="0"/>
            </a:xfrm>
            <a:prstGeom prst="straightConnector1">
              <a:avLst/>
            </a:prstGeom>
            <a:noFill/>
            <a:ln cap="flat" cmpd="sng" w="19050">
              <a:solidFill>
                <a:srgbClr val="061C6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95" name="Google Shape;295;p20"/>
            <p:cNvCxnSpPr/>
            <p:nvPr/>
          </p:nvCxnSpPr>
          <p:spPr>
            <a:xfrm>
              <a:off x="5863184" y="1147142"/>
              <a:ext cx="1524000" cy="0"/>
            </a:xfrm>
            <a:prstGeom prst="straightConnector1">
              <a:avLst/>
            </a:prstGeom>
            <a:noFill/>
            <a:ln cap="flat" cmpd="sng" w="19050">
              <a:solidFill>
                <a:srgbClr val="061C61"/>
              </a:solidFill>
              <a:prstDash val="solid"/>
              <a:round/>
              <a:headEnd len="med" w="med" type="stealth"/>
              <a:tailEnd len="sm" w="sm" type="none"/>
            </a:ln>
          </p:spPr>
        </p:cxnSp>
      </p:grpSp>
      <p:sp>
        <p:nvSpPr>
          <p:cNvPr id="296" name="Google Shape;296;p20"/>
          <p:cNvSpPr txBox="1"/>
          <p:nvPr/>
        </p:nvSpPr>
        <p:spPr>
          <a:xfrm>
            <a:off x="6247825" y="2792925"/>
            <a:ext cx="2743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Light"/>
              <a:buChar char="•"/>
            </a:pPr>
            <a:r>
              <a:rPr lang="en-US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Parallel transfers (HTTP/2.0)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5750" lvl="1" marL="74295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–"/>
            </a:pPr>
            <a:r>
              <a:rPr i="0" lang="en-US" sz="1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Multiple elements loaded in parallel on same connection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5750" lvl="1" marL="74295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–"/>
            </a:pPr>
            <a:r>
              <a:rPr i="0" lang="en-US" sz="1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Header compression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5750" lvl="1" marL="74295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–"/>
            </a:pPr>
            <a:r>
              <a:rPr i="0" lang="en-US" sz="1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Eliminate head of line blocking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5750" lvl="1" marL="74295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–"/>
            </a:pPr>
            <a:r>
              <a:rPr i="0" lang="en-US" sz="1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Server push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196850" lvl="1" marL="74295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1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Client side data: Cookies</a:t>
            </a:r>
            <a:endParaRPr/>
          </a:p>
        </p:txBody>
      </p:sp>
      <p:sp>
        <p:nvSpPr>
          <p:cNvPr id="302" name="Google Shape;302;p21"/>
          <p:cNvSpPr txBox="1"/>
          <p:nvPr>
            <p:ph idx="1" type="body"/>
          </p:nvPr>
        </p:nvSpPr>
        <p:spPr>
          <a:xfrm>
            <a:off x="457200" y="895350"/>
            <a:ext cx="411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</a:pPr>
            <a:r>
              <a:rPr i="0" lang="en-US" sz="1800" u="none" cap="none" strike="noStrike">
                <a:solidFill>
                  <a:schemeClr val="dk1"/>
                </a:solidFill>
              </a:rPr>
              <a:t>Problem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–"/>
            </a:pPr>
            <a:r>
              <a:rPr i="0" lang="en-US" sz="1600" u="none" cap="none" strike="noStrike">
                <a:solidFill>
                  <a:schemeClr val="dk1"/>
                </a:solidFill>
              </a:rPr>
              <a:t>HTTP is </a:t>
            </a:r>
            <a:r>
              <a:rPr i="1" lang="en-US" sz="1600" u="none" cap="none" strike="noStrike">
                <a:solidFill>
                  <a:schemeClr val="dk1"/>
                </a:solidFill>
              </a:rPr>
              <a:t>stateless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i="0" lang="en-US" sz="1600" u="none" cap="none" strike="noStrike">
                <a:solidFill>
                  <a:schemeClr val="dk1"/>
                </a:solidFill>
              </a:rPr>
              <a:t>Resending client data wastes network and server resources</a:t>
            </a:r>
            <a:endParaRPr/>
          </a:p>
          <a:p>
            <a:pPr indent="-2286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</a:pPr>
            <a:r>
              <a:rPr i="0" lang="en-US" sz="1800" u="none" cap="none" strike="noStrike">
                <a:solidFill>
                  <a:schemeClr val="dk1"/>
                </a:solidFill>
              </a:rPr>
              <a:t>Cookies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–"/>
            </a:pPr>
            <a:r>
              <a:rPr i="0" lang="en-US" sz="1600" u="none" cap="none" strike="noStrike">
                <a:solidFill>
                  <a:schemeClr val="dk1"/>
                </a:solidFill>
              </a:rPr>
              <a:t>Associate client state on </a:t>
            </a:r>
            <a:br>
              <a:rPr i="0" lang="en-US" sz="1600" u="none" cap="none" strike="noStrike">
                <a:solidFill>
                  <a:schemeClr val="dk1"/>
                </a:solidFill>
              </a:rPr>
            </a:br>
            <a:r>
              <a:rPr i="0" lang="en-US" sz="1600" u="none" cap="none" strike="noStrike">
                <a:solidFill>
                  <a:schemeClr val="dk1"/>
                </a:solidFill>
              </a:rPr>
              <a:t>server with unique id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–"/>
            </a:pPr>
            <a:r>
              <a:rPr i="0" lang="en-US" sz="1600" u="none" cap="none" strike="noStrike">
                <a:solidFill>
                  <a:schemeClr val="dk1"/>
                </a:solidFill>
              </a:rPr>
              <a:t>Clients refer to their state </a:t>
            </a:r>
            <a:br>
              <a:rPr i="0" lang="en-US" sz="1600" u="none" cap="none" strike="noStrike">
                <a:solidFill>
                  <a:schemeClr val="dk1"/>
                </a:solidFill>
              </a:rPr>
            </a:br>
            <a:r>
              <a:rPr i="0" lang="en-US" sz="1600" u="none" cap="none" strike="noStrike">
                <a:solidFill>
                  <a:schemeClr val="dk1"/>
                </a:solidFill>
              </a:rPr>
              <a:t>through id</a:t>
            </a:r>
            <a:endParaRPr/>
          </a:p>
          <a:p>
            <a:pPr indent="-2286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</a:pPr>
            <a:r>
              <a:rPr i="0" lang="en-US" sz="1800" u="none" cap="none" strike="noStrike">
                <a:solidFill>
                  <a:schemeClr val="dk1"/>
                </a:solidFill>
              </a:rPr>
              <a:t>Applications: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–"/>
            </a:pPr>
            <a:r>
              <a:rPr i="0" lang="en-US" sz="1600" u="none" cap="none" strike="noStrike">
                <a:solidFill>
                  <a:schemeClr val="dk1"/>
                </a:solidFill>
              </a:rPr>
              <a:t>Authentication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–"/>
            </a:pPr>
            <a:r>
              <a:rPr i="0" lang="en-US" sz="1600" u="none" cap="none" strike="noStrike">
                <a:solidFill>
                  <a:schemeClr val="dk1"/>
                </a:solidFill>
              </a:rPr>
              <a:t>Shopping carts</a:t>
            </a:r>
            <a:endParaRPr/>
          </a:p>
          <a:p>
            <a:pPr indent="-2286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</a:endParaRPr>
          </a:p>
        </p:txBody>
      </p:sp>
      <p:sp>
        <p:nvSpPr>
          <p:cNvPr id="303" name="Google Shape;303;p21"/>
          <p:cNvSpPr txBox="1"/>
          <p:nvPr>
            <p:ph idx="2" type="body"/>
          </p:nvPr>
        </p:nvSpPr>
        <p:spPr>
          <a:xfrm>
            <a:off x="4343400" y="3638551"/>
            <a:ext cx="4648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</a:pPr>
            <a:r>
              <a:rPr i="0" lang="en-US" sz="1800" u="none" cap="none" strike="noStrike">
                <a:solidFill>
                  <a:schemeClr val="dk1"/>
                </a:solidFill>
              </a:rPr>
              <a:t>Cookies and privacy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–"/>
            </a:pPr>
            <a:r>
              <a:rPr i="0" lang="en-US" sz="1600" u="none" cap="none" strike="noStrike">
                <a:solidFill>
                  <a:schemeClr val="dk1"/>
                </a:solidFill>
              </a:rPr>
              <a:t>Can store your personal information (forms, ad history, browsing history, shopping cart contents)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–"/>
            </a:pPr>
            <a:r>
              <a:rPr i="0" lang="en-US" sz="1600" u="none" cap="none" strike="noStrike">
                <a:solidFill>
                  <a:schemeClr val="dk1"/>
                </a:solidFill>
              </a:rPr>
              <a:t>Can be exploited by other sites</a:t>
            </a:r>
            <a:endParaRPr/>
          </a:p>
        </p:txBody>
      </p:sp>
      <p:grpSp>
        <p:nvGrpSpPr>
          <p:cNvPr id="304" name="Google Shape;304;p21"/>
          <p:cNvGrpSpPr/>
          <p:nvPr/>
        </p:nvGrpSpPr>
        <p:grpSpPr>
          <a:xfrm>
            <a:off x="4800600" y="1205710"/>
            <a:ext cx="774600" cy="1128705"/>
            <a:chOff x="2559777" y="757245"/>
            <a:chExt cx="774600" cy="1128705"/>
          </a:xfrm>
        </p:grpSpPr>
        <p:pic>
          <p:nvPicPr>
            <p:cNvPr id="305" name="Google Shape;305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05031" y="757245"/>
              <a:ext cx="684062" cy="11287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6" name="Google Shape;306;p21"/>
            <p:cNvSpPr txBox="1"/>
            <p:nvPr/>
          </p:nvSpPr>
          <p:spPr>
            <a:xfrm>
              <a:off x="2559777" y="1324531"/>
              <a:ext cx="774600" cy="3693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Client</a:t>
              </a:r>
              <a:endParaRPr/>
            </a:p>
          </p:txBody>
        </p:sp>
      </p:grpSp>
      <p:grpSp>
        <p:nvGrpSpPr>
          <p:cNvPr id="307" name="Google Shape;307;p21"/>
          <p:cNvGrpSpPr/>
          <p:nvPr/>
        </p:nvGrpSpPr>
        <p:grpSpPr>
          <a:xfrm>
            <a:off x="7696763" y="1237778"/>
            <a:ext cx="1371037" cy="1064569"/>
            <a:chOff x="5213186" y="789313"/>
            <a:chExt cx="1371037" cy="1064569"/>
          </a:xfrm>
        </p:grpSpPr>
        <p:pic>
          <p:nvPicPr>
            <p:cNvPr descr="https://encrypted-tbn0.google.com/images?q=tbn:ANd9GcRZGYtI1g65qi6buOx6yaVkhIfiEy5RVK4Nl6hm3vhDq4W7bahD" id="308" name="Google Shape;308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213186" y="789313"/>
              <a:ext cx="1371037" cy="10645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Google Shape;309;p21"/>
            <p:cNvSpPr txBox="1"/>
            <p:nvPr/>
          </p:nvSpPr>
          <p:spPr>
            <a:xfrm>
              <a:off x="5466535" y="1324531"/>
              <a:ext cx="864300" cy="3693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/>
            </a:p>
          </p:txBody>
        </p:sp>
      </p:grpSp>
      <p:grpSp>
        <p:nvGrpSpPr>
          <p:cNvPr id="310" name="Google Shape;310;p21"/>
          <p:cNvGrpSpPr/>
          <p:nvPr/>
        </p:nvGrpSpPr>
        <p:grpSpPr>
          <a:xfrm>
            <a:off x="5638800" y="754618"/>
            <a:ext cx="1957500" cy="369332"/>
            <a:chOff x="5712850" y="754618"/>
            <a:chExt cx="1957500" cy="369332"/>
          </a:xfrm>
        </p:grpSpPr>
        <p:sp>
          <p:nvSpPr>
            <p:cNvPr id="311" name="Google Shape;311;p21"/>
            <p:cNvSpPr/>
            <p:nvPr/>
          </p:nvSpPr>
          <p:spPr>
            <a:xfrm>
              <a:off x="5712850" y="754618"/>
              <a:ext cx="1957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POST form_data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2" name="Google Shape;312;p21"/>
            <p:cNvCxnSpPr/>
            <p:nvPr/>
          </p:nvCxnSpPr>
          <p:spPr>
            <a:xfrm>
              <a:off x="5863184" y="1123950"/>
              <a:ext cx="1524000" cy="0"/>
            </a:xfrm>
            <a:prstGeom prst="straightConnector1">
              <a:avLst/>
            </a:prstGeom>
            <a:noFill/>
            <a:ln cap="flat" cmpd="sng" w="19050">
              <a:solidFill>
                <a:srgbClr val="061C6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313" name="Google Shape;313;p21"/>
          <p:cNvGrpSpPr/>
          <p:nvPr/>
        </p:nvGrpSpPr>
        <p:grpSpPr>
          <a:xfrm>
            <a:off x="5638800" y="1307477"/>
            <a:ext cx="2084100" cy="646331"/>
            <a:chOff x="5638800" y="1307477"/>
            <a:chExt cx="2084100" cy="646331"/>
          </a:xfrm>
        </p:grpSpPr>
        <p:sp>
          <p:nvSpPr>
            <p:cNvPr id="314" name="Google Shape;314;p21"/>
            <p:cNvSpPr/>
            <p:nvPr/>
          </p:nvSpPr>
          <p:spPr>
            <a:xfrm>
              <a:off x="5638800" y="1307477"/>
              <a:ext cx="20841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OK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set-cookie:1678</a:t>
              </a:r>
              <a:endParaRPr/>
            </a:p>
          </p:txBody>
        </p:sp>
        <p:cxnSp>
          <p:nvCxnSpPr>
            <p:cNvPr id="315" name="Google Shape;315;p21"/>
            <p:cNvCxnSpPr/>
            <p:nvPr/>
          </p:nvCxnSpPr>
          <p:spPr>
            <a:xfrm>
              <a:off x="5789134" y="1953808"/>
              <a:ext cx="1524000" cy="0"/>
            </a:xfrm>
            <a:prstGeom prst="straightConnector1">
              <a:avLst/>
            </a:prstGeom>
            <a:noFill/>
            <a:ln cap="flat" cmpd="sng" w="19050">
              <a:solidFill>
                <a:srgbClr val="061C61"/>
              </a:solidFill>
              <a:prstDash val="solid"/>
              <a:round/>
              <a:headEnd len="med" w="med" type="stealth"/>
              <a:tailEnd len="sm" w="sm" type="none"/>
            </a:ln>
          </p:spPr>
        </p:cxnSp>
      </p:grpSp>
      <p:grpSp>
        <p:nvGrpSpPr>
          <p:cNvPr id="316" name="Google Shape;316;p21"/>
          <p:cNvGrpSpPr/>
          <p:nvPr/>
        </p:nvGrpSpPr>
        <p:grpSpPr>
          <a:xfrm>
            <a:off x="5638800" y="2191578"/>
            <a:ext cx="1704300" cy="646331"/>
            <a:chOff x="5712850" y="2191578"/>
            <a:chExt cx="1704300" cy="646331"/>
          </a:xfrm>
        </p:grpSpPr>
        <p:sp>
          <p:nvSpPr>
            <p:cNvPr id="317" name="Google Shape;317;p21"/>
            <p:cNvSpPr/>
            <p:nvPr/>
          </p:nvSpPr>
          <p:spPr>
            <a:xfrm>
              <a:off x="5712850" y="2191578"/>
              <a:ext cx="17043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GET page.htm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cookie: 1678</a:t>
              </a:r>
              <a:endParaRPr/>
            </a:p>
          </p:txBody>
        </p:sp>
        <p:cxnSp>
          <p:nvCxnSpPr>
            <p:cNvPr id="318" name="Google Shape;318;p21"/>
            <p:cNvCxnSpPr/>
            <p:nvPr/>
          </p:nvCxnSpPr>
          <p:spPr>
            <a:xfrm>
              <a:off x="5863184" y="2837909"/>
              <a:ext cx="1524000" cy="0"/>
            </a:xfrm>
            <a:prstGeom prst="straightConnector1">
              <a:avLst/>
            </a:prstGeom>
            <a:noFill/>
            <a:ln cap="flat" cmpd="sng" w="19050">
              <a:solidFill>
                <a:srgbClr val="061C6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319" name="Google Shape;319;p21"/>
          <p:cNvSpPr/>
          <p:nvPr/>
        </p:nvSpPr>
        <p:spPr>
          <a:xfrm>
            <a:off x="8086212" y="2728912"/>
            <a:ext cx="592200" cy="681000"/>
          </a:xfrm>
          <a:prstGeom prst="can">
            <a:avLst>
              <a:gd fmla="val 31004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</a:t>
            </a:r>
            <a:endParaRPr sz="1300"/>
          </a:p>
        </p:txBody>
      </p:sp>
      <p:grpSp>
        <p:nvGrpSpPr>
          <p:cNvPr id="320" name="Google Shape;320;p21"/>
          <p:cNvGrpSpPr/>
          <p:nvPr/>
        </p:nvGrpSpPr>
        <p:grpSpPr>
          <a:xfrm>
            <a:off x="7722912" y="602218"/>
            <a:ext cx="1400388" cy="2467194"/>
            <a:chOff x="7722912" y="602218"/>
            <a:chExt cx="1400388" cy="2467194"/>
          </a:xfrm>
        </p:grpSpPr>
        <p:grpSp>
          <p:nvGrpSpPr>
            <p:cNvPr id="321" name="Google Shape;321;p21"/>
            <p:cNvGrpSpPr/>
            <p:nvPr/>
          </p:nvGrpSpPr>
          <p:grpSpPr>
            <a:xfrm>
              <a:off x="7722912" y="939412"/>
              <a:ext cx="955500" cy="2130000"/>
              <a:chOff x="7722912" y="939412"/>
              <a:chExt cx="955500" cy="2130000"/>
            </a:xfrm>
          </p:grpSpPr>
          <p:cxnSp>
            <p:nvCxnSpPr>
              <p:cNvPr id="322" name="Google Shape;322;p21"/>
              <p:cNvCxnSpPr>
                <a:endCxn id="319" idx="4"/>
              </p:cNvCxnSpPr>
              <p:nvPr/>
            </p:nvCxnSpPr>
            <p:spPr>
              <a:xfrm flipH="1" rot="-5400000">
                <a:off x="7148562" y="1539562"/>
                <a:ext cx="2130000" cy="929700"/>
              </a:xfrm>
              <a:prstGeom prst="curvedConnector4">
                <a:avLst>
                  <a:gd fmla="val 324" name="adj1"/>
                  <a:gd fmla="val 131711" name="adj2"/>
                </a:avLst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323" name="Google Shape;323;p21"/>
              <p:cNvCxnSpPr>
                <a:stCxn id="319" idx="4"/>
                <a:endCxn id="314" idx="3"/>
              </p:cNvCxnSpPr>
              <p:nvPr/>
            </p:nvCxnSpPr>
            <p:spPr>
              <a:xfrm rot="10800000">
                <a:off x="7722912" y="1630612"/>
                <a:ext cx="955500" cy="1438800"/>
              </a:xfrm>
              <a:prstGeom prst="curvedConnector3">
                <a:avLst>
                  <a:gd fmla="val -23929" name="adj1"/>
                </a:avLst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sp>
          <p:nvSpPr>
            <p:cNvPr id="324" name="Google Shape;324;p21"/>
            <p:cNvSpPr txBox="1"/>
            <p:nvPr/>
          </p:nvSpPr>
          <p:spPr>
            <a:xfrm>
              <a:off x="7848600" y="602218"/>
              <a:ext cx="1274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Save state</a:t>
              </a:r>
              <a:endParaRPr/>
            </a:p>
          </p:txBody>
        </p:sp>
      </p:grpSp>
      <p:grpSp>
        <p:nvGrpSpPr>
          <p:cNvPr id="325" name="Google Shape;325;p21"/>
          <p:cNvGrpSpPr/>
          <p:nvPr/>
        </p:nvGrpSpPr>
        <p:grpSpPr>
          <a:xfrm>
            <a:off x="6551134" y="2302312"/>
            <a:ext cx="1831178" cy="1063672"/>
            <a:chOff x="6551134" y="2302312"/>
            <a:chExt cx="1831178" cy="1063672"/>
          </a:xfrm>
        </p:grpSpPr>
        <p:grpSp>
          <p:nvGrpSpPr>
            <p:cNvPr id="326" name="Google Shape;326;p21"/>
            <p:cNvGrpSpPr/>
            <p:nvPr/>
          </p:nvGrpSpPr>
          <p:grpSpPr>
            <a:xfrm>
              <a:off x="7596387" y="2302312"/>
              <a:ext cx="785925" cy="879051"/>
              <a:chOff x="7596387" y="2302312"/>
              <a:chExt cx="785925" cy="879051"/>
            </a:xfrm>
          </p:grpSpPr>
          <p:cxnSp>
            <p:nvCxnSpPr>
              <p:cNvPr id="327" name="Google Shape;327;p21"/>
              <p:cNvCxnSpPr/>
              <p:nvPr/>
            </p:nvCxnSpPr>
            <p:spPr>
              <a:xfrm>
                <a:off x="7596387" y="2626663"/>
                <a:ext cx="489900" cy="554700"/>
              </a:xfrm>
              <a:prstGeom prst="curvedConnector3">
                <a:avLst>
                  <a:gd fmla="val 40531" name="adj1"/>
                </a:avLst>
              </a:prstGeom>
              <a:noFill/>
              <a:ln cap="flat" cmpd="sng" w="19050">
                <a:solidFill>
                  <a:srgbClr val="688BF3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328" name="Google Shape;328;p21"/>
              <p:cNvCxnSpPr>
                <a:stCxn id="319" idx="2"/>
                <a:endCxn id="308" idx="2"/>
              </p:cNvCxnSpPr>
              <p:nvPr/>
            </p:nvCxnSpPr>
            <p:spPr>
              <a:xfrm flipH="1" rot="10800000">
                <a:off x="8086212" y="2302312"/>
                <a:ext cx="296100" cy="767100"/>
              </a:xfrm>
              <a:prstGeom prst="curvedConnector4">
                <a:avLst>
                  <a:gd fmla="val -77211" name="adj1"/>
                  <a:gd fmla="val 52329" name="adj2"/>
                </a:avLst>
              </a:prstGeom>
              <a:noFill/>
              <a:ln cap="flat" cmpd="sng" w="19050">
                <a:solidFill>
                  <a:srgbClr val="688BF3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sp>
          <p:nvSpPr>
            <p:cNvPr id="329" name="Google Shape;329;p21"/>
            <p:cNvSpPr txBox="1"/>
            <p:nvPr/>
          </p:nvSpPr>
          <p:spPr>
            <a:xfrm>
              <a:off x="6551134" y="2996684"/>
              <a:ext cx="1300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Read state</a:t>
              </a:r>
              <a:endParaRPr/>
            </a:p>
          </p:txBody>
        </p:sp>
      </p:grpSp>
      <p:sp>
        <p:nvSpPr>
          <p:cNvPr id="330" name="Google Shape;330;p21"/>
          <p:cNvSpPr/>
          <p:nvPr/>
        </p:nvSpPr>
        <p:spPr>
          <a:xfrm>
            <a:off x="4905712" y="2884075"/>
            <a:ext cx="564354" cy="481950"/>
          </a:xfrm>
          <a:prstGeom prst="flowChartDocumen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/>
          </a:p>
        </p:txBody>
      </p:sp>
      <p:grpSp>
        <p:nvGrpSpPr>
          <p:cNvPr id="331" name="Google Shape;331;p21"/>
          <p:cNvGrpSpPr/>
          <p:nvPr/>
        </p:nvGrpSpPr>
        <p:grpSpPr>
          <a:xfrm>
            <a:off x="4648200" y="2230219"/>
            <a:ext cx="851400" cy="646200"/>
            <a:chOff x="4648200" y="2230219"/>
            <a:chExt cx="851400" cy="646200"/>
          </a:xfrm>
        </p:grpSpPr>
        <p:sp>
          <p:nvSpPr>
            <p:cNvPr id="332" name="Google Shape;332;p21"/>
            <p:cNvSpPr txBox="1"/>
            <p:nvPr/>
          </p:nvSpPr>
          <p:spPr>
            <a:xfrm>
              <a:off x="4648200" y="2230219"/>
              <a:ext cx="8514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Save</a:t>
              </a:r>
              <a:br>
                <a:rPr lang="en-US" sz="18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cookie</a:t>
              </a:r>
              <a:endParaRPr/>
            </a:p>
          </p:txBody>
        </p:sp>
        <p:cxnSp>
          <p:nvCxnSpPr>
            <p:cNvPr id="333" name="Google Shape;333;p21"/>
            <p:cNvCxnSpPr/>
            <p:nvPr/>
          </p:nvCxnSpPr>
          <p:spPr>
            <a:xfrm rot="10800000">
              <a:off x="5449956" y="2295781"/>
              <a:ext cx="0" cy="549600"/>
            </a:xfrm>
            <a:prstGeom prst="straightConnector1">
              <a:avLst/>
            </a:prstGeom>
            <a:noFill/>
            <a:ln cap="flat" cmpd="sng" w="19050">
              <a:solidFill>
                <a:srgbClr val="00B050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Client side data: Caching</a:t>
            </a:r>
            <a:endParaRPr/>
          </a:p>
        </p:txBody>
      </p:sp>
      <p:sp>
        <p:nvSpPr>
          <p:cNvPr id="340" name="Google Shape;340;p22"/>
          <p:cNvSpPr txBox="1"/>
          <p:nvPr>
            <p:ph idx="1" type="body"/>
          </p:nvPr>
        </p:nvSpPr>
        <p:spPr>
          <a:xfrm>
            <a:off x="76200" y="895350"/>
            <a:ext cx="41148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rtl="0" algn="l">
              <a:spcBef>
                <a:spcPts val="48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Problem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–"/>
            </a:pPr>
            <a:r>
              <a:rPr lang="en-US" sz="1300"/>
              <a:t>HTTP is stateless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–"/>
            </a:pPr>
            <a:r>
              <a:rPr lang="en-US" sz="1300"/>
              <a:t>Resending server data wastes bandwidth</a:t>
            </a:r>
            <a:br>
              <a:rPr lang="en-US" sz="1300"/>
            </a:b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Caching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–"/>
            </a:pPr>
            <a:r>
              <a:rPr lang="en-US" sz="1300"/>
              <a:t>Save previously delivered data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–"/>
            </a:pPr>
            <a:r>
              <a:rPr lang="en-US" sz="1300"/>
              <a:t>Subsequent requests served from cache on the browser, or in the access network</a:t>
            </a:r>
            <a:br>
              <a:rPr lang="en-US" sz="1300"/>
            </a:b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Applications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–"/>
            </a:pPr>
            <a:r>
              <a:rPr lang="en-US" sz="1300"/>
              <a:t>Reduce response time for client request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–"/>
            </a:pPr>
            <a:r>
              <a:rPr lang="en-US" sz="1300"/>
              <a:t>Reduce ISP traffic costs</a:t>
            </a:r>
            <a:br>
              <a:rPr lang="en-US" sz="1300"/>
            </a:b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Content distribution networks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–"/>
            </a:pPr>
            <a:r>
              <a:rPr lang="en-US" sz="1300"/>
              <a:t>Distributed caches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–"/>
            </a:pPr>
            <a:r>
              <a:rPr lang="en-US" sz="1300"/>
              <a:t>Web objects addressed to CDN server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–"/>
            </a:pPr>
            <a:r>
              <a:rPr lang="en-US" sz="1300"/>
              <a:t>CDN server fetches from content provider on first access</a:t>
            </a:r>
            <a:endParaRPr sz="1300"/>
          </a:p>
        </p:txBody>
      </p:sp>
      <p:sp>
        <p:nvSpPr>
          <p:cNvPr id="341" name="Google Shape;341;p22"/>
          <p:cNvSpPr txBox="1"/>
          <p:nvPr>
            <p:ph idx="2" type="body"/>
          </p:nvPr>
        </p:nvSpPr>
        <p:spPr>
          <a:xfrm>
            <a:off x="4572000" y="2408900"/>
            <a:ext cx="4114800" cy="206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spcBef>
                <a:spcPts val="48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Conditional GET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-US" sz="1500"/>
              <a:t>Cache: specify date of cached copy in HTTP request</a:t>
            </a:r>
            <a:br>
              <a:rPr lang="en-US" sz="1500"/>
            </a:b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If-modified-since: &lt;date&gt;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-US" sz="1500"/>
              <a:t>Server: response contains no object if cached copy is up-to-date:</a:t>
            </a:r>
            <a:br>
              <a:rPr lang="en-US" sz="1500"/>
            </a:b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HTTP/1.0 304 Not Modified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grpSp>
        <p:nvGrpSpPr>
          <p:cNvPr id="342" name="Google Shape;342;p22"/>
          <p:cNvGrpSpPr/>
          <p:nvPr/>
        </p:nvGrpSpPr>
        <p:grpSpPr>
          <a:xfrm>
            <a:off x="4267200" y="1205710"/>
            <a:ext cx="774600" cy="1128705"/>
            <a:chOff x="2559777" y="757245"/>
            <a:chExt cx="774600" cy="1128705"/>
          </a:xfrm>
        </p:grpSpPr>
        <p:pic>
          <p:nvPicPr>
            <p:cNvPr id="343" name="Google Shape;343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05031" y="757245"/>
              <a:ext cx="684062" cy="11287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4" name="Google Shape;344;p22"/>
            <p:cNvSpPr txBox="1"/>
            <p:nvPr/>
          </p:nvSpPr>
          <p:spPr>
            <a:xfrm>
              <a:off x="2559777" y="1324531"/>
              <a:ext cx="774600" cy="3693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Client</a:t>
              </a:r>
              <a:endParaRPr/>
            </a:p>
          </p:txBody>
        </p:sp>
      </p:grpSp>
      <p:grpSp>
        <p:nvGrpSpPr>
          <p:cNvPr id="345" name="Google Shape;345;p22"/>
          <p:cNvGrpSpPr/>
          <p:nvPr/>
        </p:nvGrpSpPr>
        <p:grpSpPr>
          <a:xfrm>
            <a:off x="7696763" y="1237778"/>
            <a:ext cx="1371037" cy="1064569"/>
            <a:chOff x="5213186" y="789313"/>
            <a:chExt cx="1371037" cy="1064569"/>
          </a:xfrm>
        </p:grpSpPr>
        <p:pic>
          <p:nvPicPr>
            <p:cNvPr descr="https://encrypted-tbn0.google.com/images?q=tbn:ANd9GcRZGYtI1g65qi6buOx6yaVkhIfiEy5RVK4Nl6hm3vhDq4W7bahD" id="346" name="Google Shape;346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213186" y="789313"/>
              <a:ext cx="1371037" cy="10645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7" name="Google Shape;347;p22"/>
            <p:cNvSpPr txBox="1"/>
            <p:nvPr/>
          </p:nvSpPr>
          <p:spPr>
            <a:xfrm>
              <a:off x="5466535" y="1324531"/>
              <a:ext cx="864300" cy="3693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/>
            </a:p>
          </p:txBody>
        </p:sp>
      </p:grpSp>
      <p:pic>
        <p:nvPicPr>
          <p:cNvPr descr="http://divitodesign.com/wp-content/uploads/2011/08/Web-Hosting-Servers.jpg?6260e0" id="348" name="Google Shape;348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24600" y="1112291"/>
            <a:ext cx="1208186" cy="13403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9" name="Google Shape;349;p22"/>
          <p:cNvGrpSpPr/>
          <p:nvPr/>
        </p:nvGrpSpPr>
        <p:grpSpPr>
          <a:xfrm>
            <a:off x="4900413" y="1047750"/>
            <a:ext cx="1830900" cy="369332"/>
            <a:chOff x="5712850" y="754618"/>
            <a:chExt cx="1830900" cy="369332"/>
          </a:xfrm>
        </p:grpSpPr>
        <p:sp>
          <p:nvSpPr>
            <p:cNvPr id="350" name="Google Shape;350;p22"/>
            <p:cNvSpPr/>
            <p:nvPr/>
          </p:nvSpPr>
          <p:spPr>
            <a:xfrm>
              <a:off x="5712850" y="754618"/>
              <a:ext cx="1830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GET index.htm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1" name="Google Shape;351;p22"/>
            <p:cNvCxnSpPr/>
            <p:nvPr/>
          </p:nvCxnSpPr>
          <p:spPr>
            <a:xfrm>
              <a:off x="5863184" y="1123950"/>
              <a:ext cx="1524000" cy="0"/>
            </a:xfrm>
            <a:prstGeom prst="straightConnector1">
              <a:avLst/>
            </a:prstGeom>
            <a:noFill/>
            <a:ln cap="flat" cmpd="sng" w="19050">
              <a:solidFill>
                <a:srgbClr val="061C6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352" name="Google Shape;352;p22"/>
          <p:cNvGrpSpPr/>
          <p:nvPr/>
        </p:nvGrpSpPr>
        <p:grpSpPr>
          <a:xfrm>
            <a:off x="5027134" y="1856182"/>
            <a:ext cx="1524000" cy="369332"/>
            <a:chOff x="5789134" y="1584476"/>
            <a:chExt cx="1524000" cy="369332"/>
          </a:xfrm>
        </p:grpSpPr>
        <p:sp>
          <p:nvSpPr>
            <p:cNvPr id="353" name="Google Shape;353;p22"/>
            <p:cNvSpPr/>
            <p:nvPr/>
          </p:nvSpPr>
          <p:spPr>
            <a:xfrm>
              <a:off x="6265704" y="1584476"/>
              <a:ext cx="438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OK</a:t>
              </a:r>
              <a:endParaRPr/>
            </a:p>
          </p:txBody>
        </p:sp>
        <p:cxnSp>
          <p:nvCxnSpPr>
            <p:cNvPr id="354" name="Google Shape;354;p22"/>
            <p:cNvCxnSpPr/>
            <p:nvPr/>
          </p:nvCxnSpPr>
          <p:spPr>
            <a:xfrm>
              <a:off x="5789134" y="1953808"/>
              <a:ext cx="1524000" cy="0"/>
            </a:xfrm>
            <a:prstGeom prst="straightConnector1">
              <a:avLst/>
            </a:prstGeom>
            <a:noFill/>
            <a:ln cap="flat" cmpd="sng" w="19050">
              <a:solidFill>
                <a:srgbClr val="061C61"/>
              </a:solidFill>
              <a:prstDash val="solid"/>
              <a:round/>
              <a:headEnd len="med" w="med" type="stealth"/>
              <a:tailEnd len="sm" w="sm" type="none"/>
            </a:ln>
          </p:spPr>
        </p:cxnSp>
      </p:grpSp>
      <p:grpSp>
        <p:nvGrpSpPr>
          <p:cNvPr id="355" name="Google Shape;355;p22"/>
          <p:cNvGrpSpPr/>
          <p:nvPr/>
        </p:nvGrpSpPr>
        <p:grpSpPr>
          <a:xfrm>
            <a:off x="7149548" y="1289602"/>
            <a:ext cx="564600" cy="369332"/>
            <a:chOff x="6243691" y="1584476"/>
            <a:chExt cx="564600" cy="369332"/>
          </a:xfrm>
        </p:grpSpPr>
        <p:sp>
          <p:nvSpPr>
            <p:cNvPr id="356" name="Google Shape;356;p22"/>
            <p:cNvSpPr/>
            <p:nvPr/>
          </p:nvSpPr>
          <p:spPr>
            <a:xfrm>
              <a:off x="6243691" y="1584476"/>
              <a:ext cx="564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GET</a:t>
              </a:r>
              <a:endParaRPr/>
            </a:p>
          </p:txBody>
        </p:sp>
        <p:cxnSp>
          <p:nvCxnSpPr>
            <p:cNvPr id="357" name="Google Shape;357;p22"/>
            <p:cNvCxnSpPr/>
            <p:nvPr/>
          </p:nvCxnSpPr>
          <p:spPr>
            <a:xfrm>
              <a:off x="6279264" y="1953808"/>
              <a:ext cx="493500" cy="0"/>
            </a:xfrm>
            <a:prstGeom prst="straightConnector1">
              <a:avLst/>
            </a:prstGeom>
            <a:noFill/>
            <a:ln cap="flat" cmpd="sng" w="19050">
              <a:solidFill>
                <a:srgbClr val="061C61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</p:grpSp>
      <p:sp>
        <p:nvSpPr>
          <p:cNvPr id="358" name="Google Shape;358;p22"/>
          <p:cNvSpPr txBox="1"/>
          <p:nvPr/>
        </p:nvSpPr>
        <p:spPr>
          <a:xfrm>
            <a:off x="6502935" y="1762592"/>
            <a:ext cx="8514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Cache</a:t>
            </a:r>
            <a:endParaRPr/>
          </a:p>
        </p:txBody>
      </p:sp>
      <p:sp>
        <p:nvSpPr>
          <p:cNvPr id="359" name="Google Shape;359;p22"/>
          <p:cNvSpPr/>
          <p:nvPr/>
        </p:nvSpPr>
        <p:spPr>
          <a:xfrm>
            <a:off x="4191000" y="4377150"/>
            <a:ext cx="4788600" cy="608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Why is sending a conditional GET all the way to the server still faster, than a non-conditional GET?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Process communications</a:t>
            </a:r>
            <a:endParaRPr/>
          </a:p>
        </p:txBody>
      </p:sp>
      <p:grpSp>
        <p:nvGrpSpPr>
          <p:cNvPr id="56" name="Google Shape;56;p10"/>
          <p:cNvGrpSpPr/>
          <p:nvPr/>
        </p:nvGrpSpPr>
        <p:grpSpPr>
          <a:xfrm>
            <a:off x="152400" y="825018"/>
            <a:ext cx="8681295" cy="1365732"/>
            <a:chOff x="152400" y="825018"/>
            <a:chExt cx="8681295" cy="1365732"/>
          </a:xfrm>
        </p:grpSpPr>
        <p:pic>
          <p:nvPicPr>
            <p:cNvPr id="57" name="Google Shape;57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802347" y="974667"/>
              <a:ext cx="1666306" cy="10664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229906" y="868672"/>
              <a:ext cx="296393" cy="127842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9" name="Google Shape;59;p10"/>
            <p:cNvCxnSpPr>
              <a:stCxn id="58" idx="3"/>
              <a:endCxn id="57" idx="1"/>
            </p:cNvCxnSpPr>
            <p:nvPr/>
          </p:nvCxnSpPr>
          <p:spPr>
            <a:xfrm>
              <a:off x="3526299" y="1507884"/>
              <a:ext cx="276000" cy="0"/>
            </a:xfrm>
            <a:prstGeom prst="straightConnector1">
              <a:avLst/>
            </a:prstGeom>
            <a:noFill/>
            <a:ln cap="flat" cmpd="sng" w="19050">
              <a:solidFill>
                <a:srgbClr val="061C6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" name="Google Shape;60;p10"/>
            <p:cNvCxnSpPr>
              <a:stCxn id="57" idx="3"/>
            </p:cNvCxnSpPr>
            <p:nvPr/>
          </p:nvCxnSpPr>
          <p:spPr>
            <a:xfrm>
              <a:off x="5468653" y="1507884"/>
              <a:ext cx="276000" cy="0"/>
            </a:xfrm>
            <a:prstGeom prst="straightConnector1">
              <a:avLst/>
            </a:prstGeom>
            <a:noFill/>
            <a:ln cap="flat" cmpd="sng" w="19050">
              <a:solidFill>
                <a:srgbClr val="061C61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descr="https://encrypted-tbn0.google.com/images?q=tbn:ANd9GcRZGYtI1g65qi6buOx6yaVkhIfiEy5RVK4Nl6hm3vhDq4W7bahD" id="61" name="Google Shape;61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884845" y="884072"/>
              <a:ext cx="1658955" cy="12881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ser Icon Female, White Clip Art" id="62" name="Google Shape;62;p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52400" y="1075928"/>
              <a:ext cx="901384" cy="90441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" name="Google Shape;63;p10"/>
            <p:cNvGrpSpPr/>
            <p:nvPr/>
          </p:nvGrpSpPr>
          <p:grpSpPr>
            <a:xfrm>
              <a:off x="7239002" y="1069514"/>
              <a:ext cx="1594693" cy="908895"/>
              <a:chOff x="7239002" y="1012767"/>
              <a:chExt cx="1594693" cy="908895"/>
            </a:xfrm>
          </p:grpSpPr>
          <p:sp>
            <p:nvSpPr>
              <p:cNvPr id="64" name="Google Shape;64;p10"/>
              <p:cNvSpPr/>
              <p:nvPr/>
            </p:nvSpPr>
            <p:spPr>
              <a:xfrm rot="-5400000">
                <a:off x="7221328" y="1086214"/>
                <a:ext cx="797347" cy="761999"/>
              </a:xfrm>
              <a:prstGeom prst="trapezoid">
                <a:avLst>
                  <a:gd fmla="val 45149" name="adj"/>
                </a:avLst>
              </a:prstGeom>
              <a:solidFill>
                <a:srgbClr val="B1C5F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https://encrypted-tbn1.google.com/images?q=tbn:ANd9GcSAbr2TNeZ0u9a0oMY8onaQnA9utl0LxPjHAFtfdc-TWCY6e4Rw" id="65" name="Google Shape;65;p10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7924800" y="1012767"/>
                <a:ext cx="908895" cy="90889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6" name="Google Shape;66;p10"/>
            <p:cNvGrpSpPr/>
            <p:nvPr/>
          </p:nvGrpSpPr>
          <p:grpSpPr>
            <a:xfrm>
              <a:off x="2126143" y="825018"/>
              <a:ext cx="827715" cy="1365732"/>
              <a:chOff x="2126143" y="590550"/>
              <a:chExt cx="827715" cy="1365732"/>
            </a:xfrm>
          </p:grpSpPr>
          <p:pic>
            <p:nvPicPr>
              <p:cNvPr id="67" name="Google Shape;67;p1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2126143" y="590550"/>
                <a:ext cx="827715" cy="136573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s://encrypted-tbn1.google.com/images?q=tbn:ANd9GcSAbr2TNeZ0u9a0oMY8onaQnA9utl0LxPjHAFtfdc-TWCY6e4Rw" id="68" name="Google Shape;68;p10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2685171" y="1240773"/>
                <a:ext cx="110550" cy="1105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9" name="Google Shape;69;p1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895600" y="1229698"/>
              <a:ext cx="344310" cy="55637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" name="Google Shape;70;p10"/>
            <p:cNvGrpSpPr/>
            <p:nvPr/>
          </p:nvGrpSpPr>
          <p:grpSpPr>
            <a:xfrm>
              <a:off x="1090477" y="1069514"/>
              <a:ext cx="1594694" cy="908895"/>
              <a:chOff x="1090477" y="1069514"/>
              <a:chExt cx="1594694" cy="908895"/>
            </a:xfrm>
          </p:grpSpPr>
          <p:sp>
            <p:nvSpPr>
              <p:cNvPr id="71" name="Google Shape;71;p10"/>
              <p:cNvSpPr/>
              <p:nvPr/>
            </p:nvSpPr>
            <p:spPr>
              <a:xfrm rot="5400000">
                <a:off x="1905498" y="1148467"/>
                <a:ext cx="797347" cy="761999"/>
              </a:xfrm>
              <a:prstGeom prst="trapezoid">
                <a:avLst>
                  <a:gd fmla="val 45149" name="adj"/>
                </a:avLst>
              </a:prstGeom>
              <a:solidFill>
                <a:srgbClr val="B1C5F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https://encrypted-tbn1.google.com/images?q=tbn:ANd9GcSAbr2TNeZ0u9a0oMY8onaQnA9utl0LxPjHAFtfdc-TWCY6e4Rw" id="72" name="Google Shape;72;p10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1090477" y="1069514"/>
                <a:ext cx="908895" cy="90889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73" name="Google Shape;73;p10"/>
          <p:cNvGrpSpPr/>
          <p:nvPr/>
        </p:nvGrpSpPr>
        <p:grpSpPr>
          <a:xfrm>
            <a:off x="1752600" y="2230409"/>
            <a:ext cx="5765800" cy="2402100"/>
            <a:chOff x="1752600" y="2535209"/>
            <a:chExt cx="5765800" cy="2402100"/>
          </a:xfrm>
        </p:grpSpPr>
        <p:grpSp>
          <p:nvGrpSpPr>
            <p:cNvPr id="74" name="Google Shape;74;p10"/>
            <p:cNvGrpSpPr/>
            <p:nvPr/>
          </p:nvGrpSpPr>
          <p:grpSpPr>
            <a:xfrm>
              <a:off x="1752600" y="2611026"/>
              <a:ext cx="1574800" cy="2313361"/>
              <a:chOff x="0" y="377640"/>
              <a:chExt cx="1574800" cy="2313361"/>
            </a:xfrm>
          </p:grpSpPr>
          <p:sp>
            <p:nvSpPr>
              <p:cNvPr id="75" name="Google Shape;75;p10"/>
              <p:cNvSpPr/>
              <p:nvPr/>
            </p:nvSpPr>
            <p:spPr>
              <a:xfrm>
                <a:off x="0" y="377640"/>
                <a:ext cx="1574800" cy="421200"/>
              </a:xfrm>
              <a:prstGeom prst="roundRect">
                <a:avLst>
                  <a:gd fmla="val 16667" name="adj"/>
                </a:avLst>
              </a:prstGeom>
              <a:solidFill>
                <a:srgbClr val="061C58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0"/>
              <p:cNvSpPr txBox="1"/>
              <p:nvPr/>
            </p:nvSpPr>
            <p:spPr>
              <a:xfrm>
                <a:off x="20561" y="398201"/>
                <a:ext cx="1533678" cy="380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7: Application</a:t>
                </a:r>
                <a:endParaRPr/>
              </a:p>
            </p:txBody>
          </p:sp>
          <p:sp>
            <p:nvSpPr>
              <p:cNvPr id="77" name="Google Shape;77;p10"/>
              <p:cNvSpPr/>
              <p:nvPr/>
            </p:nvSpPr>
            <p:spPr>
              <a:xfrm>
                <a:off x="0" y="850681"/>
                <a:ext cx="1574800" cy="421200"/>
              </a:xfrm>
              <a:prstGeom prst="roundRect">
                <a:avLst>
                  <a:gd fmla="val 16667" name="adj"/>
                </a:avLst>
              </a:prstGeom>
              <a:solidFill>
                <a:srgbClr val="192F7C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0"/>
              <p:cNvSpPr txBox="1"/>
              <p:nvPr/>
            </p:nvSpPr>
            <p:spPr>
              <a:xfrm>
                <a:off x="20561" y="871242"/>
                <a:ext cx="1533678" cy="380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4: Transport</a:t>
                </a:r>
                <a:endParaRPr/>
              </a:p>
            </p:txBody>
          </p:sp>
          <p:sp>
            <p:nvSpPr>
              <p:cNvPr id="79" name="Google Shape;79;p10"/>
              <p:cNvSpPr/>
              <p:nvPr/>
            </p:nvSpPr>
            <p:spPr>
              <a:xfrm>
                <a:off x="0" y="1323721"/>
                <a:ext cx="1574800" cy="421200"/>
              </a:xfrm>
              <a:prstGeom prst="roundRect">
                <a:avLst>
                  <a:gd fmla="val 16667" name="adj"/>
                </a:avLst>
              </a:prstGeom>
              <a:solidFill>
                <a:srgbClr val="354797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0"/>
              <p:cNvSpPr txBox="1"/>
              <p:nvPr/>
            </p:nvSpPr>
            <p:spPr>
              <a:xfrm>
                <a:off x="20561" y="1344282"/>
                <a:ext cx="1533678" cy="380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3: Network</a:t>
                </a:r>
                <a:endParaRPr/>
              </a:p>
            </p:txBody>
          </p:sp>
          <p:sp>
            <p:nvSpPr>
              <p:cNvPr id="81" name="Google Shape;81;p10"/>
              <p:cNvSpPr/>
              <p:nvPr/>
            </p:nvSpPr>
            <p:spPr>
              <a:xfrm>
                <a:off x="0" y="1796761"/>
                <a:ext cx="1574800" cy="421200"/>
              </a:xfrm>
              <a:prstGeom prst="roundRect">
                <a:avLst>
                  <a:gd fmla="val 16667" name="adj"/>
                </a:avLst>
              </a:prstGeom>
              <a:solidFill>
                <a:srgbClr val="5E69A5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0"/>
              <p:cNvSpPr txBox="1"/>
              <p:nvPr/>
            </p:nvSpPr>
            <p:spPr>
              <a:xfrm>
                <a:off x="20561" y="1817322"/>
                <a:ext cx="1533678" cy="380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2: Data link</a:t>
                </a:r>
                <a:endParaRPr/>
              </a:p>
            </p:txBody>
          </p:sp>
          <p:sp>
            <p:nvSpPr>
              <p:cNvPr id="83" name="Google Shape;83;p10"/>
              <p:cNvSpPr/>
              <p:nvPr/>
            </p:nvSpPr>
            <p:spPr>
              <a:xfrm>
                <a:off x="0" y="2269801"/>
                <a:ext cx="1574800" cy="421200"/>
              </a:xfrm>
              <a:prstGeom prst="roundRect">
                <a:avLst>
                  <a:gd fmla="val 16667" name="adj"/>
                </a:avLst>
              </a:prstGeom>
              <a:solidFill>
                <a:srgbClr val="9496A6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0"/>
              <p:cNvSpPr txBox="1"/>
              <p:nvPr/>
            </p:nvSpPr>
            <p:spPr>
              <a:xfrm>
                <a:off x="20561" y="2290362"/>
                <a:ext cx="1533678" cy="380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1: Physical</a:t>
                </a:r>
                <a:endParaRPr/>
              </a:p>
            </p:txBody>
          </p:sp>
        </p:grpSp>
        <p:grpSp>
          <p:nvGrpSpPr>
            <p:cNvPr id="85" name="Google Shape;85;p10"/>
            <p:cNvGrpSpPr/>
            <p:nvPr/>
          </p:nvGrpSpPr>
          <p:grpSpPr>
            <a:xfrm>
              <a:off x="5943600" y="2623948"/>
              <a:ext cx="1574800" cy="2313361"/>
              <a:chOff x="0" y="377640"/>
              <a:chExt cx="1574800" cy="2313361"/>
            </a:xfrm>
          </p:grpSpPr>
          <p:sp>
            <p:nvSpPr>
              <p:cNvPr id="86" name="Google Shape;86;p10"/>
              <p:cNvSpPr/>
              <p:nvPr/>
            </p:nvSpPr>
            <p:spPr>
              <a:xfrm>
                <a:off x="0" y="377640"/>
                <a:ext cx="1574800" cy="421200"/>
              </a:xfrm>
              <a:prstGeom prst="roundRect">
                <a:avLst>
                  <a:gd fmla="val 16667" name="adj"/>
                </a:avLst>
              </a:prstGeom>
              <a:solidFill>
                <a:srgbClr val="061C58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0"/>
              <p:cNvSpPr txBox="1"/>
              <p:nvPr/>
            </p:nvSpPr>
            <p:spPr>
              <a:xfrm>
                <a:off x="20561" y="398201"/>
                <a:ext cx="1533678" cy="380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7: Application</a:t>
                </a:r>
                <a:endParaRPr/>
              </a:p>
            </p:txBody>
          </p:sp>
          <p:sp>
            <p:nvSpPr>
              <p:cNvPr id="88" name="Google Shape;88;p10"/>
              <p:cNvSpPr/>
              <p:nvPr/>
            </p:nvSpPr>
            <p:spPr>
              <a:xfrm>
                <a:off x="0" y="850681"/>
                <a:ext cx="1574800" cy="421200"/>
              </a:xfrm>
              <a:prstGeom prst="roundRect">
                <a:avLst>
                  <a:gd fmla="val 16667" name="adj"/>
                </a:avLst>
              </a:prstGeom>
              <a:solidFill>
                <a:srgbClr val="192F7C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0"/>
              <p:cNvSpPr txBox="1"/>
              <p:nvPr/>
            </p:nvSpPr>
            <p:spPr>
              <a:xfrm>
                <a:off x="20561" y="871242"/>
                <a:ext cx="1533678" cy="380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4: Transport</a:t>
                </a:r>
                <a:endParaRPr/>
              </a:p>
            </p:txBody>
          </p:sp>
          <p:sp>
            <p:nvSpPr>
              <p:cNvPr id="90" name="Google Shape;90;p10"/>
              <p:cNvSpPr/>
              <p:nvPr/>
            </p:nvSpPr>
            <p:spPr>
              <a:xfrm>
                <a:off x="0" y="1323721"/>
                <a:ext cx="1574800" cy="421200"/>
              </a:xfrm>
              <a:prstGeom prst="roundRect">
                <a:avLst>
                  <a:gd fmla="val 16667" name="adj"/>
                </a:avLst>
              </a:prstGeom>
              <a:solidFill>
                <a:srgbClr val="354797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0"/>
              <p:cNvSpPr txBox="1"/>
              <p:nvPr/>
            </p:nvSpPr>
            <p:spPr>
              <a:xfrm>
                <a:off x="20561" y="1344282"/>
                <a:ext cx="1533678" cy="380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3: Network</a:t>
                </a:r>
                <a:endParaRPr/>
              </a:p>
            </p:txBody>
          </p:sp>
          <p:sp>
            <p:nvSpPr>
              <p:cNvPr id="92" name="Google Shape;92;p10"/>
              <p:cNvSpPr/>
              <p:nvPr/>
            </p:nvSpPr>
            <p:spPr>
              <a:xfrm>
                <a:off x="0" y="1796761"/>
                <a:ext cx="1574800" cy="421200"/>
              </a:xfrm>
              <a:prstGeom prst="roundRect">
                <a:avLst>
                  <a:gd fmla="val 16667" name="adj"/>
                </a:avLst>
              </a:prstGeom>
              <a:solidFill>
                <a:srgbClr val="5E69A5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0"/>
              <p:cNvSpPr txBox="1"/>
              <p:nvPr/>
            </p:nvSpPr>
            <p:spPr>
              <a:xfrm>
                <a:off x="20561" y="1817322"/>
                <a:ext cx="1533678" cy="380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2: Data link</a:t>
                </a:r>
                <a:endParaRPr/>
              </a:p>
            </p:txBody>
          </p:sp>
          <p:sp>
            <p:nvSpPr>
              <p:cNvPr id="94" name="Google Shape;94;p10"/>
              <p:cNvSpPr/>
              <p:nvPr/>
            </p:nvSpPr>
            <p:spPr>
              <a:xfrm>
                <a:off x="0" y="2269801"/>
                <a:ext cx="1574800" cy="421200"/>
              </a:xfrm>
              <a:prstGeom prst="roundRect">
                <a:avLst>
                  <a:gd fmla="val 16667" name="adj"/>
                </a:avLst>
              </a:prstGeom>
              <a:solidFill>
                <a:srgbClr val="9496A6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0"/>
              <p:cNvSpPr txBox="1"/>
              <p:nvPr/>
            </p:nvSpPr>
            <p:spPr>
              <a:xfrm>
                <a:off x="20561" y="2290362"/>
                <a:ext cx="1533678" cy="380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1: Physical</a:t>
                </a:r>
                <a:endParaRPr/>
              </a:p>
            </p:txBody>
          </p:sp>
        </p:grpSp>
        <p:grpSp>
          <p:nvGrpSpPr>
            <p:cNvPr id="96" name="Google Shape;96;p10"/>
            <p:cNvGrpSpPr/>
            <p:nvPr/>
          </p:nvGrpSpPr>
          <p:grpSpPr>
            <a:xfrm>
              <a:off x="3848100" y="2611026"/>
              <a:ext cx="1574800" cy="2313361"/>
              <a:chOff x="0" y="377640"/>
              <a:chExt cx="1574800" cy="2313361"/>
            </a:xfrm>
          </p:grpSpPr>
          <p:sp>
            <p:nvSpPr>
              <p:cNvPr id="97" name="Google Shape;97;p10"/>
              <p:cNvSpPr/>
              <p:nvPr/>
            </p:nvSpPr>
            <p:spPr>
              <a:xfrm>
                <a:off x="0" y="377640"/>
                <a:ext cx="1574800" cy="4212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0"/>
              <p:cNvSpPr txBox="1"/>
              <p:nvPr/>
            </p:nvSpPr>
            <p:spPr>
              <a:xfrm>
                <a:off x="20561" y="398201"/>
                <a:ext cx="1533678" cy="380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7: Application</a:t>
                </a:r>
                <a:endParaRPr/>
              </a:p>
            </p:txBody>
          </p:sp>
          <p:sp>
            <p:nvSpPr>
              <p:cNvPr id="99" name="Google Shape;99;p10"/>
              <p:cNvSpPr/>
              <p:nvPr/>
            </p:nvSpPr>
            <p:spPr>
              <a:xfrm>
                <a:off x="0" y="850681"/>
                <a:ext cx="1574800" cy="4212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0"/>
              <p:cNvSpPr txBox="1"/>
              <p:nvPr/>
            </p:nvSpPr>
            <p:spPr>
              <a:xfrm>
                <a:off x="20561" y="871242"/>
                <a:ext cx="1533678" cy="380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4: Transport</a:t>
                </a:r>
                <a:endParaRPr/>
              </a:p>
            </p:txBody>
          </p:sp>
          <p:sp>
            <p:nvSpPr>
              <p:cNvPr id="101" name="Google Shape;101;p10"/>
              <p:cNvSpPr/>
              <p:nvPr/>
            </p:nvSpPr>
            <p:spPr>
              <a:xfrm>
                <a:off x="0" y="1323721"/>
                <a:ext cx="1574800" cy="421200"/>
              </a:xfrm>
              <a:prstGeom prst="roundRect">
                <a:avLst>
                  <a:gd fmla="val 16667" name="adj"/>
                </a:avLst>
              </a:prstGeom>
              <a:solidFill>
                <a:srgbClr val="354797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0"/>
              <p:cNvSpPr txBox="1"/>
              <p:nvPr/>
            </p:nvSpPr>
            <p:spPr>
              <a:xfrm>
                <a:off x="20561" y="1344282"/>
                <a:ext cx="1533678" cy="380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3: Network</a:t>
                </a:r>
                <a:endParaRPr/>
              </a:p>
            </p:txBody>
          </p:sp>
          <p:sp>
            <p:nvSpPr>
              <p:cNvPr id="103" name="Google Shape;103;p10"/>
              <p:cNvSpPr/>
              <p:nvPr/>
            </p:nvSpPr>
            <p:spPr>
              <a:xfrm>
                <a:off x="0" y="1796761"/>
                <a:ext cx="1574800" cy="421200"/>
              </a:xfrm>
              <a:prstGeom prst="roundRect">
                <a:avLst>
                  <a:gd fmla="val 16667" name="adj"/>
                </a:avLst>
              </a:prstGeom>
              <a:solidFill>
                <a:srgbClr val="5E69A5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0"/>
              <p:cNvSpPr txBox="1"/>
              <p:nvPr/>
            </p:nvSpPr>
            <p:spPr>
              <a:xfrm>
                <a:off x="20561" y="1817322"/>
                <a:ext cx="1533678" cy="380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2: Data link</a:t>
                </a:r>
                <a:endParaRPr/>
              </a:p>
            </p:txBody>
          </p:sp>
          <p:sp>
            <p:nvSpPr>
              <p:cNvPr id="105" name="Google Shape;105;p10"/>
              <p:cNvSpPr/>
              <p:nvPr/>
            </p:nvSpPr>
            <p:spPr>
              <a:xfrm>
                <a:off x="0" y="2269801"/>
                <a:ext cx="1574800" cy="421200"/>
              </a:xfrm>
              <a:prstGeom prst="roundRect">
                <a:avLst>
                  <a:gd fmla="val 16667" name="adj"/>
                </a:avLst>
              </a:prstGeom>
              <a:solidFill>
                <a:srgbClr val="9496A6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0"/>
              <p:cNvSpPr txBox="1"/>
              <p:nvPr/>
            </p:nvSpPr>
            <p:spPr>
              <a:xfrm>
                <a:off x="20561" y="2290362"/>
                <a:ext cx="1533678" cy="380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1: Physical</a:t>
                </a:r>
                <a:endParaRPr/>
              </a:p>
            </p:txBody>
          </p:sp>
        </p:grpSp>
        <p:cxnSp>
          <p:nvCxnSpPr>
            <p:cNvPr id="107" name="Google Shape;107;p10"/>
            <p:cNvCxnSpPr/>
            <p:nvPr/>
          </p:nvCxnSpPr>
          <p:spPr>
            <a:xfrm>
              <a:off x="3435263" y="2842986"/>
              <a:ext cx="2379599" cy="0"/>
            </a:xfrm>
            <a:prstGeom prst="straightConnector1">
              <a:avLst/>
            </a:prstGeom>
            <a:noFill/>
            <a:ln cap="flat" cmpd="sng" w="19050">
              <a:solidFill>
                <a:srgbClr val="061C61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108" name="Google Shape;108;p10"/>
            <p:cNvCxnSpPr/>
            <p:nvPr/>
          </p:nvCxnSpPr>
          <p:spPr>
            <a:xfrm>
              <a:off x="3435263" y="3300186"/>
              <a:ext cx="2379599" cy="0"/>
            </a:xfrm>
            <a:prstGeom prst="straightConnector1">
              <a:avLst/>
            </a:prstGeom>
            <a:noFill/>
            <a:ln cap="flat" cmpd="sng" w="19050">
              <a:solidFill>
                <a:srgbClr val="061C61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109" name="Google Shape;109;p10"/>
            <p:cNvCxnSpPr/>
            <p:nvPr/>
          </p:nvCxnSpPr>
          <p:spPr>
            <a:xfrm>
              <a:off x="3435263" y="3763649"/>
              <a:ext cx="297147" cy="0"/>
            </a:xfrm>
            <a:prstGeom prst="straightConnector1">
              <a:avLst/>
            </a:prstGeom>
            <a:noFill/>
            <a:ln cap="flat" cmpd="sng" w="19050">
              <a:solidFill>
                <a:srgbClr val="061C61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110" name="Google Shape;110;p10"/>
            <p:cNvCxnSpPr/>
            <p:nvPr/>
          </p:nvCxnSpPr>
          <p:spPr>
            <a:xfrm>
              <a:off x="3435263" y="4253208"/>
              <a:ext cx="297147" cy="0"/>
            </a:xfrm>
            <a:prstGeom prst="straightConnector1">
              <a:avLst/>
            </a:prstGeom>
            <a:noFill/>
            <a:ln cap="flat" cmpd="sng" w="19050">
              <a:solidFill>
                <a:srgbClr val="061C61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111" name="Google Shape;111;p10"/>
            <p:cNvCxnSpPr/>
            <p:nvPr/>
          </p:nvCxnSpPr>
          <p:spPr>
            <a:xfrm>
              <a:off x="3435263" y="4722934"/>
              <a:ext cx="297147" cy="0"/>
            </a:xfrm>
            <a:prstGeom prst="straightConnector1">
              <a:avLst/>
            </a:prstGeom>
            <a:noFill/>
            <a:ln cap="flat" cmpd="sng" w="19050">
              <a:solidFill>
                <a:srgbClr val="061C61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112" name="Google Shape;112;p10"/>
            <p:cNvCxnSpPr/>
            <p:nvPr/>
          </p:nvCxnSpPr>
          <p:spPr>
            <a:xfrm>
              <a:off x="5517715" y="3763649"/>
              <a:ext cx="297147" cy="0"/>
            </a:xfrm>
            <a:prstGeom prst="straightConnector1">
              <a:avLst/>
            </a:prstGeom>
            <a:noFill/>
            <a:ln cap="flat" cmpd="sng" w="19050">
              <a:solidFill>
                <a:srgbClr val="061C61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113" name="Google Shape;113;p10"/>
            <p:cNvCxnSpPr/>
            <p:nvPr/>
          </p:nvCxnSpPr>
          <p:spPr>
            <a:xfrm>
              <a:off x="5517715" y="4253208"/>
              <a:ext cx="297147" cy="0"/>
            </a:xfrm>
            <a:prstGeom prst="straightConnector1">
              <a:avLst/>
            </a:prstGeom>
            <a:noFill/>
            <a:ln cap="flat" cmpd="sng" w="19050">
              <a:solidFill>
                <a:srgbClr val="061C61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114" name="Google Shape;114;p10"/>
            <p:cNvCxnSpPr/>
            <p:nvPr/>
          </p:nvCxnSpPr>
          <p:spPr>
            <a:xfrm>
              <a:off x="5517715" y="4722934"/>
              <a:ext cx="297147" cy="0"/>
            </a:xfrm>
            <a:prstGeom prst="straightConnector1">
              <a:avLst/>
            </a:prstGeom>
            <a:noFill/>
            <a:ln cap="flat" cmpd="sng" w="19050">
              <a:solidFill>
                <a:srgbClr val="061C61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115" name="Google Shape;115;p10"/>
            <p:cNvSpPr txBox="1"/>
            <p:nvPr/>
          </p:nvSpPr>
          <p:spPr>
            <a:xfrm>
              <a:off x="4150431" y="2535209"/>
              <a:ext cx="97013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Facebook</a:t>
              </a:r>
              <a:endParaRPr/>
            </a:p>
          </p:txBody>
        </p:sp>
        <p:sp>
          <p:nvSpPr>
            <p:cNvPr id="116" name="Google Shape;116;p10"/>
            <p:cNvSpPr txBox="1"/>
            <p:nvPr/>
          </p:nvSpPr>
          <p:spPr>
            <a:xfrm>
              <a:off x="4363630" y="2992409"/>
              <a:ext cx="54373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TCP</a:t>
              </a:r>
              <a:endParaRPr/>
            </a:p>
          </p:txBody>
        </p:sp>
        <p:sp>
          <p:nvSpPr>
            <p:cNvPr id="117" name="Google Shape;117;p10"/>
            <p:cNvSpPr txBox="1"/>
            <p:nvPr/>
          </p:nvSpPr>
          <p:spPr>
            <a:xfrm>
              <a:off x="3406543" y="3455872"/>
              <a:ext cx="35458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/>
            </a:p>
          </p:txBody>
        </p:sp>
        <p:sp>
          <p:nvSpPr>
            <p:cNvPr id="118" name="Google Shape;118;p10"/>
            <p:cNvSpPr txBox="1"/>
            <p:nvPr/>
          </p:nvSpPr>
          <p:spPr>
            <a:xfrm>
              <a:off x="3287119" y="3956913"/>
              <a:ext cx="59343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GSM</a:t>
              </a:r>
              <a:endParaRPr/>
            </a:p>
          </p:txBody>
        </p:sp>
        <p:sp>
          <p:nvSpPr>
            <p:cNvPr id="119" name="Google Shape;119;p10"/>
            <p:cNvSpPr txBox="1"/>
            <p:nvPr/>
          </p:nvSpPr>
          <p:spPr>
            <a:xfrm>
              <a:off x="3356850" y="4415157"/>
              <a:ext cx="45397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EM</a:t>
              </a:r>
              <a:endParaRPr/>
            </a:p>
          </p:txBody>
        </p:sp>
        <p:sp>
          <p:nvSpPr>
            <p:cNvPr id="120" name="Google Shape;120;p10"/>
            <p:cNvSpPr txBox="1"/>
            <p:nvPr/>
          </p:nvSpPr>
          <p:spPr>
            <a:xfrm>
              <a:off x="5493356" y="3455872"/>
              <a:ext cx="35458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/>
            </a:p>
          </p:txBody>
        </p:sp>
        <p:sp>
          <p:nvSpPr>
            <p:cNvPr id="121" name="Google Shape;121;p10"/>
            <p:cNvSpPr txBox="1"/>
            <p:nvPr/>
          </p:nvSpPr>
          <p:spPr>
            <a:xfrm>
              <a:off x="5373932" y="3956913"/>
              <a:ext cx="59343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GSM</a:t>
              </a:r>
              <a:endParaRPr/>
            </a:p>
          </p:txBody>
        </p:sp>
        <p:sp>
          <p:nvSpPr>
            <p:cNvPr id="122" name="Google Shape;122;p10"/>
            <p:cNvSpPr txBox="1"/>
            <p:nvPr/>
          </p:nvSpPr>
          <p:spPr>
            <a:xfrm>
              <a:off x="5443663" y="4415157"/>
              <a:ext cx="45397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EM</a:t>
              </a:r>
              <a:endParaRPr/>
            </a:p>
          </p:txBody>
        </p:sp>
      </p:grpSp>
      <p:grpSp>
        <p:nvGrpSpPr>
          <p:cNvPr id="123" name="Google Shape;123;p10"/>
          <p:cNvGrpSpPr/>
          <p:nvPr/>
        </p:nvGrpSpPr>
        <p:grpSpPr>
          <a:xfrm>
            <a:off x="186041" y="2304220"/>
            <a:ext cx="1493082" cy="938330"/>
            <a:chOff x="186041" y="2304220"/>
            <a:chExt cx="1493082" cy="938330"/>
          </a:xfrm>
        </p:grpSpPr>
        <p:sp>
          <p:nvSpPr>
            <p:cNvPr id="124" name="Google Shape;124;p10"/>
            <p:cNvSpPr/>
            <p:nvPr/>
          </p:nvSpPr>
          <p:spPr>
            <a:xfrm rot="10800000">
              <a:off x="1537186" y="2304220"/>
              <a:ext cx="141937" cy="476664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0"/>
            <p:cNvSpPr txBox="1"/>
            <p:nvPr/>
          </p:nvSpPr>
          <p:spPr>
            <a:xfrm>
              <a:off x="186041" y="2319220"/>
              <a:ext cx="1364476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Application</a:t>
              </a:r>
              <a:b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processes</a:t>
              </a:r>
              <a:b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send msgs.</a:t>
              </a:r>
              <a:endParaRPr/>
            </a:p>
          </p:txBody>
        </p:sp>
      </p:grpSp>
      <p:grpSp>
        <p:nvGrpSpPr>
          <p:cNvPr id="126" name="Google Shape;126;p10"/>
          <p:cNvGrpSpPr/>
          <p:nvPr/>
        </p:nvGrpSpPr>
        <p:grpSpPr>
          <a:xfrm>
            <a:off x="1163231" y="1302883"/>
            <a:ext cx="7648185" cy="369332"/>
            <a:chOff x="1163231" y="1302883"/>
            <a:chExt cx="7648185" cy="369332"/>
          </a:xfrm>
        </p:grpSpPr>
        <p:sp>
          <p:nvSpPr>
            <p:cNvPr id="127" name="Google Shape;127;p10"/>
            <p:cNvSpPr txBox="1"/>
            <p:nvPr/>
          </p:nvSpPr>
          <p:spPr>
            <a:xfrm>
              <a:off x="1163231" y="1302883"/>
              <a:ext cx="774571" cy="369332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Client</a:t>
              </a:r>
              <a:endParaRPr/>
            </a:p>
          </p:txBody>
        </p:sp>
        <p:sp>
          <p:nvSpPr>
            <p:cNvPr id="128" name="Google Shape;128;p10"/>
            <p:cNvSpPr txBox="1"/>
            <p:nvPr/>
          </p:nvSpPr>
          <p:spPr>
            <a:xfrm>
              <a:off x="7947077" y="1302883"/>
              <a:ext cx="864339" cy="369332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/>
            </a:p>
          </p:txBody>
        </p:sp>
      </p:grpSp>
      <p:grpSp>
        <p:nvGrpSpPr>
          <p:cNvPr id="129" name="Google Shape;129;p10"/>
          <p:cNvGrpSpPr/>
          <p:nvPr/>
        </p:nvGrpSpPr>
        <p:grpSpPr>
          <a:xfrm>
            <a:off x="186041" y="2780885"/>
            <a:ext cx="1566559" cy="2017713"/>
            <a:chOff x="186041" y="2780885"/>
            <a:chExt cx="1566559" cy="2017713"/>
          </a:xfrm>
        </p:grpSpPr>
        <p:cxnSp>
          <p:nvCxnSpPr>
            <p:cNvPr id="130" name="Google Shape;130;p10"/>
            <p:cNvCxnSpPr/>
            <p:nvPr/>
          </p:nvCxnSpPr>
          <p:spPr>
            <a:xfrm flipH="1" rot="10800000">
              <a:off x="1442580" y="2780885"/>
              <a:ext cx="310020" cy="6107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31" name="Google Shape;131;p10"/>
            <p:cNvSpPr txBox="1"/>
            <p:nvPr/>
          </p:nvSpPr>
          <p:spPr>
            <a:xfrm>
              <a:off x="186041" y="3347651"/>
              <a:ext cx="14244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Via sockets </a:t>
              </a:r>
              <a:endParaRPr/>
            </a:p>
          </p:txBody>
        </p:sp>
        <p:pic>
          <p:nvPicPr>
            <p:cNvPr descr="C:\Users\mwittie\AppData\Local\Temp\enhtmlclip\ScreenClip(14).png" id="132" name="Google Shape;132;p1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74380" y="3729893"/>
              <a:ext cx="1047750" cy="106870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3" name="Google Shape;133;p10"/>
          <p:cNvGrpSpPr/>
          <p:nvPr/>
        </p:nvGrpSpPr>
        <p:grpSpPr>
          <a:xfrm>
            <a:off x="7543800" y="2038350"/>
            <a:ext cx="1601306" cy="2631962"/>
            <a:chOff x="7543800" y="2038350"/>
            <a:chExt cx="1601306" cy="2631962"/>
          </a:xfrm>
        </p:grpSpPr>
        <p:sp>
          <p:nvSpPr>
            <p:cNvPr id="134" name="Google Shape;134;p10"/>
            <p:cNvSpPr/>
            <p:nvPr/>
          </p:nvSpPr>
          <p:spPr>
            <a:xfrm>
              <a:off x="7696200" y="2304221"/>
              <a:ext cx="152400" cy="953329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7543800" y="2800350"/>
              <a:ext cx="152400" cy="1393297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0"/>
            <p:cNvSpPr txBox="1"/>
            <p:nvPr/>
          </p:nvSpPr>
          <p:spPr>
            <a:xfrm>
              <a:off x="7831926" y="2596219"/>
              <a:ext cx="13131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Application</a:t>
              </a:r>
              <a:endParaRPr/>
            </a:p>
          </p:txBody>
        </p:sp>
        <p:sp>
          <p:nvSpPr>
            <p:cNvPr id="137" name="Google Shape;137;p10"/>
            <p:cNvSpPr txBox="1"/>
            <p:nvPr/>
          </p:nvSpPr>
          <p:spPr>
            <a:xfrm>
              <a:off x="7831926" y="3312332"/>
              <a:ext cx="5180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OS</a:t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>
              <a:off x="7696200" y="3716983"/>
              <a:ext cx="152400" cy="953329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0"/>
            <p:cNvSpPr txBox="1"/>
            <p:nvPr/>
          </p:nvSpPr>
          <p:spPr>
            <a:xfrm>
              <a:off x="7831926" y="3714750"/>
              <a:ext cx="1197764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b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cards and</a:t>
              </a:r>
              <a:b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other h/w</a:t>
              </a:r>
              <a:endParaRPr/>
            </a:p>
          </p:txBody>
        </p:sp>
        <p:sp>
          <p:nvSpPr>
            <p:cNvPr id="140" name="Google Shape;140;p10"/>
            <p:cNvSpPr txBox="1"/>
            <p:nvPr/>
          </p:nvSpPr>
          <p:spPr>
            <a:xfrm>
              <a:off x="7772400" y="2038350"/>
              <a:ext cx="13003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by: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Internet transport protocols</a:t>
            </a:r>
            <a:endParaRPr/>
          </a:p>
        </p:txBody>
      </p:sp>
      <p:sp>
        <p:nvSpPr>
          <p:cNvPr id="147" name="Google Shape;147;p11"/>
          <p:cNvSpPr txBox="1"/>
          <p:nvPr>
            <p:ph idx="1" type="body"/>
          </p:nvPr>
        </p:nvSpPr>
        <p:spPr>
          <a:xfrm>
            <a:off x="304800" y="666750"/>
            <a:ext cx="41925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100">
                <a:latin typeface="Roboto"/>
                <a:ea typeface="Roboto"/>
                <a:cs typeface="Roboto"/>
                <a:sym typeface="Roboto"/>
              </a:rPr>
              <a:t>User Datagram Prot. (UDP)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1"/>
          <p:cNvSpPr txBox="1"/>
          <p:nvPr>
            <p:ph idx="2" type="body"/>
          </p:nvPr>
        </p:nvSpPr>
        <p:spPr>
          <a:xfrm>
            <a:off x="304800" y="1200150"/>
            <a:ext cx="44958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lang="en-US" sz="1700"/>
              <a:t>  Unreliable data transfer </a:t>
            </a:r>
            <a:endParaRPr sz="17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t/>
            </a:r>
            <a:endParaRPr sz="1700"/>
          </a:p>
          <a:p>
            <a:pPr indent="-298450" lvl="0" marL="342900" rtl="0" algn="l">
              <a:spcBef>
                <a:spcPts val="48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Connection-less</a:t>
            </a:r>
            <a:endParaRPr sz="1700"/>
          </a:p>
          <a:p>
            <a:pPr indent="-241300" lvl="1" marL="742950" rtl="0" algn="l">
              <a:spcBef>
                <a:spcPts val="400"/>
              </a:spcBef>
              <a:spcAft>
                <a:spcPts val="0"/>
              </a:spcAft>
              <a:buSzPts val="1300"/>
              <a:buChar char="–"/>
            </a:pPr>
            <a:r>
              <a:rPr lang="en-US" sz="1300"/>
              <a:t>Don’t know if receiver is present</a:t>
            </a:r>
            <a:endParaRPr sz="1300"/>
          </a:p>
          <a:p>
            <a:pPr indent="-298450" lvl="0" marL="342900" rtl="0" algn="l">
              <a:spcBef>
                <a:spcPts val="48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No flow control</a:t>
            </a:r>
            <a:endParaRPr sz="1700"/>
          </a:p>
          <a:p>
            <a:pPr indent="-241300" lvl="1" marL="742950" rtl="0" algn="l">
              <a:spcBef>
                <a:spcPts val="400"/>
              </a:spcBef>
              <a:spcAft>
                <a:spcPts val="0"/>
              </a:spcAft>
              <a:buSzPts val="1300"/>
              <a:buChar char="–"/>
            </a:pPr>
            <a:r>
              <a:rPr lang="en-US" sz="1300"/>
              <a:t>Buffer overflow at receiver possible</a:t>
            </a:r>
            <a:endParaRPr sz="1300"/>
          </a:p>
          <a:p>
            <a:pPr indent="-298450" lvl="0" marL="342900" rtl="0" algn="l">
              <a:spcBef>
                <a:spcPts val="48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No congestion control</a:t>
            </a:r>
            <a:endParaRPr sz="1700"/>
          </a:p>
          <a:p>
            <a:pPr indent="-241300" lvl="1" marL="742950" rtl="0" algn="l">
              <a:spcBef>
                <a:spcPts val="400"/>
              </a:spcBef>
              <a:spcAft>
                <a:spcPts val="0"/>
              </a:spcAft>
              <a:buSzPts val="1300"/>
              <a:buChar char="–"/>
            </a:pPr>
            <a:r>
              <a:rPr lang="en-US" sz="1300"/>
              <a:t>Sender can overload the network</a:t>
            </a:r>
            <a:endParaRPr sz="1300"/>
          </a:p>
          <a:p>
            <a:pPr indent="-298450" lvl="0" marL="342900" rtl="0" algn="l">
              <a:spcBef>
                <a:spcPts val="48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No guarantees on</a:t>
            </a:r>
            <a:endParaRPr sz="1700"/>
          </a:p>
          <a:p>
            <a:pPr indent="-241300" lvl="1" marL="742950" rtl="0" algn="l">
              <a:spcBef>
                <a:spcPts val="400"/>
              </a:spcBef>
              <a:spcAft>
                <a:spcPts val="0"/>
              </a:spcAft>
              <a:buSzPts val="1300"/>
              <a:buChar char="–"/>
            </a:pPr>
            <a:r>
              <a:rPr lang="en-US" sz="1300"/>
              <a:t>End-to-end delay</a:t>
            </a:r>
            <a:endParaRPr sz="1300"/>
          </a:p>
          <a:p>
            <a:pPr indent="-241300" lvl="1" marL="742950" rtl="0" algn="l">
              <a:spcBef>
                <a:spcPts val="400"/>
              </a:spcBef>
              <a:spcAft>
                <a:spcPts val="0"/>
              </a:spcAft>
              <a:buSzPts val="1300"/>
              <a:buChar char="–"/>
            </a:pPr>
            <a:r>
              <a:rPr lang="en-US" sz="1300"/>
              <a:t>Throughput</a:t>
            </a:r>
            <a:endParaRPr sz="1300"/>
          </a:p>
          <a:p>
            <a:pPr indent="-241300" lvl="1" marL="742950" rtl="0" algn="l">
              <a:spcBef>
                <a:spcPts val="400"/>
              </a:spcBef>
              <a:spcAft>
                <a:spcPts val="0"/>
              </a:spcAft>
              <a:buSzPts val="1300"/>
              <a:buChar char="–"/>
            </a:pPr>
            <a:r>
              <a:rPr lang="en-US" sz="1300"/>
              <a:t>Security</a:t>
            </a:r>
            <a:endParaRPr sz="1300"/>
          </a:p>
        </p:txBody>
      </p:sp>
      <p:sp>
        <p:nvSpPr>
          <p:cNvPr id="149" name="Google Shape;149;p11"/>
          <p:cNvSpPr txBox="1"/>
          <p:nvPr>
            <p:ph idx="3" type="body"/>
          </p:nvPr>
        </p:nvSpPr>
        <p:spPr>
          <a:xfrm>
            <a:off x="4721226" y="666750"/>
            <a:ext cx="41943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lang="en-US" sz="2100">
                <a:latin typeface="Roboto"/>
                <a:ea typeface="Roboto"/>
                <a:cs typeface="Roboto"/>
                <a:sym typeface="Roboto"/>
              </a:rPr>
              <a:t>Transmission Control Prot. (TCP)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11"/>
          <p:cNvSpPr txBox="1"/>
          <p:nvPr>
            <p:ph idx="4" type="body"/>
          </p:nvPr>
        </p:nvSpPr>
        <p:spPr>
          <a:xfrm>
            <a:off x="4721226" y="1200150"/>
            <a:ext cx="41943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lang="en-US" sz="1700"/>
              <a:t>  Reliable stream transport</a:t>
            </a:r>
            <a:endParaRPr sz="17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t/>
            </a:r>
            <a:endParaRPr sz="1700"/>
          </a:p>
          <a:p>
            <a:pPr indent="-298450" lvl="0" marL="342900" rtl="0" algn="l">
              <a:spcBef>
                <a:spcPts val="48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Connection-oriented</a:t>
            </a:r>
            <a:endParaRPr sz="1700"/>
          </a:p>
          <a:p>
            <a:pPr indent="-241300" lvl="1" marL="742950" rtl="0" algn="l">
              <a:spcBef>
                <a:spcPts val="400"/>
              </a:spcBef>
              <a:spcAft>
                <a:spcPts val="0"/>
              </a:spcAft>
              <a:buSzPts val="1300"/>
              <a:buChar char="–"/>
            </a:pPr>
            <a:r>
              <a:rPr lang="en-US" sz="1300"/>
              <a:t>Establishes receiver presence</a:t>
            </a:r>
            <a:endParaRPr sz="1300"/>
          </a:p>
          <a:p>
            <a:pPr indent="-298450" lvl="0" marL="342900" rtl="0" algn="l">
              <a:spcBef>
                <a:spcPts val="48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Flow control</a:t>
            </a:r>
            <a:endParaRPr sz="1700"/>
          </a:p>
          <a:p>
            <a:pPr indent="-241300" lvl="1" marL="742950" rtl="0" algn="l">
              <a:spcBef>
                <a:spcPts val="400"/>
              </a:spcBef>
              <a:spcAft>
                <a:spcPts val="0"/>
              </a:spcAft>
              <a:buSzPts val="1300"/>
              <a:buChar char="–"/>
            </a:pPr>
            <a:r>
              <a:rPr lang="en-US" sz="1300"/>
              <a:t>Sender won’t overwhelm receiver </a:t>
            </a:r>
            <a:endParaRPr sz="1300"/>
          </a:p>
          <a:p>
            <a:pPr indent="-298450" lvl="0" marL="342900" rtl="0" algn="l">
              <a:spcBef>
                <a:spcPts val="48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Congestion control</a:t>
            </a:r>
            <a:endParaRPr sz="1700"/>
          </a:p>
          <a:p>
            <a:pPr indent="-241300" lvl="1" marL="742950" rtl="0" algn="l">
              <a:spcBef>
                <a:spcPts val="400"/>
              </a:spcBef>
              <a:spcAft>
                <a:spcPts val="0"/>
              </a:spcAft>
              <a:buSzPts val="1300"/>
              <a:buChar char="–"/>
            </a:pPr>
            <a:r>
              <a:rPr lang="en-US" sz="1300"/>
              <a:t>Senders won’t overload network</a:t>
            </a:r>
            <a:endParaRPr sz="1300"/>
          </a:p>
          <a:p>
            <a:pPr indent="-298450" lvl="0" marL="342900" rtl="0" algn="l">
              <a:spcBef>
                <a:spcPts val="48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No guarantees on</a:t>
            </a:r>
            <a:endParaRPr sz="1700"/>
          </a:p>
          <a:p>
            <a:pPr indent="-241300" lvl="1" marL="742950" rtl="0" algn="l">
              <a:spcBef>
                <a:spcPts val="400"/>
              </a:spcBef>
              <a:spcAft>
                <a:spcPts val="0"/>
              </a:spcAft>
              <a:buSzPts val="1300"/>
              <a:buChar char="–"/>
            </a:pPr>
            <a:r>
              <a:rPr lang="en-US" sz="1300"/>
              <a:t>End-to-end delay</a:t>
            </a:r>
            <a:endParaRPr sz="1300"/>
          </a:p>
          <a:p>
            <a:pPr indent="-241300" lvl="1" marL="742950" rtl="0" algn="l">
              <a:spcBef>
                <a:spcPts val="400"/>
              </a:spcBef>
              <a:spcAft>
                <a:spcPts val="0"/>
              </a:spcAft>
              <a:buSzPts val="1300"/>
              <a:buChar char="–"/>
            </a:pPr>
            <a:r>
              <a:rPr lang="en-US" sz="1300"/>
              <a:t>Throughput</a:t>
            </a:r>
            <a:endParaRPr sz="1300"/>
          </a:p>
          <a:p>
            <a:pPr indent="-241300" lvl="1" marL="742950" rtl="0" algn="l">
              <a:spcBef>
                <a:spcPts val="400"/>
              </a:spcBef>
              <a:spcAft>
                <a:spcPts val="0"/>
              </a:spcAft>
              <a:buSzPts val="1300"/>
              <a:buChar char="–"/>
            </a:pPr>
            <a:r>
              <a:rPr lang="en-US" sz="1300"/>
              <a:t>Security</a:t>
            </a:r>
            <a:endParaRPr sz="13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Socket programming</a:t>
            </a:r>
            <a:endParaRPr/>
          </a:p>
        </p:txBody>
      </p:sp>
      <p:sp>
        <p:nvSpPr>
          <p:cNvPr id="156" name="Google Shape;156;p12"/>
          <p:cNvSpPr txBox="1"/>
          <p:nvPr>
            <p:ph idx="1" type="body"/>
          </p:nvPr>
        </p:nvSpPr>
        <p:spPr>
          <a:xfrm>
            <a:off x="304800" y="514350"/>
            <a:ext cx="41925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UDP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12"/>
          <p:cNvSpPr txBox="1"/>
          <p:nvPr>
            <p:ph idx="2" type="body"/>
          </p:nvPr>
        </p:nvSpPr>
        <p:spPr>
          <a:xfrm>
            <a:off x="304800" y="971550"/>
            <a:ext cx="4192588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socket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#SERVER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 = socket.socket(socket.AF_INET,</a:t>
            </a:r>
            <a:b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socket.SOCK_DGRAM)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s.bind((‘127.0.0.1’, 5000))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#CLIENT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 = socket.socket(socket.AF_INET,</a:t>
            </a:r>
            <a:b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socket.SOCK_DGRAM)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s.sendto(bytes(‘hello’), 					(‘153.90.118.46’,5000))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#SERVER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data, addr = s.recvfrom(BUFFER_SIZE)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 txBox="1"/>
          <p:nvPr>
            <p:ph idx="3" type="body"/>
          </p:nvPr>
        </p:nvSpPr>
        <p:spPr>
          <a:xfrm>
            <a:off x="4645026" y="285750"/>
            <a:ext cx="41943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TCP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12"/>
          <p:cNvSpPr txBox="1"/>
          <p:nvPr>
            <p:ph idx="4" type="body"/>
          </p:nvPr>
        </p:nvSpPr>
        <p:spPr>
          <a:xfrm>
            <a:off x="4645026" y="742950"/>
            <a:ext cx="4194300" cy="41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5"/>
              <a:buFont typeface="Arial"/>
              <a:buNone/>
            </a:pPr>
            <a:r>
              <a:rPr b="0" i="0" lang="en-US" sz="1295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#SERVER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59"/>
              </a:spcBef>
              <a:spcAft>
                <a:spcPts val="0"/>
              </a:spcAft>
              <a:buClr>
                <a:schemeClr val="dk1"/>
              </a:buClr>
              <a:buSzPts val="1295"/>
              <a:buFont typeface="Arial"/>
              <a:buNone/>
            </a:pPr>
            <a:r>
              <a:rPr b="0" i="0" lang="en-US" sz="1295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 = socket.socket(socket.AF_INET,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59"/>
              </a:spcBef>
              <a:spcAft>
                <a:spcPts val="0"/>
              </a:spcAft>
              <a:buClr>
                <a:schemeClr val="dk1"/>
              </a:buClr>
              <a:buSzPts val="1295"/>
              <a:buFont typeface="Arial"/>
              <a:buNone/>
            </a:pPr>
            <a:r>
              <a:rPr b="0" i="0" lang="en-US" sz="1295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socket.SOCK_STREAM)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59"/>
              </a:spcBef>
              <a:spcAft>
                <a:spcPts val="0"/>
              </a:spcAft>
              <a:buClr>
                <a:schemeClr val="dk1"/>
              </a:buClr>
              <a:buSzPts val="1295"/>
              <a:buFont typeface="Arial"/>
              <a:buNone/>
            </a:pPr>
            <a:r>
              <a:rPr b="0" i="0" lang="en-US" sz="1295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s.bind ((‘127.0.0.1’, 80))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59"/>
              </a:spcBef>
              <a:spcAft>
                <a:spcPts val="0"/>
              </a:spcAft>
              <a:buClr>
                <a:schemeClr val="dk1"/>
              </a:buClr>
              <a:buSzPts val="1295"/>
              <a:buFont typeface="Arial"/>
              <a:buNone/>
            </a:pPr>
            <a:r>
              <a:rPr b="0" i="0" lang="en-US" sz="1295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s.listen(1)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59"/>
              </a:spcBef>
              <a:spcAft>
                <a:spcPts val="0"/>
              </a:spcAft>
              <a:buClr>
                <a:schemeClr val="dk1"/>
              </a:buClr>
              <a:buSzPts val="1295"/>
              <a:buFont typeface="Arial"/>
              <a:buNone/>
            </a:pPr>
            <a:r>
              <a:t/>
            </a:r>
            <a:endParaRPr b="0" i="0" sz="1295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59"/>
              </a:spcBef>
              <a:spcAft>
                <a:spcPts val="0"/>
              </a:spcAft>
              <a:buClr>
                <a:schemeClr val="dk1"/>
              </a:buClr>
              <a:buSzPts val="1295"/>
              <a:buFont typeface="Arial"/>
              <a:buNone/>
            </a:pPr>
            <a:r>
              <a:rPr b="0" i="0" lang="en-US" sz="1295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#CLIENT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59"/>
              </a:spcBef>
              <a:spcAft>
                <a:spcPts val="0"/>
              </a:spcAft>
              <a:buClr>
                <a:schemeClr val="dk1"/>
              </a:buClr>
              <a:buSzPts val="1295"/>
              <a:buFont typeface="Arial"/>
              <a:buNone/>
            </a:pPr>
            <a:r>
              <a:rPr b="0" i="0" lang="en-US" sz="1295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 = socket.socket(socket.AF_INET,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59"/>
              </a:spcBef>
              <a:spcAft>
                <a:spcPts val="0"/>
              </a:spcAft>
              <a:buClr>
                <a:schemeClr val="dk1"/>
              </a:buClr>
              <a:buSzPts val="1295"/>
              <a:buFont typeface="Arial"/>
              <a:buNone/>
            </a:pPr>
            <a:r>
              <a:rPr b="0" i="0" lang="en-US" sz="1295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socket.SOCK_STREAM)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59"/>
              </a:spcBef>
              <a:spcAft>
                <a:spcPts val="0"/>
              </a:spcAft>
              <a:buClr>
                <a:schemeClr val="dk1"/>
              </a:buClr>
              <a:buSzPts val="1295"/>
              <a:buFont typeface="Arial"/>
              <a:buNone/>
            </a:pPr>
            <a:r>
              <a:rPr b="0" i="0" lang="en-US" sz="1295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s.connect((‘72.21.211.176’, 80))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59"/>
              </a:spcBef>
              <a:spcAft>
                <a:spcPts val="0"/>
              </a:spcAft>
              <a:buClr>
                <a:schemeClr val="dk1"/>
              </a:buClr>
              <a:buSzPts val="1295"/>
              <a:buFont typeface="Arial"/>
              <a:buNone/>
            </a:pPr>
            <a:r>
              <a:rPr b="0" i="0" lang="en-US" sz="1295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s.send(bytes(‘GET ...’))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59"/>
              </a:spcBef>
              <a:spcAft>
                <a:spcPts val="0"/>
              </a:spcAft>
              <a:buClr>
                <a:schemeClr val="dk1"/>
              </a:buClr>
              <a:buSzPts val="1295"/>
              <a:buFont typeface="Arial"/>
              <a:buNone/>
            </a:pPr>
            <a:r>
              <a:rPr b="0" i="0" lang="en-US" sz="1295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= s.recv(BUFFER_SIZE)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59"/>
              </a:spcBef>
              <a:spcAft>
                <a:spcPts val="0"/>
              </a:spcAft>
              <a:buClr>
                <a:schemeClr val="dk1"/>
              </a:buClr>
              <a:buSzPts val="1295"/>
              <a:buFont typeface="Arial"/>
              <a:buNone/>
            </a:pPr>
            <a:r>
              <a:rPr b="0" i="0" lang="en-US" sz="1295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s.close()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59"/>
              </a:spcBef>
              <a:spcAft>
                <a:spcPts val="0"/>
              </a:spcAft>
              <a:buClr>
                <a:schemeClr val="dk1"/>
              </a:buClr>
              <a:buSzPts val="1295"/>
              <a:buFont typeface="Arial"/>
              <a:buNone/>
            </a:pPr>
            <a:r>
              <a:t/>
            </a:r>
            <a:endParaRPr b="0" i="0" sz="1295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59"/>
              </a:spcBef>
              <a:spcAft>
                <a:spcPts val="0"/>
              </a:spcAft>
              <a:buClr>
                <a:schemeClr val="dk1"/>
              </a:buClr>
              <a:buSzPts val="1295"/>
              <a:buFont typeface="Arial"/>
              <a:buNone/>
            </a:pPr>
            <a:r>
              <a:rPr b="0" i="0" lang="en-US" sz="1295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#SERVER</a:t>
            </a:r>
            <a:br>
              <a:rPr b="0" i="0" lang="en-US" sz="1295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95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conn, addr = s.accept()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59"/>
              </a:spcBef>
              <a:spcAft>
                <a:spcPts val="0"/>
              </a:spcAft>
              <a:buClr>
                <a:schemeClr val="dk1"/>
              </a:buClr>
              <a:buSzPts val="1295"/>
              <a:buFont typeface="Arial"/>
              <a:buNone/>
            </a:pPr>
            <a:r>
              <a:rPr b="0" i="0" lang="en-US" sz="1295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= conn.recv(BUFFER_SIZE)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59"/>
              </a:spcBef>
              <a:spcAft>
                <a:spcPts val="0"/>
              </a:spcAft>
              <a:buClr>
                <a:schemeClr val="dk1"/>
              </a:buClr>
              <a:buSzPts val="1295"/>
              <a:buFont typeface="Arial"/>
              <a:buNone/>
            </a:pPr>
            <a:r>
              <a:rPr b="0" i="0" lang="en-US" sz="1295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conn.send(data)  # echo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59"/>
              </a:spcBef>
              <a:spcAft>
                <a:spcPts val="0"/>
              </a:spcAft>
              <a:buClr>
                <a:schemeClr val="dk1"/>
              </a:buClr>
              <a:buSzPts val="1295"/>
              <a:buFont typeface="Arial"/>
              <a:buNone/>
            </a:pPr>
            <a:r>
              <a:rPr b="0" i="0" lang="en-US" sz="1295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conn.close()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59"/>
              </a:spcBef>
              <a:spcAft>
                <a:spcPts val="0"/>
              </a:spcAft>
              <a:buClr>
                <a:schemeClr val="dk1"/>
              </a:buClr>
              <a:buSzPts val="1295"/>
              <a:buFont typeface="Arial"/>
              <a:buNone/>
            </a:pPr>
            <a:r>
              <a:t/>
            </a:r>
            <a:endParaRPr b="0" i="0" sz="1295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59"/>
              </a:spcBef>
              <a:spcAft>
                <a:spcPts val="0"/>
              </a:spcAft>
              <a:buClr>
                <a:schemeClr val="dk1"/>
              </a:buClr>
              <a:buSzPts val="1295"/>
              <a:buFont typeface="Arial"/>
              <a:buNone/>
            </a:pPr>
            <a:r>
              <a:t/>
            </a:r>
            <a:endParaRPr b="0" i="0" sz="1295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0" name="Google Shape;160;p12"/>
          <p:cNvCxnSpPr/>
          <p:nvPr/>
        </p:nvCxnSpPr>
        <p:spPr>
          <a:xfrm flipH="1">
            <a:off x="6934201" y="2800350"/>
            <a:ext cx="1371600" cy="1219200"/>
          </a:xfrm>
          <a:prstGeom prst="bentConnector3">
            <a:avLst>
              <a:gd fmla="val -27419" name="adj1"/>
            </a:avLst>
          </a:prstGeom>
          <a:noFill/>
          <a:ln cap="flat" cmpd="sng" w="19050">
            <a:solidFill>
              <a:srgbClr val="061C6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61" name="Google Shape;161;p12"/>
          <p:cNvSpPr/>
          <p:nvPr/>
        </p:nvSpPr>
        <p:spPr>
          <a:xfrm>
            <a:off x="1295400" y="1317764"/>
            <a:ext cx="2316542" cy="33958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Address family Internet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62" name="Google Shape;162;p12"/>
          <p:cNvCxnSpPr>
            <a:stCxn id="161" idx="2"/>
          </p:cNvCxnSpPr>
          <p:nvPr/>
        </p:nvCxnSpPr>
        <p:spPr>
          <a:xfrm>
            <a:off x="2453671" y="1657350"/>
            <a:ext cx="685800" cy="152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" name="Google Shape;163;p12"/>
          <p:cNvSpPr/>
          <p:nvPr/>
        </p:nvSpPr>
        <p:spPr>
          <a:xfrm>
            <a:off x="2796570" y="819150"/>
            <a:ext cx="1623029" cy="33958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UDP socket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64" name="Google Shape;164;p12"/>
          <p:cNvCxnSpPr>
            <a:stCxn id="163" idx="2"/>
          </p:cNvCxnSpPr>
          <p:nvPr/>
        </p:nvCxnSpPr>
        <p:spPr>
          <a:xfrm>
            <a:off x="3608084" y="1158736"/>
            <a:ext cx="354300" cy="803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Google Shape;165;p12"/>
          <p:cNvSpPr/>
          <p:nvPr/>
        </p:nvSpPr>
        <p:spPr>
          <a:xfrm>
            <a:off x="7239000" y="1809750"/>
            <a:ext cx="1623000" cy="339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TCP socket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66" name="Google Shape;166;p12"/>
          <p:cNvCxnSpPr/>
          <p:nvPr/>
        </p:nvCxnSpPr>
        <p:spPr>
          <a:xfrm rot="10800000">
            <a:off x="7620015" y="1428750"/>
            <a:ext cx="430500" cy="3810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" name="Google Shape;167;p12"/>
          <p:cNvSpPr/>
          <p:nvPr/>
        </p:nvSpPr>
        <p:spPr>
          <a:xfrm>
            <a:off x="5607250" y="3389064"/>
            <a:ext cx="1242000" cy="339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New socket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8" name="Google Shape;168;p12"/>
          <p:cNvSpPr/>
          <p:nvPr/>
        </p:nvSpPr>
        <p:spPr>
          <a:xfrm>
            <a:off x="6926839" y="3389064"/>
            <a:ext cx="1687800" cy="339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Remote address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69" name="Google Shape;169;p12"/>
          <p:cNvCxnSpPr>
            <a:stCxn id="167" idx="1"/>
          </p:cNvCxnSpPr>
          <p:nvPr/>
        </p:nvCxnSpPr>
        <p:spPr>
          <a:xfrm flipH="1">
            <a:off x="5050150" y="3558864"/>
            <a:ext cx="557100" cy="3543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" name="Google Shape;170;p12"/>
          <p:cNvCxnSpPr>
            <a:stCxn id="168" idx="2"/>
          </p:cNvCxnSpPr>
          <p:nvPr/>
        </p:nvCxnSpPr>
        <p:spPr>
          <a:xfrm flipH="1">
            <a:off x="5616139" y="3728664"/>
            <a:ext cx="2154600" cy="194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1" name="Google Shape;171;p12"/>
          <p:cNvGrpSpPr/>
          <p:nvPr/>
        </p:nvGrpSpPr>
        <p:grpSpPr>
          <a:xfrm>
            <a:off x="4343628" y="3201016"/>
            <a:ext cx="304819" cy="1239608"/>
            <a:chOff x="4191000" y="3333750"/>
            <a:chExt cx="457206" cy="1447802"/>
          </a:xfrm>
        </p:grpSpPr>
        <p:cxnSp>
          <p:nvCxnSpPr>
            <p:cNvPr id="172" name="Google Shape;172;p12"/>
            <p:cNvCxnSpPr/>
            <p:nvPr/>
          </p:nvCxnSpPr>
          <p:spPr>
            <a:xfrm rot="10800000">
              <a:off x="4191000" y="4781552"/>
              <a:ext cx="457206" cy="0"/>
            </a:xfrm>
            <a:prstGeom prst="straightConnector1">
              <a:avLst/>
            </a:prstGeom>
            <a:noFill/>
            <a:ln cap="flat" cmpd="sng" w="19050">
              <a:solidFill>
                <a:srgbClr val="061C6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3" name="Google Shape;173;p12"/>
            <p:cNvCxnSpPr/>
            <p:nvPr/>
          </p:nvCxnSpPr>
          <p:spPr>
            <a:xfrm rot="10800000">
              <a:off x="4191000" y="3333750"/>
              <a:ext cx="0" cy="1447802"/>
            </a:xfrm>
            <a:prstGeom prst="straightConnector1">
              <a:avLst/>
            </a:prstGeom>
            <a:noFill/>
            <a:ln cap="flat" cmpd="sng" w="19050">
              <a:solidFill>
                <a:srgbClr val="061C6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4" name="Google Shape;174;p12"/>
            <p:cNvCxnSpPr/>
            <p:nvPr/>
          </p:nvCxnSpPr>
          <p:spPr>
            <a:xfrm>
              <a:off x="4191000" y="3333750"/>
              <a:ext cx="457206" cy="0"/>
            </a:xfrm>
            <a:prstGeom prst="straightConnector1">
              <a:avLst/>
            </a:prstGeom>
            <a:noFill/>
            <a:ln cap="flat" cmpd="sng" w="19050">
              <a:solidFill>
                <a:srgbClr val="061C6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UDP Communication Example</a:t>
            </a:r>
            <a:endParaRPr/>
          </a:p>
        </p:txBody>
      </p:sp>
      <p:pic>
        <p:nvPicPr>
          <p:cNvPr id="181" name="Google Shape;181;p13" title="UDP Communication Example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600" y="682476"/>
            <a:ext cx="8424800" cy="41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TCP Communication Example</a:t>
            </a:r>
            <a:endParaRPr/>
          </a:p>
        </p:txBody>
      </p:sp>
      <p:pic>
        <p:nvPicPr>
          <p:cNvPr id="188" name="Google Shape;188;p14" title="TCP Communication Example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900" y="732775"/>
            <a:ext cx="8542225" cy="41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Connection details</a:t>
            </a:r>
            <a:endParaRPr/>
          </a:p>
        </p:txBody>
      </p:sp>
      <p:sp>
        <p:nvSpPr>
          <p:cNvPr id="194" name="Google Shape;194;p15"/>
          <p:cNvSpPr txBox="1"/>
          <p:nvPr>
            <p:ph idx="1" type="body"/>
          </p:nvPr>
        </p:nvSpPr>
        <p:spPr>
          <a:xfrm>
            <a:off x="5483226" y="57150"/>
            <a:ext cx="41943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TCP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15"/>
          <p:cNvSpPr txBox="1"/>
          <p:nvPr>
            <p:ph idx="2" type="body"/>
          </p:nvPr>
        </p:nvSpPr>
        <p:spPr>
          <a:xfrm>
            <a:off x="5483226" y="590550"/>
            <a:ext cx="41943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Arial"/>
              <a:buNone/>
            </a:pPr>
            <a:r>
              <a:rPr b="0" i="0" lang="en-US" sz="132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#SERVER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20"/>
              <a:buFont typeface="Arial"/>
              <a:buNone/>
            </a:pPr>
            <a:r>
              <a:rPr b="0" i="0" lang="en-US" sz="132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 = socket.socket(socket.AF_INET,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20"/>
              <a:buFont typeface="Arial"/>
              <a:buNone/>
            </a:pPr>
            <a:r>
              <a:rPr b="0" i="0" lang="en-US" sz="132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socket.SOCK_STREAM)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20"/>
              <a:buFont typeface="Arial"/>
              <a:buNone/>
            </a:pPr>
            <a:r>
              <a:rPr b="0" i="0" lang="en-US" sz="132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s.bind ((‘127.0.0.1’, 80))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20"/>
              <a:buFont typeface="Arial"/>
              <a:buNone/>
            </a:pPr>
            <a:r>
              <a:rPr b="0" i="0" lang="en-US" sz="132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s.listen(1)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20"/>
              <a:buFont typeface="Arial"/>
              <a:buNone/>
            </a:pPr>
            <a:r>
              <a:t/>
            </a:r>
            <a:endParaRPr b="0" i="0" sz="132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20"/>
              <a:buFont typeface="Arial"/>
              <a:buNone/>
            </a:pPr>
            <a:r>
              <a:rPr b="0" i="0" lang="en-US" sz="132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#CLIENT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20"/>
              <a:buFont typeface="Arial"/>
              <a:buNone/>
            </a:pPr>
            <a:r>
              <a:rPr b="0" i="0" lang="en-US" sz="132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 = socket.socket(socket.AF_INET,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20"/>
              <a:buFont typeface="Arial"/>
              <a:buNone/>
            </a:pPr>
            <a:r>
              <a:rPr b="0" i="0" lang="en-US" sz="132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socket.SOCK_STREAM)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20"/>
              <a:buFont typeface="Arial"/>
              <a:buNone/>
            </a:pPr>
            <a:r>
              <a:rPr b="0" i="0" lang="en-US" sz="132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s.connect((‘72.21.211.176’, 80))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20"/>
              <a:buFont typeface="Arial"/>
              <a:buNone/>
            </a:pPr>
            <a:r>
              <a:rPr b="0" i="0" lang="en-US" sz="132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s.send(bytes(‘hello’))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20"/>
              <a:buFont typeface="Arial"/>
              <a:buNone/>
            </a:pPr>
            <a:r>
              <a:rPr b="0" i="0" lang="en-US" sz="132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= s.recv(BUFFER_SIZE)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20"/>
              <a:buFont typeface="Arial"/>
              <a:buNone/>
            </a:pPr>
            <a:r>
              <a:rPr b="0" i="0" lang="en-US" sz="132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s.close()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20"/>
              <a:buFont typeface="Arial"/>
              <a:buNone/>
            </a:pPr>
            <a:r>
              <a:t/>
            </a:r>
            <a:endParaRPr b="0" i="0" sz="132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20"/>
              <a:buFont typeface="Arial"/>
              <a:buNone/>
            </a:pPr>
            <a:r>
              <a:rPr b="0" i="0" lang="en-US" sz="132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#SERVER</a:t>
            </a:r>
            <a:br>
              <a:rPr b="0" i="0" lang="en-US" sz="132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32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conn, addr = s.accept()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20"/>
              <a:buFont typeface="Arial"/>
              <a:buNone/>
            </a:pPr>
            <a:r>
              <a:rPr b="0" i="0" lang="en-US" sz="132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= conn.recv(BUFFER_SIZE)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20"/>
              <a:buFont typeface="Arial"/>
              <a:buNone/>
            </a:pPr>
            <a:r>
              <a:rPr b="0" i="0" lang="en-US" sz="132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conn.send(data)  # echo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20"/>
              <a:buFont typeface="Arial"/>
              <a:buNone/>
            </a:pPr>
            <a:r>
              <a:rPr b="0" i="0" lang="en-US" sz="132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conn.close()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20"/>
              <a:buFont typeface="Arial"/>
              <a:buNone/>
            </a:pPr>
            <a:r>
              <a:t/>
            </a:r>
            <a:endParaRPr b="0" i="0" sz="132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20"/>
              <a:buFont typeface="Arial"/>
              <a:buNone/>
            </a:pPr>
            <a:r>
              <a:t/>
            </a:r>
            <a:endParaRPr b="0" i="0" sz="132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20"/>
              <a:buFont typeface="Arial"/>
              <a:buNone/>
            </a:pPr>
            <a:r>
              <a:t/>
            </a:r>
            <a:endParaRPr b="0" i="0" sz="13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788" y="1464741"/>
            <a:ext cx="684062" cy="112870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5"/>
          <p:cNvSpPr txBox="1"/>
          <p:nvPr/>
        </p:nvSpPr>
        <p:spPr>
          <a:xfrm>
            <a:off x="732534" y="2018002"/>
            <a:ext cx="774571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</p:txBody>
      </p:sp>
      <p:pic>
        <p:nvPicPr>
          <p:cNvPr descr="https://encrypted-tbn0.google.com/images?q=tbn:ANd9GcRZGYtI1g65qi6buOx6yaVkhIfiEy5RVK4Nl6hm3vhDq4W7bahD" id="198" name="Google Shape;19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5157" y="1506768"/>
            <a:ext cx="1371037" cy="106456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5"/>
          <p:cNvSpPr txBox="1"/>
          <p:nvPr/>
        </p:nvSpPr>
        <p:spPr>
          <a:xfrm>
            <a:off x="3988506" y="2018002"/>
            <a:ext cx="864339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</p:txBody>
      </p:sp>
      <p:cxnSp>
        <p:nvCxnSpPr>
          <p:cNvPr id="200" name="Google Shape;200;p15"/>
          <p:cNvCxnSpPr/>
          <p:nvPr/>
        </p:nvCxnSpPr>
        <p:spPr>
          <a:xfrm>
            <a:off x="1620124" y="1870879"/>
            <a:ext cx="1971921" cy="0"/>
          </a:xfrm>
          <a:prstGeom prst="straightConnector1">
            <a:avLst/>
          </a:prstGeom>
          <a:noFill/>
          <a:ln cap="flat" cmpd="sng" w="19050">
            <a:solidFill>
              <a:srgbClr val="061C6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01" name="Google Shape;201;p15"/>
          <p:cNvCxnSpPr/>
          <p:nvPr/>
        </p:nvCxnSpPr>
        <p:spPr>
          <a:xfrm>
            <a:off x="1620124" y="2040672"/>
            <a:ext cx="1971921" cy="0"/>
          </a:xfrm>
          <a:prstGeom prst="straightConnector1">
            <a:avLst/>
          </a:prstGeom>
          <a:noFill/>
          <a:ln cap="flat" cmpd="sng" w="19050">
            <a:solidFill>
              <a:srgbClr val="061C61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202" name="Google Shape;202;p15"/>
          <p:cNvSpPr/>
          <p:nvPr/>
        </p:nvSpPr>
        <p:spPr>
          <a:xfrm>
            <a:off x="2713372" y="3072248"/>
            <a:ext cx="276870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[(127.0.0.1,80), srv_sock]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5"/>
          <p:cNvSpPr/>
          <p:nvPr/>
        </p:nvSpPr>
        <p:spPr>
          <a:xfrm>
            <a:off x="365514" y="3513782"/>
            <a:ext cx="43588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[(153.90.118.46,5000), (72.21.211.176,80)]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p15"/>
          <p:cNvCxnSpPr/>
          <p:nvPr/>
        </p:nvCxnSpPr>
        <p:spPr>
          <a:xfrm>
            <a:off x="304800" y="3072248"/>
            <a:ext cx="0" cy="1328302"/>
          </a:xfrm>
          <a:prstGeom prst="straightConnector1">
            <a:avLst/>
          </a:prstGeom>
          <a:noFill/>
          <a:ln cap="flat" cmpd="sng" w="19050">
            <a:solidFill>
              <a:srgbClr val="061C61"/>
            </a:solidFill>
            <a:prstDash val="dash"/>
            <a:round/>
            <a:headEnd len="sm" w="sm" type="none"/>
            <a:tailEnd len="med" w="med" type="stealth"/>
          </a:ln>
        </p:spPr>
      </p:cxnSp>
      <p:sp>
        <p:nvSpPr>
          <p:cNvPr id="205" name="Google Shape;205;p15"/>
          <p:cNvSpPr txBox="1"/>
          <p:nvPr/>
        </p:nvSpPr>
        <p:spPr>
          <a:xfrm>
            <a:off x="19712" y="2702916"/>
            <a:ext cx="7422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/>
          </a:p>
        </p:txBody>
      </p:sp>
      <p:sp>
        <p:nvSpPr>
          <p:cNvPr id="206" name="Google Shape;206;p15"/>
          <p:cNvSpPr/>
          <p:nvPr/>
        </p:nvSpPr>
        <p:spPr>
          <a:xfrm>
            <a:off x="204344" y="1047750"/>
            <a:ext cx="18309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153.90.118.46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5"/>
          <p:cNvSpPr/>
          <p:nvPr/>
        </p:nvSpPr>
        <p:spPr>
          <a:xfrm>
            <a:off x="3505200" y="1047750"/>
            <a:ext cx="18309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72.21.211.176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5"/>
          <p:cNvSpPr/>
          <p:nvPr/>
        </p:nvSpPr>
        <p:spPr>
          <a:xfrm>
            <a:off x="1421352" y="4011038"/>
            <a:ext cx="40607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[(127.0.0.1,1234), 153.90.118.46,5000)]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5"/>
          <p:cNvSpPr txBox="1"/>
          <p:nvPr/>
        </p:nvSpPr>
        <p:spPr>
          <a:xfrm>
            <a:off x="1143000" y="4423991"/>
            <a:ext cx="4339650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Socket uniquely identified by a four-tuple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Arial"/>
              <a:buNone/>
            </a:pPr>
            <a:r>
              <a:rPr lang="en-US" sz="3100"/>
              <a:t>HyperText Transfer Protocol (HTTP)</a:t>
            </a:r>
            <a:endParaRPr sz="3100"/>
          </a:p>
        </p:txBody>
      </p:sp>
      <p:sp>
        <p:nvSpPr>
          <p:cNvPr id="216" name="Google Shape;216;p16"/>
          <p:cNvSpPr txBox="1"/>
          <p:nvPr>
            <p:ph idx="1" type="body"/>
          </p:nvPr>
        </p:nvSpPr>
        <p:spPr>
          <a:xfrm>
            <a:off x="304800" y="895350"/>
            <a:ext cx="411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HyperText Markup Language (HTML)</a:t>
            </a:r>
            <a:endParaRPr sz="1600"/>
          </a:p>
          <a:p>
            <a:pPr indent="-234950" lvl="1" marL="742950" rtl="0" algn="l">
              <a:spcBef>
                <a:spcPts val="440"/>
              </a:spcBef>
              <a:spcAft>
                <a:spcPts val="0"/>
              </a:spcAft>
              <a:buSzPts val="1400"/>
              <a:buChar char="–"/>
            </a:pPr>
            <a:r>
              <a:rPr lang="en-US" sz="1400"/>
              <a:t>Language of the Web - now </a:t>
            </a:r>
            <a:r>
              <a:rPr lang="en-US" sz="1400" u="sng">
                <a:solidFill>
                  <a:schemeClr val="hlink"/>
                </a:solidFill>
                <a:hlinkClick r:id="rId3"/>
              </a:rPr>
              <a:t>HTML5</a:t>
            </a:r>
            <a:endParaRPr sz="1400"/>
          </a:p>
          <a:p>
            <a:pPr indent="-234950" lvl="1" marL="742950" rtl="0" algn="l">
              <a:spcBef>
                <a:spcPts val="440"/>
              </a:spcBef>
              <a:spcAft>
                <a:spcPts val="0"/>
              </a:spcAft>
              <a:buSzPts val="1400"/>
              <a:buChar char="–"/>
            </a:pPr>
            <a:r>
              <a:rPr lang="en-US" sz="1400"/>
              <a:t>Allows grouping of objects as content</a:t>
            </a:r>
            <a:endParaRPr sz="1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r>
              <a:t/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Uniform Resource Locator (URL)</a:t>
            </a:r>
            <a:endParaRPr sz="1600"/>
          </a:p>
          <a:p>
            <a:pPr indent="-234950" lvl="1" marL="742950" rtl="0" algn="l">
              <a:spcBef>
                <a:spcPts val="440"/>
              </a:spcBef>
              <a:spcAft>
                <a:spcPts val="0"/>
              </a:spcAft>
              <a:buSzPts val="1400"/>
              <a:buChar char="–"/>
            </a:pPr>
            <a:r>
              <a:rPr lang="en-US" sz="1400"/>
              <a:t>Addressing scheme for Web objects</a:t>
            </a:r>
            <a:endParaRPr sz="1400"/>
          </a:p>
          <a:p>
            <a:pPr indent="0" lvl="1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r>
              <a:t/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HTTP supports HTML</a:t>
            </a:r>
            <a:endParaRPr sz="1600"/>
          </a:p>
          <a:p>
            <a:pPr indent="-234950" lvl="1" marL="742950" rtl="0" algn="l">
              <a:spcBef>
                <a:spcPts val="440"/>
              </a:spcBef>
              <a:spcAft>
                <a:spcPts val="0"/>
              </a:spcAft>
              <a:buSzPts val="1400"/>
              <a:buChar char="–"/>
            </a:pPr>
            <a:r>
              <a:rPr lang="en-US" sz="1400"/>
              <a:t>Protocol for fetching objects from URLs</a:t>
            </a:r>
            <a:endParaRPr sz="1400"/>
          </a:p>
          <a:p>
            <a:pPr indent="-234950" lvl="1" marL="742950" rtl="0" algn="l">
              <a:spcBef>
                <a:spcPts val="440"/>
              </a:spcBef>
              <a:spcAft>
                <a:spcPts val="0"/>
              </a:spcAft>
              <a:buSzPts val="1400"/>
              <a:buChar char="–"/>
            </a:pPr>
            <a:r>
              <a:rPr lang="en-US" sz="1400"/>
              <a:t>Uniform API for different platforms</a:t>
            </a:r>
            <a:endParaRPr sz="1400"/>
          </a:p>
          <a:p>
            <a:pPr indent="-234950" lvl="1" marL="742950" rtl="0" algn="l">
              <a:spcBef>
                <a:spcPts val="440"/>
              </a:spcBef>
              <a:spcAft>
                <a:spcPts val="0"/>
              </a:spcAft>
              <a:buSzPts val="1400"/>
              <a:buChar char="–"/>
            </a:pPr>
            <a:r>
              <a:rPr lang="en-US" sz="1400"/>
              <a:t>Stateless protocol</a:t>
            </a:r>
            <a:endParaRPr sz="1400"/>
          </a:p>
          <a:p>
            <a:pPr indent="-184150" lvl="2" marL="1143000" rtl="0" algn="l">
              <a:spcBef>
                <a:spcPts val="40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Servers do not ‘remember’ past client requests</a:t>
            </a:r>
            <a:endParaRPr sz="13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217" name="Google Shape;217;p16"/>
          <p:cNvSpPr txBox="1"/>
          <p:nvPr/>
        </p:nvSpPr>
        <p:spPr>
          <a:xfrm>
            <a:off x="4495800" y="779681"/>
            <a:ext cx="4267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http://server.com/pathto/index.htm</a:t>
            </a:r>
            <a:endParaRPr/>
          </a:p>
        </p:txBody>
      </p:sp>
      <p:sp>
        <p:nvSpPr>
          <p:cNvPr id="218" name="Google Shape;218;p16"/>
          <p:cNvSpPr txBox="1"/>
          <p:nvPr/>
        </p:nvSpPr>
        <p:spPr>
          <a:xfrm>
            <a:off x="4495800" y="2502515"/>
            <a:ext cx="4267200" cy="20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 /index.html HTTP/1.1\r\n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Host: www.server.com\r\n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User-Agent: Firefox/3.6.10\r\n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Accept: text/html\r\n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Accept-Language: en-us,en; \r\n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Keep-Alive: 115\r\n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Connection: keep-alive\r\n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\r\n</a:t>
            </a:r>
            <a:endParaRPr/>
          </a:p>
        </p:txBody>
      </p:sp>
      <p:grpSp>
        <p:nvGrpSpPr>
          <p:cNvPr id="219" name="Google Shape;219;p16"/>
          <p:cNvGrpSpPr/>
          <p:nvPr/>
        </p:nvGrpSpPr>
        <p:grpSpPr>
          <a:xfrm>
            <a:off x="4662354" y="1236881"/>
            <a:ext cx="4024446" cy="1128705"/>
            <a:chOff x="4674772" y="1471064"/>
            <a:chExt cx="4024446" cy="1128705"/>
          </a:xfrm>
        </p:grpSpPr>
        <p:pic>
          <p:nvPicPr>
            <p:cNvPr id="220" name="Google Shape;220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20026" y="1471064"/>
              <a:ext cx="684062" cy="11287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16"/>
            <p:cNvSpPr txBox="1"/>
            <p:nvPr/>
          </p:nvSpPr>
          <p:spPr>
            <a:xfrm>
              <a:off x="4674772" y="2038350"/>
              <a:ext cx="774600" cy="3693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Client</a:t>
              </a:r>
              <a:endParaRPr/>
            </a:p>
          </p:txBody>
        </p:sp>
        <p:pic>
          <p:nvPicPr>
            <p:cNvPr descr="https://encrypted-tbn0.google.com/images?q=tbn:ANd9GcRZGYtI1g65qi6buOx6yaVkhIfiEy5RVK4Nl6hm3vhDq4W7bahD" id="222" name="Google Shape;222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328181" y="1503132"/>
              <a:ext cx="1371037" cy="10645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3" name="Google Shape;223;p16"/>
            <p:cNvSpPr txBox="1"/>
            <p:nvPr/>
          </p:nvSpPr>
          <p:spPr>
            <a:xfrm>
              <a:off x="7581530" y="2038350"/>
              <a:ext cx="864300" cy="3693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6082030" y="1504825"/>
              <a:ext cx="564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GET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5638800" y="2114550"/>
              <a:ext cx="145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OK (+data)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6" name="Google Shape;226;p16"/>
            <p:cNvCxnSpPr/>
            <p:nvPr/>
          </p:nvCxnSpPr>
          <p:spPr>
            <a:xfrm>
              <a:off x="5602319" y="1874157"/>
              <a:ext cx="1524000" cy="0"/>
            </a:xfrm>
            <a:prstGeom prst="straightConnector1">
              <a:avLst/>
            </a:prstGeom>
            <a:noFill/>
            <a:ln cap="flat" cmpd="sng" w="19050">
              <a:solidFill>
                <a:srgbClr val="061C6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27" name="Google Shape;227;p16"/>
            <p:cNvCxnSpPr/>
            <p:nvPr/>
          </p:nvCxnSpPr>
          <p:spPr>
            <a:xfrm>
              <a:off x="5602319" y="2043950"/>
              <a:ext cx="1524000" cy="0"/>
            </a:xfrm>
            <a:prstGeom prst="straightConnector1">
              <a:avLst/>
            </a:prstGeom>
            <a:noFill/>
            <a:ln cap="flat" cmpd="sng" w="19050">
              <a:solidFill>
                <a:srgbClr val="061C61"/>
              </a:solidFill>
              <a:prstDash val="solid"/>
              <a:round/>
              <a:headEnd len="med" w="med" type="stealth"/>
              <a:tailEnd len="sm" w="sm" type="none"/>
            </a:ln>
          </p:spPr>
        </p:cxnSp>
      </p:grpSp>
      <p:sp>
        <p:nvSpPr>
          <p:cNvPr id="228" name="Google Shape;228;p16"/>
          <p:cNvSpPr/>
          <p:nvPr/>
        </p:nvSpPr>
        <p:spPr>
          <a:xfrm>
            <a:off x="76200" y="2689678"/>
            <a:ext cx="4572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scheme://domain:port/</a:t>
            </a:r>
            <a:b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path?query_string#fragment_id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29" name="Google Shape;229;p16"/>
          <p:cNvGrpSpPr/>
          <p:nvPr/>
        </p:nvGrpSpPr>
        <p:grpSpPr>
          <a:xfrm>
            <a:off x="5528908" y="2343150"/>
            <a:ext cx="3632930" cy="2590768"/>
            <a:chOff x="5528908" y="2343150"/>
            <a:chExt cx="3632930" cy="2590768"/>
          </a:xfrm>
        </p:grpSpPr>
        <p:sp>
          <p:nvSpPr>
            <p:cNvPr id="230" name="Google Shape;230;p16"/>
            <p:cNvSpPr/>
            <p:nvPr/>
          </p:nvSpPr>
          <p:spPr>
            <a:xfrm>
              <a:off x="8014828" y="2498915"/>
              <a:ext cx="152400" cy="3381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8014828" y="2837081"/>
              <a:ext cx="152400" cy="13932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6"/>
            <p:cNvSpPr txBox="1"/>
            <p:nvPr/>
          </p:nvSpPr>
          <p:spPr>
            <a:xfrm>
              <a:off x="8117838" y="2343150"/>
              <a:ext cx="10440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Request</a:t>
              </a:r>
              <a:br>
                <a:rPr lang="en-US" sz="1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1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line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" name="Google Shape;233;p16"/>
            <p:cNvSpPr txBox="1"/>
            <p:nvPr/>
          </p:nvSpPr>
          <p:spPr>
            <a:xfrm>
              <a:off x="8117838" y="3181350"/>
              <a:ext cx="9414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Header</a:t>
              </a:r>
              <a:br>
                <a:rPr lang="en-US" sz="1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1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lines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7613486" y="4056281"/>
              <a:ext cx="142200" cy="5082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6"/>
            <p:cNvSpPr txBox="1"/>
            <p:nvPr/>
          </p:nvSpPr>
          <p:spPr>
            <a:xfrm>
              <a:off x="5528908" y="4564618"/>
              <a:ext cx="361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Double carriage return + line feed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36" name="Google Shape;236;p16"/>
            <p:cNvCxnSpPr>
              <a:stCxn id="234" idx="1"/>
            </p:cNvCxnSpPr>
            <p:nvPr/>
          </p:nvCxnSpPr>
          <p:spPr>
            <a:xfrm>
              <a:off x="7755686" y="4310381"/>
              <a:ext cx="169200" cy="2541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/>
          <p:nvPr/>
        </p:nvSpPr>
        <p:spPr>
          <a:xfrm>
            <a:off x="95292" y="742950"/>
            <a:ext cx="34098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GET: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Download resource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HEAD: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resource metadata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POST: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Upload form contents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PUT: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Upload object to URL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DELETE: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object from URL</a:t>
            </a:r>
            <a:endParaRPr/>
          </a:p>
        </p:txBody>
      </p:sp>
      <p:sp>
        <p:nvSpPr>
          <p:cNvPr id="243" name="Google Shape;243;p17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HTTP message format</a:t>
            </a:r>
            <a:endParaRPr/>
          </a:p>
        </p:txBody>
      </p:sp>
      <p:sp>
        <p:nvSpPr>
          <p:cNvPr id="244" name="Google Shape;244;p17"/>
          <p:cNvSpPr/>
          <p:nvPr/>
        </p:nvSpPr>
        <p:spPr>
          <a:xfrm>
            <a:off x="3295648" y="783330"/>
            <a:ext cx="209700" cy="1393200"/>
          </a:xfrm>
          <a:prstGeom prst="rightBrace">
            <a:avLst>
              <a:gd fmla="val 8333" name="adj1"/>
              <a:gd fmla="val 28124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17"/>
          <p:cNvGrpSpPr/>
          <p:nvPr/>
        </p:nvGrpSpPr>
        <p:grpSpPr>
          <a:xfrm>
            <a:off x="95292" y="2343150"/>
            <a:ext cx="5647800" cy="2435574"/>
            <a:chOff x="95292" y="2343150"/>
            <a:chExt cx="5647800" cy="2435574"/>
          </a:xfrm>
        </p:grpSpPr>
        <p:sp>
          <p:nvSpPr>
            <p:cNvPr id="246" name="Google Shape;246;p17"/>
            <p:cNvSpPr txBox="1"/>
            <p:nvPr/>
          </p:nvSpPr>
          <p:spPr>
            <a:xfrm>
              <a:off x="95292" y="3301524"/>
              <a:ext cx="5647800" cy="14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Some HTTP responses: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200 OK: </a:t>
              </a: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included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400 Bad Request: </a:t>
              </a: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Bad formatting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404 Not Found: </a:t>
              </a: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Object not on server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505 HTTP Version Not Supported: </a:t>
              </a: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included</a:t>
              </a:r>
              <a:endParaRPr/>
            </a:p>
          </p:txBody>
        </p:sp>
        <p:sp>
          <p:nvSpPr>
            <p:cNvPr id="247" name="Google Shape;247;p17"/>
            <p:cNvSpPr txBox="1"/>
            <p:nvPr/>
          </p:nvSpPr>
          <p:spPr>
            <a:xfrm>
              <a:off x="95292" y="2343150"/>
              <a:ext cx="2844000" cy="923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HTTP/1.1 200 OK\r\n</a:t>
              </a:r>
              <a:b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Connection: Close\r\n</a:t>
              </a:r>
              <a:b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\r\n</a:t>
              </a:r>
              <a:endParaRPr/>
            </a:p>
          </p:txBody>
        </p:sp>
      </p:grpSp>
      <p:pic>
        <p:nvPicPr>
          <p:cNvPr id="248" name="Google Shape;24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2155" y="783325"/>
            <a:ext cx="4908201" cy="290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SU_theme">
  <a:themeElements>
    <a:clrScheme name="MSU">
      <a:dk1>
        <a:srgbClr val="262626"/>
      </a:dk1>
      <a:lt1>
        <a:srgbClr val="FFFFFF"/>
      </a:lt1>
      <a:dk2>
        <a:srgbClr val="3B3B3B"/>
      </a:dk2>
      <a:lt2>
        <a:srgbClr val="F2F2F2"/>
      </a:lt2>
      <a:accent1>
        <a:srgbClr val="0A1F62"/>
      </a:accent1>
      <a:accent2>
        <a:srgbClr val="F0AC00"/>
      </a:accent2>
      <a:accent3>
        <a:srgbClr val="003F9B"/>
      </a:accent3>
      <a:accent4>
        <a:srgbClr val="F6D473"/>
      </a:accent4>
      <a:accent5>
        <a:srgbClr val="E37777"/>
      </a:accent5>
      <a:accent6>
        <a:srgbClr val="65BF76"/>
      </a:accent6>
      <a:hlink>
        <a:srgbClr val="3366FF"/>
      </a:hlink>
      <a:folHlink>
        <a:srgbClr val="669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