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7010400" cy="92964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.fntdata"/><Relationship Id="rId10" Type="http://schemas.openxmlformats.org/officeDocument/2006/relationships/slide" Target="slides/slide5.xml"/><Relationship Id="rId21" Type="http://schemas.openxmlformats.org/officeDocument/2006/relationships/font" Target="fonts/RobotoLight-regular.fntdata"/><Relationship Id="rId13" Type="http://schemas.openxmlformats.org/officeDocument/2006/relationships/slide" Target="slides/slide8.xml"/><Relationship Id="rId24" Type="http://schemas.openxmlformats.org/officeDocument/2006/relationships/font" Target="fonts/Roboto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9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7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75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3523d2d85_0_34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3523d2d85_0_3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93523d2d85_0_34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7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6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that commands don’t get stuck behind data bytes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7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8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telnet cs.montana.edu 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FROM: &lt;mwittie@cs.montana.edu&gt;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RCPT TO: &lt;mwittie@gmail.com&gt;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354 Enter mail, end with "." on a line by itself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Subject: 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be synchronous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sort of synchronous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subscription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8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9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resolv.conf, host, and short name lookup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up with the architecture for DNS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layout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Organizations</a:t>
            </a:r>
            <a:endParaRPr/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9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0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0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1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2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3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4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7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method would be faster and why?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Recursive because individual requests over shorter paths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Iterative, because lower queuing delay on higher up servers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implemented over UDP – which system would deal better with losses?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74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ash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verticals/msuvert.jp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5447" y="438150"/>
            <a:ext cx="5758352" cy="40378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verticals/msuvert.jpg"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5447" y="438150"/>
            <a:ext cx="5758352" cy="403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5486400" y="0"/>
            <a:ext cx="36576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00263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23850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Clr>
                <a:srgbClr val="8B8B8B"/>
              </a:buClr>
              <a:buSzPts val="2200"/>
              <a:buNone/>
              <a:defRPr>
                <a:solidFill>
                  <a:srgbClr val="8B8B8B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9pPr>
          </a:lstStyle>
          <a:p/>
        </p:txBody>
      </p:sp>
      <p:pic>
        <p:nvPicPr>
          <p:cNvPr descr="http://www.montana.edu/cpa/graphics/logos/horizontals/msuhoriz.jpg"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485" y="138550"/>
            <a:ext cx="6962716" cy="17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5486400" y="0"/>
            <a:ext cx="36576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horizontals/msuhoriz.jpg"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485" y="138550"/>
            <a:ext cx="6962716" cy="17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048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5720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4800" y="742950"/>
            <a:ext cx="4192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04800" y="1276350"/>
            <a:ext cx="41925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4645026" y="742950"/>
            <a:ext cx="419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4645026" y="1276350"/>
            <a:ext cx="4194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"/>
              <a:buNone/>
              <a:defRPr i="0" sz="3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i="0" sz="2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8497875" y="4900940"/>
            <a:ext cx="609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horizontals/msuhoriz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03027" y="42475"/>
            <a:ext cx="2164773" cy="54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4942697"/>
            <a:ext cx="1716075" cy="1483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ctrTitle"/>
          </p:nvPr>
        </p:nvSpPr>
        <p:spPr>
          <a:xfrm>
            <a:off x="685800" y="245983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Chapter 2</a:t>
            </a:r>
            <a:endParaRPr/>
          </a:p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152400" y="3695700"/>
            <a:ext cx="89154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FTP, SMTP, and DNS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8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DNS caching</a:t>
            </a:r>
            <a:endParaRPr/>
          </a:p>
        </p:txBody>
      </p:sp>
      <p:sp>
        <p:nvSpPr>
          <p:cNvPr id="416" name="Google Shape;416;p18"/>
          <p:cNvSpPr txBox="1"/>
          <p:nvPr>
            <p:ph idx="1" type="body"/>
          </p:nvPr>
        </p:nvSpPr>
        <p:spPr>
          <a:xfrm>
            <a:off x="304800" y="895350"/>
            <a:ext cx="50715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rtl="0" algn="l">
              <a:spcBef>
                <a:spcPts val="48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Local DNS saves records after lookup</a:t>
            </a:r>
            <a:endParaRPr sz="1900"/>
          </a:p>
          <a:p>
            <a:pPr indent="-29210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Host mappings</a:t>
            </a:r>
            <a:endParaRPr sz="1700"/>
          </a:p>
          <a:p>
            <a:pPr indent="-29210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TLD addresses</a:t>
            </a:r>
            <a:endParaRPr sz="17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700"/>
          </a:p>
          <a:p>
            <a:pPr indent="-349250" lvl="0" marL="342900" rtl="0" algn="l">
              <a:spcBef>
                <a:spcPts val="48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Changing DNS mappings</a:t>
            </a:r>
            <a:endParaRPr sz="1900"/>
          </a:p>
          <a:p>
            <a:pPr indent="-29210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Cache entries have time to live (TTL)</a:t>
            </a:r>
            <a:endParaRPr sz="1700"/>
          </a:p>
          <a:p>
            <a:pPr indent="-29210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Authoritative servers push updates </a:t>
            </a:r>
            <a:br>
              <a:rPr lang="en-US" sz="1700"/>
            </a:br>
            <a:r>
              <a:rPr lang="en-US" sz="1700"/>
              <a:t>to TLDs through UPDATE requests</a:t>
            </a:r>
            <a:endParaRPr sz="1700"/>
          </a:p>
          <a:p>
            <a:pPr indent="-29210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Authoritative lookup (getting around the cache)</a:t>
            </a:r>
            <a:endParaRPr sz="1700"/>
          </a:p>
          <a:p>
            <a:pPr indent="457200" lvl="2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host -t NS montana.edu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2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host montana.edu dns1.msu.montana.edu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900"/>
          </a:p>
        </p:txBody>
      </p:sp>
      <p:pic>
        <p:nvPicPr>
          <p:cNvPr id="417" name="Google Shape;4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111" y="705858"/>
            <a:ext cx="3043289" cy="4380492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8"/>
          <p:cNvSpPr/>
          <p:nvPr/>
        </p:nvSpPr>
        <p:spPr>
          <a:xfrm>
            <a:off x="6112042" y="1123950"/>
            <a:ext cx="605016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8"/>
          <p:cNvSpPr/>
          <p:nvPr/>
        </p:nvSpPr>
        <p:spPr>
          <a:xfrm>
            <a:off x="7012692" y="1123950"/>
            <a:ext cx="609663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8"/>
          <p:cNvSpPr/>
          <p:nvPr/>
        </p:nvSpPr>
        <p:spPr>
          <a:xfrm>
            <a:off x="7543800" y="2571750"/>
            <a:ext cx="609600" cy="865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8"/>
          <p:cNvSpPr/>
          <p:nvPr/>
        </p:nvSpPr>
        <p:spPr>
          <a:xfrm rot="5400000">
            <a:off x="6074867" y="1123453"/>
            <a:ext cx="431857" cy="9762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8"/>
          <p:cNvSpPr/>
          <p:nvPr/>
        </p:nvSpPr>
        <p:spPr>
          <a:xfrm rot="5400000">
            <a:off x="7164517" y="1158470"/>
            <a:ext cx="391888" cy="9762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File Transfer Protocol (FTP)</a:t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48234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FTP procedure:</a:t>
            </a:r>
            <a:endParaRPr sz="1500"/>
          </a:p>
          <a:p>
            <a:pPr indent="-228600" lvl="1" marL="742950" rtl="0" algn="l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FTP client contacts FTP server at port 21, using TCP </a:t>
            </a:r>
            <a:endParaRPr sz="1300"/>
          </a:p>
          <a:p>
            <a:pPr indent="-228600" lvl="1" marL="742950" rtl="0" algn="l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Client authorized over control connection</a:t>
            </a:r>
            <a:endParaRPr sz="1300"/>
          </a:p>
          <a:p>
            <a:pPr indent="-228600" lvl="1" marL="742950" rtl="0" algn="l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Client browses remote directory, sends commands over control connection</a:t>
            </a:r>
            <a:endParaRPr sz="1300"/>
          </a:p>
          <a:p>
            <a:pPr indent="-228600" lvl="1" marL="742950" rtl="0" algn="l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When server receives file transfer command, server opens 2nd TCP data connection (for file) to client</a:t>
            </a:r>
            <a:endParaRPr sz="1300"/>
          </a:p>
          <a:p>
            <a:pPr indent="-228600" lvl="1" marL="742950" rtl="0" algn="l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After transferring one file, server closes data connection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344600" y="2664575"/>
            <a:ext cx="4114800" cy="21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FTP communicates over two connections</a:t>
            </a:r>
            <a:endParaRPr sz="1500"/>
          </a:p>
          <a:p>
            <a:pPr indent="-228600" lvl="1" marL="742950" rtl="0" algn="l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Port 21 for control information</a:t>
            </a:r>
            <a:endParaRPr sz="1300"/>
          </a:p>
          <a:p>
            <a:pPr indent="-228600" lvl="1" marL="742950" rtl="0" algn="l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Port 20 for data</a:t>
            </a:r>
            <a:endParaRPr sz="13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 sz="1300"/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Differences from HTTP</a:t>
            </a:r>
            <a:endParaRPr sz="1500"/>
          </a:p>
          <a:p>
            <a:pPr indent="-228600" lvl="1" marL="742950" rtl="0" algn="l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Control communication “out-of-band”</a:t>
            </a:r>
            <a:endParaRPr sz="1300"/>
          </a:p>
          <a:p>
            <a:pPr indent="-228600" lvl="1" marL="742950" rtl="0" algn="l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Server maintains per client state: authentication, current directory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1500"/>
          </a:p>
        </p:txBody>
      </p:sp>
      <p:grpSp>
        <p:nvGrpSpPr>
          <p:cNvPr id="57" name="Google Shape;57;p10"/>
          <p:cNvGrpSpPr/>
          <p:nvPr/>
        </p:nvGrpSpPr>
        <p:grpSpPr>
          <a:xfrm>
            <a:off x="244292" y="819150"/>
            <a:ext cx="4022908" cy="1526763"/>
            <a:chOff x="4656139" y="971550"/>
            <a:chExt cx="4022908" cy="1526763"/>
          </a:xfrm>
        </p:grpSpPr>
        <p:sp>
          <p:nvSpPr>
            <p:cNvPr id="58" name="Google Shape;58;p10"/>
            <p:cNvSpPr txBox="1"/>
            <p:nvPr/>
          </p:nvSpPr>
          <p:spPr>
            <a:xfrm>
              <a:off x="4835838" y="1900238"/>
              <a:ext cx="723275" cy="5909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FTP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  <p:sp>
          <p:nvSpPr>
            <p:cNvPr id="59" name="Google Shape;59;p10"/>
            <p:cNvSpPr txBox="1"/>
            <p:nvPr/>
          </p:nvSpPr>
          <p:spPr>
            <a:xfrm>
              <a:off x="7853180" y="1907382"/>
              <a:ext cx="825867" cy="5909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FTP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cxnSp>
          <p:nvCxnSpPr>
            <p:cNvPr id="60" name="Google Shape;60;p10"/>
            <p:cNvCxnSpPr/>
            <p:nvPr/>
          </p:nvCxnSpPr>
          <p:spPr>
            <a:xfrm>
              <a:off x="5508626" y="1508522"/>
              <a:ext cx="2562225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61" name="Google Shape;61;p10"/>
            <p:cNvCxnSpPr/>
            <p:nvPr/>
          </p:nvCxnSpPr>
          <p:spPr>
            <a:xfrm flipH="1" rot="10800000">
              <a:off x="5527676" y="1744266"/>
              <a:ext cx="2562225" cy="7144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62" name="Google Shape;62;p10"/>
            <p:cNvSpPr txBox="1"/>
            <p:nvPr/>
          </p:nvSpPr>
          <p:spPr>
            <a:xfrm>
              <a:off x="5580064" y="971550"/>
              <a:ext cx="2409825" cy="510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TCP control connection,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server port 21</a:t>
              </a:r>
              <a:endParaRPr i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0"/>
            <p:cNvSpPr txBox="1"/>
            <p:nvPr/>
          </p:nvSpPr>
          <p:spPr>
            <a:xfrm>
              <a:off x="5554664" y="1800225"/>
              <a:ext cx="2409825" cy="510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TCP data connection,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server port 20</a:t>
              </a:r>
              <a:endParaRPr i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" name="Google Shape;64;p10"/>
            <p:cNvGrpSpPr/>
            <p:nvPr/>
          </p:nvGrpSpPr>
          <p:grpSpPr>
            <a:xfrm>
              <a:off x="8129588" y="1256109"/>
              <a:ext cx="444500" cy="546497"/>
              <a:chOff x="4140" y="429"/>
              <a:chExt cx="1425" cy="2396"/>
            </a:xfrm>
          </p:grpSpPr>
          <p:sp>
            <p:nvSpPr>
              <p:cNvPr id="65" name="Google Shape;65;p1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0"/>
              <p:cNvSpPr/>
              <p:nvPr/>
            </p:nvSpPr>
            <p:spPr>
              <a:xfrm>
                <a:off x="4206" y="429"/>
                <a:ext cx="1048" cy="2286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0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0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0"/>
              <p:cNvSpPr/>
              <p:nvPr/>
            </p:nvSpPr>
            <p:spPr>
              <a:xfrm>
                <a:off x="4211" y="695"/>
                <a:ext cx="595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0" name="Google Shape;70;p10"/>
              <p:cNvGrpSpPr/>
              <p:nvPr/>
            </p:nvGrpSpPr>
            <p:grpSpPr>
              <a:xfrm>
                <a:off x="4751" y="669"/>
                <a:ext cx="580" cy="146"/>
                <a:chOff x="616" y="2569"/>
                <a:chExt cx="724" cy="140"/>
              </a:xfrm>
            </p:grpSpPr>
            <p:sp>
              <p:nvSpPr>
                <p:cNvPr id="71" name="Google Shape;71;p10"/>
                <p:cNvSpPr/>
                <p:nvPr/>
              </p:nvSpPr>
              <p:spPr>
                <a:xfrm>
                  <a:off x="616" y="2569"/>
                  <a:ext cx="724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10"/>
                <p:cNvSpPr/>
                <p:nvPr/>
              </p:nvSpPr>
              <p:spPr>
                <a:xfrm>
                  <a:off x="635" y="2584"/>
                  <a:ext cx="686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3" name="Google Shape;73;p10"/>
              <p:cNvSpPr/>
              <p:nvPr/>
            </p:nvSpPr>
            <p:spPr>
              <a:xfrm>
                <a:off x="4227" y="1019"/>
                <a:ext cx="595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" name="Google Shape;74;p10"/>
              <p:cNvGrpSpPr/>
              <p:nvPr/>
            </p:nvGrpSpPr>
            <p:grpSpPr>
              <a:xfrm>
                <a:off x="4745" y="993"/>
                <a:ext cx="580" cy="136"/>
                <a:chOff x="612" y="2567"/>
                <a:chExt cx="724" cy="141"/>
              </a:xfrm>
            </p:grpSpPr>
            <p:sp>
              <p:nvSpPr>
                <p:cNvPr id="75" name="Google Shape;75;p10"/>
                <p:cNvSpPr/>
                <p:nvPr/>
              </p:nvSpPr>
              <p:spPr>
                <a:xfrm>
                  <a:off x="612" y="2567"/>
                  <a:ext cx="724" cy="141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10"/>
                <p:cNvSpPr/>
                <p:nvPr/>
              </p:nvSpPr>
              <p:spPr>
                <a:xfrm>
                  <a:off x="631" y="2583"/>
                  <a:ext cx="686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7" name="Google Shape;77;p10"/>
              <p:cNvSpPr/>
              <p:nvPr/>
            </p:nvSpPr>
            <p:spPr>
              <a:xfrm>
                <a:off x="4216" y="1358"/>
                <a:ext cx="595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0"/>
              <p:cNvSpPr/>
              <p:nvPr/>
            </p:nvSpPr>
            <p:spPr>
              <a:xfrm>
                <a:off x="4227" y="1656"/>
                <a:ext cx="595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9" name="Google Shape;79;p10"/>
              <p:cNvGrpSpPr/>
              <p:nvPr/>
            </p:nvGrpSpPr>
            <p:grpSpPr>
              <a:xfrm>
                <a:off x="4736" y="1629"/>
                <a:ext cx="580" cy="147"/>
                <a:chOff x="615" y="2570"/>
                <a:chExt cx="723" cy="135"/>
              </a:xfrm>
            </p:grpSpPr>
            <p:sp>
              <p:nvSpPr>
                <p:cNvPr id="80" name="Google Shape;80;p10"/>
                <p:cNvSpPr/>
                <p:nvPr/>
              </p:nvSpPr>
              <p:spPr>
                <a:xfrm>
                  <a:off x="615" y="2570"/>
                  <a:ext cx="723" cy="135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10"/>
                <p:cNvSpPr/>
                <p:nvPr/>
              </p:nvSpPr>
              <p:spPr>
                <a:xfrm>
                  <a:off x="634" y="2585"/>
                  <a:ext cx="685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2" name="Google Shape;82;p10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3" name="Google Shape;83;p10"/>
              <p:cNvGrpSpPr/>
              <p:nvPr/>
            </p:nvGrpSpPr>
            <p:grpSpPr>
              <a:xfrm>
                <a:off x="4741" y="1327"/>
                <a:ext cx="580" cy="141"/>
                <a:chOff x="616" y="2568"/>
                <a:chExt cx="723" cy="141"/>
              </a:xfrm>
            </p:grpSpPr>
            <p:sp>
              <p:nvSpPr>
                <p:cNvPr id="84" name="Google Shape;84;p10"/>
                <p:cNvSpPr/>
                <p:nvPr/>
              </p:nvSpPr>
              <p:spPr>
                <a:xfrm>
                  <a:off x="616" y="2568"/>
                  <a:ext cx="723" cy="141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10"/>
                <p:cNvSpPr/>
                <p:nvPr/>
              </p:nvSpPr>
              <p:spPr>
                <a:xfrm>
                  <a:off x="635" y="2584"/>
                  <a:ext cx="685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6" name="Google Shape;86;p10"/>
              <p:cNvSpPr/>
              <p:nvPr/>
            </p:nvSpPr>
            <p:spPr>
              <a:xfrm>
                <a:off x="5249" y="429"/>
                <a:ext cx="66" cy="2292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0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0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0"/>
              <p:cNvSpPr/>
              <p:nvPr/>
            </p:nvSpPr>
            <p:spPr>
              <a:xfrm>
                <a:off x="5519" y="2611"/>
                <a:ext cx="46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0"/>
              <p:cNvSpPr/>
              <p:nvPr/>
            </p:nvSpPr>
            <p:spPr>
              <a:xfrm>
                <a:off x="4140" y="2679"/>
                <a:ext cx="1201" cy="146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0"/>
              <p:cNvSpPr/>
              <p:nvPr/>
            </p:nvSpPr>
            <p:spPr>
              <a:xfrm>
                <a:off x="4206" y="2710"/>
                <a:ext cx="1069" cy="8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4308" y="2381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4486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4664" y="2381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0"/>
              <p:cNvSpPr/>
              <p:nvPr/>
            </p:nvSpPr>
            <p:spPr>
              <a:xfrm>
                <a:off x="5061" y="1833"/>
                <a:ext cx="87" cy="76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97;p10"/>
            <p:cNvGrpSpPr/>
            <p:nvPr/>
          </p:nvGrpSpPr>
          <p:grpSpPr>
            <a:xfrm>
              <a:off x="4656139" y="1248966"/>
              <a:ext cx="873125" cy="670322"/>
              <a:chOff x="-44" y="1473"/>
              <a:chExt cx="981" cy="1105"/>
            </a:xfrm>
          </p:grpSpPr>
          <p:pic>
            <p:nvPicPr>
              <p:cNvPr descr="desktop_computer_stylized_medium" id="98" name="Google Shape;98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" name="Google Shape;99;p1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0" name="Google Shape;100;p10"/>
          <p:cNvSpPr txBox="1"/>
          <p:nvPr/>
        </p:nvSpPr>
        <p:spPr>
          <a:xfrm>
            <a:off x="4613150" y="3849775"/>
            <a:ext cx="43647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Why use a separate control connection?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Simple Mail Transf</a:t>
            </a:r>
            <a:r>
              <a:rPr lang="en-US"/>
              <a:t>er</a:t>
            </a:r>
            <a:r>
              <a:rPr lang="en-US"/>
              <a:t> Prot. (SMTP)</a:t>
            </a:r>
            <a:endParaRPr/>
          </a:p>
        </p:txBody>
      </p:sp>
      <p:sp>
        <p:nvSpPr>
          <p:cNvPr id="107" name="Google Shape;107;p11"/>
          <p:cNvSpPr txBox="1"/>
          <p:nvPr>
            <p:ph idx="1" type="body"/>
          </p:nvPr>
        </p:nvSpPr>
        <p:spPr>
          <a:xfrm>
            <a:off x="304800" y="713805"/>
            <a:ext cx="4267200" cy="4220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First ‘killer app’ of the Internet</a:t>
            </a:r>
            <a:endParaRPr sz="1400"/>
          </a:p>
          <a:p>
            <a:pPr indent="-279400" lvl="0" marL="3429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SMTP procedure</a:t>
            </a:r>
            <a:endParaRPr sz="1400"/>
          </a:p>
          <a:p>
            <a:pPr indent="-222250" lvl="1" marL="742950" rtl="0" algn="l">
              <a:spcBef>
                <a:spcPts val="44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Alice uses her agent to send message addressed to Bob to her server</a:t>
            </a:r>
            <a:endParaRPr sz="1200"/>
          </a:p>
          <a:p>
            <a:pPr indent="-222250" lvl="1" marL="742950" rtl="0" algn="l">
              <a:spcBef>
                <a:spcPts val="44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Alice’s server tries to contact Bob’s server</a:t>
            </a:r>
            <a:endParaRPr sz="1200"/>
          </a:p>
          <a:p>
            <a:pPr indent="-222250" lvl="1" marL="742950" rtl="0" algn="l">
              <a:spcBef>
                <a:spcPts val="440"/>
              </a:spcBef>
              <a:spcAft>
                <a:spcPts val="0"/>
              </a:spcAft>
              <a:buSzPts val="1200"/>
              <a:buChar char="–"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Asynchronously </a:t>
            </a:r>
            <a:r>
              <a:rPr lang="en-US" sz="1200"/>
              <a:t>Bob retrieves the message from his server</a:t>
            </a:r>
            <a:endParaRPr sz="1200"/>
          </a:p>
          <a:p>
            <a:pPr indent="-158750" lvl="2" marL="1143000" rtl="0" algn="l">
              <a:spcBef>
                <a:spcPts val="40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POP3 (Post Office Protocol)</a:t>
            </a:r>
            <a:br>
              <a:rPr lang="en-US" sz="1100"/>
            </a:br>
            <a:r>
              <a:rPr lang="en-US" sz="1100"/>
              <a:t>– fetch and delete</a:t>
            </a:r>
            <a:endParaRPr sz="1100"/>
          </a:p>
          <a:p>
            <a:pPr indent="-158750" lvl="2" marL="1143000" rtl="0" algn="l">
              <a:spcBef>
                <a:spcPts val="40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IMAP (Internet Mail Access Protocol)</a:t>
            </a:r>
            <a:br>
              <a:rPr lang="en-US" sz="1100"/>
            </a:br>
            <a:r>
              <a:rPr lang="en-US" sz="1100"/>
              <a:t>– maintains folder structure on server</a:t>
            </a:r>
            <a:endParaRPr sz="1400"/>
          </a:p>
          <a:p>
            <a:pPr indent="-279400" lvl="0" marL="3429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Differences with HTTP</a:t>
            </a:r>
            <a:endParaRPr sz="1400"/>
          </a:p>
          <a:p>
            <a:pPr indent="-222250" lvl="1" marL="742950" rtl="0" algn="l">
              <a:spcBef>
                <a:spcPts val="44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Much older – all content encoded as 7bit ASCII (no u</a:t>
            </a:r>
            <a:r>
              <a:rPr lang="en-US" sz="1200"/>
              <a:t>tf</a:t>
            </a:r>
            <a:r>
              <a:rPr lang="en-US" sz="1200"/>
              <a:t>-encoded strings)</a:t>
            </a:r>
            <a:endParaRPr sz="1200"/>
          </a:p>
          <a:p>
            <a:pPr indent="-222250" lvl="1" marL="742950" rtl="0" algn="l">
              <a:spcBef>
                <a:spcPts val="44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Even more verbose</a:t>
            </a:r>
            <a:endParaRPr sz="1200"/>
          </a:p>
          <a:p>
            <a:pPr indent="-222250" lvl="1" marL="742950" rtl="0" algn="l">
              <a:spcBef>
                <a:spcPts val="44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SMTP primarily a push protocol, HTTP primarily pull</a:t>
            </a:r>
            <a:endParaRPr sz="12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375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08" name="Google Shape;108;p11"/>
          <p:cNvSpPr txBox="1"/>
          <p:nvPr>
            <p:ph idx="2" type="body"/>
          </p:nvPr>
        </p:nvSpPr>
        <p:spPr>
          <a:xfrm>
            <a:off x="4572000" y="3181350"/>
            <a:ext cx="3954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Questions</a:t>
            </a:r>
            <a:endParaRPr sz="1400"/>
          </a:p>
          <a:p>
            <a:pPr indent="-222250" lvl="1" marL="742950" rtl="0" algn="l">
              <a:spcBef>
                <a:spcPts val="44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Why not send the message directly between agents?</a:t>
            </a:r>
            <a:endParaRPr sz="1200"/>
          </a:p>
          <a:p>
            <a:pPr indent="-222250" lvl="1" marL="742950" rtl="0" algn="l">
              <a:spcBef>
                <a:spcPts val="44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Why not have Alice’s agent contact Bob’s server directly?</a:t>
            </a:r>
            <a:endParaRPr sz="1200"/>
          </a:p>
          <a:p>
            <a:pPr indent="-222250" lvl="1" marL="742950" rtl="0" algn="l">
              <a:spcBef>
                <a:spcPts val="44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How is email different from online social networks?</a:t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1400"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4647526" y="2010949"/>
            <a:ext cx="787395" cy="848013"/>
            <a:chOff x="4647526" y="1670900"/>
            <a:chExt cx="787395" cy="848013"/>
          </a:xfrm>
        </p:grpSpPr>
        <p:pic>
          <p:nvPicPr>
            <p:cNvPr id="110" name="Google Shape;11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04884" y="1670900"/>
              <a:ext cx="513946" cy="848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1"/>
            <p:cNvSpPr txBox="1"/>
            <p:nvPr/>
          </p:nvSpPr>
          <p:spPr>
            <a:xfrm>
              <a:off x="4647526" y="1910240"/>
              <a:ext cx="787395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grpSp>
        <p:nvGrpSpPr>
          <p:cNvPr id="112" name="Google Shape;112;p11"/>
          <p:cNvGrpSpPr/>
          <p:nvPr/>
        </p:nvGrpSpPr>
        <p:grpSpPr>
          <a:xfrm>
            <a:off x="5638800" y="1764760"/>
            <a:ext cx="1208186" cy="1340390"/>
            <a:chOff x="5633807" y="1424711"/>
            <a:chExt cx="1208186" cy="1340390"/>
          </a:xfrm>
        </p:grpSpPr>
        <p:pic>
          <p:nvPicPr>
            <p:cNvPr descr="http://divitodesign.com/wp-content/uploads/2011/08/Web-Hosting-Servers.jpg?6260e0" id="113" name="Google Shape;113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33807" y="1424711"/>
              <a:ext cx="1208186" cy="13403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1"/>
            <p:cNvSpPr txBox="1"/>
            <p:nvPr/>
          </p:nvSpPr>
          <p:spPr>
            <a:xfrm>
              <a:off x="5805731" y="1910240"/>
              <a:ext cx="864339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6858000" y="1764760"/>
            <a:ext cx="1208186" cy="1340390"/>
            <a:chOff x="6850543" y="1424711"/>
            <a:chExt cx="1208186" cy="1340390"/>
          </a:xfrm>
        </p:grpSpPr>
        <p:pic>
          <p:nvPicPr>
            <p:cNvPr descr="http://divitodesign.com/wp-content/uploads/2011/08/Web-Hosting-Servers.jpg?6260e0" id="116" name="Google Shape;116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0543" y="1424711"/>
              <a:ext cx="1208186" cy="13403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1"/>
            <p:cNvSpPr txBox="1"/>
            <p:nvPr/>
          </p:nvSpPr>
          <p:spPr>
            <a:xfrm>
              <a:off x="7022467" y="1910240"/>
              <a:ext cx="864339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</p:grpSp>
      <p:grpSp>
        <p:nvGrpSpPr>
          <p:cNvPr id="118" name="Google Shape;118;p11"/>
          <p:cNvGrpSpPr/>
          <p:nvPr/>
        </p:nvGrpSpPr>
        <p:grpSpPr>
          <a:xfrm>
            <a:off x="8229600" y="2010949"/>
            <a:ext cx="787395" cy="848013"/>
            <a:chOff x="8229600" y="1670900"/>
            <a:chExt cx="787395" cy="848013"/>
          </a:xfrm>
        </p:grpSpPr>
        <p:pic>
          <p:nvPicPr>
            <p:cNvPr id="119" name="Google Shape;11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9912" y="1670900"/>
              <a:ext cx="513946" cy="848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1"/>
            <p:cNvSpPr txBox="1"/>
            <p:nvPr/>
          </p:nvSpPr>
          <p:spPr>
            <a:xfrm>
              <a:off x="8229600" y="1910240"/>
              <a:ext cx="787395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>
            <a:off x="4652137" y="943590"/>
            <a:ext cx="819440" cy="822197"/>
            <a:chOff x="4652137" y="561404"/>
            <a:chExt cx="819440" cy="822197"/>
          </a:xfrm>
        </p:grpSpPr>
        <p:pic>
          <p:nvPicPr>
            <p:cNvPr descr="User Icon Female, White Clip Art" id="122" name="Google Shape;122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52137" y="561404"/>
              <a:ext cx="819440" cy="8221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1"/>
            <p:cNvSpPr txBox="1"/>
            <p:nvPr/>
          </p:nvSpPr>
          <p:spPr>
            <a:xfrm>
              <a:off x="4719456" y="895350"/>
              <a:ext cx="684803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Alice</a:t>
              </a:r>
              <a:endParaRPr/>
            </a:p>
          </p:txBody>
        </p:sp>
      </p:grpSp>
      <p:grpSp>
        <p:nvGrpSpPr>
          <p:cNvPr id="124" name="Google Shape;124;p11"/>
          <p:cNvGrpSpPr/>
          <p:nvPr/>
        </p:nvGrpSpPr>
        <p:grpSpPr>
          <a:xfrm>
            <a:off x="8166100" y="901453"/>
            <a:ext cx="906471" cy="906471"/>
            <a:chOff x="7300115" y="804064"/>
            <a:chExt cx="906471" cy="906471"/>
          </a:xfrm>
        </p:grpSpPr>
        <p:pic>
          <p:nvPicPr>
            <p:cNvPr descr="https://encrypted-tbn2.google.com/images?q=tbn:ANd9GcRNkIE127t2AiHo89tq3Lwu3_fdesPjA4UKE9WDPN6PNEemGmdq8g" id="125" name="Google Shape;125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300115" y="804064"/>
              <a:ext cx="906471" cy="906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1"/>
            <p:cNvSpPr txBox="1"/>
            <p:nvPr/>
          </p:nvSpPr>
          <p:spPr>
            <a:xfrm>
              <a:off x="7455832" y="1200150"/>
              <a:ext cx="595036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Bob</a:t>
              </a:r>
              <a:endParaRPr/>
            </a:p>
          </p:txBody>
        </p:sp>
      </p:grpSp>
      <p:cxnSp>
        <p:nvCxnSpPr>
          <p:cNvPr id="127" name="Google Shape;127;p11"/>
          <p:cNvCxnSpPr>
            <a:stCxn id="122" idx="3"/>
            <a:endCxn id="125" idx="1"/>
          </p:cNvCxnSpPr>
          <p:nvPr/>
        </p:nvCxnSpPr>
        <p:spPr>
          <a:xfrm>
            <a:off x="5471577" y="1354689"/>
            <a:ext cx="2694600" cy="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8" name="Google Shape;128;p11"/>
          <p:cNvCxnSpPr>
            <a:stCxn id="122" idx="2"/>
            <a:endCxn id="110" idx="0"/>
          </p:cNvCxnSpPr>
          <p:nvPr/>
        </p:nvCxnSpPr>
        <p:spPr>
          <a:xfrm>
            <a:off x="5061857" y="1765787"/>
            <a:ext cx="0" cy="24510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9" name="Google Shape;129;p11"/>
          <p:cNvCxnSpPr>
            <a:stCxn id="111" idx="3"/>
            <a:endCxn id="114" idx="1"/>
          </p:cNvCxnSpPr>
          <p:nvPr/>
        </p:nvCxnSpPr>
        <p:spPr>
          <a:xfrm>
            <a:off x="5434921" y="2434955"/>
            <a:ext cx="375900" cy="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0" name="Google Shape;130;p11"/>
          <p:cNvCxnSpPr>
            <a:stCxn id="114" idx="3"/>
            <a:endCxn id="117" idx="1"/>
          </p:cNvCxnSpPr>
          <p:nvPr/>
        </p:nvCxnSpPr>
        <p:spPr>
          <a:xfrm>
            <a:off x="6675063" y="2434955"/>
            <a:ext cx="354900" cy="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1" name="Google Shape;131;p11"/>
          <p:cNvCxnSpPr>
            <a:stCxn id="117" idx="3"/>
            <a:endCxn id="120" idx="1"/>
          </p:cNvCxnSpPr>
          <p:nvPr/>
        </p:nvCxnSpPr>
        <p:spPr>
          <a:xfrm>
            <a:off x="7894263" y="2434955"/>
            <a:ext cx="335400" cy="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2" name="Google Shape;132;p11"/>
          <p:cNvCxnSpPr>
            <a:stCxn id="119" idx="0"/>
            <a:endCxn id="125" idx="2"/>
          </p:cNvCxnSpPr>
          <p:nvPr/>
        </p:nvCxnSpPr>
        <p:spPr>
          <a:xfrm flipH="1" rot="10800000">
            <a:off x="8616885" y="1807849"/>
            <a:ext cx="2400" cy="20310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3" name="Google Shape;133;p11"/>
          <p:cNvSpPr txBox="1"/>
          <p:nvPr/>
        </p:nvSpPr>
        <p:spPr>
          <a:xfrm>
            <a:off x="5943600" y="942267"/>
            <a:ext cx="1787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</p:txBody>
      </p:sp>
      <p:sp>
        <p:nvSpPr>
          <p:cNvPr id="134" name="Google Shape;134;p11"/>
          <p:cNvSpPr txBox="1"/>
          <p:nvPr/>
        </p:nvSpPr>
        <p:spPr>
          <a:xfrm>
            <a:off x="6490821" y="178046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35" name="Google Shape;135;p11"/>
          <p:cNvSpPr txBox="1"/>
          <p:nvPr/>
        </p:nvSpPr>
        <p:spPr>
          <a:xfrm>
            <a:off x="724449" y="902900"/>
            <a:ext cx="3867000" cy="22467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MAIL FROM: &lt;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mike.wittie@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montana.edu&gt;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RCPT TO: &lt;mwittie@gmail.com&gt;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Subject: 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Domain Name System (DNS)</a:t>
            </a:r>
            <a:endParaRPr/>
          </a:p>
        </p:txBody>
      </p:sp>
      <p:sp>
        <p:nvSpPr>
          <p:cNvPr id="142" name="Google Shape;142;p12"/>
          <p:cNvSpPr txBox="1"/>
          <p:nvPr>
            <p:ph idx="1" type="body"/>
          </p:nvPr>
        </p:nvSpPr>
        <p:spPr>
          <a:xfrm>
            <a:off x="76200" y="895350"/>
            <a:ext cx="4583015" cy="38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People like mnemonics</a:t>
            </a:r>
            <a:endParaRPr sz="17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Ex. 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montana.edu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Routers like fixed width addresses</a:t>
            </a:r>
            <a:endParaRPr sz="17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Ex. 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153.90.3.95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How to map between the two?</a:t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700"/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Domain Name System:</a:t>
            </a:r>
            <a:endParaRPr sz="17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Database of mappings between </a:t>
            </a:r>
            <a:br>
              <a:rPr lang="en-US" sz="1500"/>
            </a:br>
            <a:r>
              <a:rPr lang="en-US" sz="1500"/>
              <a:t>host mnemonics and IP addresses</a:t>
            </a:r>
            <a:endParaRPr sz="15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Application layer protocol</a:t>
            </a:r>
            <a:endParaRPr sz="1500"/>
          </a:p>
          <a:p>
            <a:pPr indent="-177800" lvl="2" marL="11430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Hosts communicate with DNS to resolve names</a:t>
            </a:r>
            <a:endParaRPr sz="1400"/>
          </a:p>
          <a:p>
            <a:pPr indent="-177800" lvl="2" marL="11430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Lookups over UDP on port 53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143" name="Google Shape;143;p12"/>
          <p:cNvSpPr txBox="1"/>
          <p:nvPr>
            <p:ph idx="2" type="body"/>
          </p:nvPr>
        </p:nvSpPr>
        <p:spPr>
          <a:xfrm>
            <a:off x="4572000" y="895350"/>
            <a:ext cx="4114800" cy="38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rtl="0" algn="l"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Example:</a:t>
            </a:r>
            <a:endParaRPr sz="2300"/>
          </a:p>
        </p:txBody>
      </p:sp>
      <p:grpSp>
        <p:nvGrpSpPr>
          <p:cNvPr id="144" name="Google Shape;144;p12"/>
          <p:cNvGrpSpPr/>
          <p:nvPr/>
        </p:nvGrpSpPr>
        <p:grpSpPr>
          <a:xfrm>
            <a:off x="4659215" y="1352550"/>
            <a:ext cx="4179985" cy="2314528"/>
            <a:chOff x="4734852" y="866822"/>
            <a:chExt cx="4179985" cy="2314528"/>
          </a:xfrm>
        </p:grpSpPr>
        <p:pic>
          <p:nvPicPr>
            <p:cNvPr id="145" name="Google Shape;145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65164" y="1113011"/>
              <a:ext cx="513946" cy="848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12"/>
            <p:cNvSpPr txBox="1"/>
            <p:nvPr/>
          </p:nvSpPr>
          <p:spPr>
            <a:xfrm>
              <a:off x="4734852" y="1352351"/>
              <a:ext cx="774571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  <p:pic>
          <p:nvPicPr>
            <p:cNvPr descr="https://encrypted-tbn0.google.com/images?q=tbn:ANd9GcRZGYtI1g65qi6buOx6yaVkhIfiEy5RVK4Nl6hm3vhDq4W7bahD" id="147" name="Google Shape;147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43800" y="1004733"/>
              <a:ext cx="1371037" cy="1064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2"/>
            <p:cNvSpPr txBox="1"/>
            <p:nvPr/>
          </p:nvSpPr>
          <p:spPr>
            <a:xfrm>
              <a:off x="7797149" y="1352351"/>
              <a:ext cx="864339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pic>
          <p:nvPicPr>
            <p:cNvPr descr="http://divitodesign.com/wp-content/uploads/2011/08/Web-Hosting-Servers.jpg?6260e0" id="149" name="Google Shape;149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05730" y="866822"/>
              <a:ext cx="1208186" cy="13403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2"/>
            <p:cNvSpPr txBox="1"/>
            <p:nvPr/>
          </p:nvSpPr>
          <p:spPr>
            <a:xfrm>
              <a:off x="6073834" y="1352351"/>
              <a:ext cx="671979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</a:t>
              </a:r>
              <a:endParaRPr/>
            </a:p>
          </p:txBody>
        </p:sp>
        <p:grpSp>
          <p:nvGrpSpPr>
            <p:cNvPr id="151" name="Google Shape;151;p12"/>
            <p:cNvGrpSpPr/>
            <p:nvPr/>
          </p:nvGrpSpPr>
          <p:grpSpPr>
            <a:xfrm>
              <a:off x="4953000" y="2050018"/>
              <a:ext cx="3505200" cy="369332"/>
              <a:chOff x="4953000" y="1897618"/>
              <a:chExt cx="3505200" cy="369332"/>
            </a:xfrm>
          </p:grpSpPr>
          <p:cxnSp>
            <p:nvCxnSpPr>
              <p:cNvPr id="152" name="Google Shape;152;p12"/>
              <p:cNvCxnSpPr/>
              <p:nvPr/>
            </p:nvCxnSpPr>
            <p:spPr>
              <a:xfrm>
                <a:off x="7086600" y="2266950"/>
                <a:ext cx="137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61C61"/>
                </a:solidFill>
                <a:prstDash val="dash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53" name="Google Shape;153;p12"/>
              <p:cNvSpPr/>
              <p:nvPr/>
            </p:nvSpPr>
            <p:spPr>
              <a:xfrm>
                <a:off x="4953000" y="1897618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montana.edu</a:t>
                </a:r>
                <a:endParaRPr/>
              </a:p>
            </p:txBody>
          </p:sp>
          <p:cxnSp>
            <p:nvCxnSpPr>
              <p:cNvPr id="154" name="Google Shape;154;p12"/>
              <p:cNvCxnSpPr/>
              <p:nvPr/>
            </p:nvCxnSpPr>
            <p:spPr>
              <a:xfrm rot="10800000">
                <a:off x="4953000" y="2266950"/>
                <a:ext cx="2133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61C6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5" name="Google Shape;155;p12"/>
              <p:cNvSpPr/>
              <p:nvPr/>
            </p:nvSpPr>
            <p:spPr>
              <a:xfrm>
                <a:off x="7162800" y="1897618"/>
                <a:ext cx="564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???</a:t>
                </a:r>
                <a:endParaRPr/>
              </a:p>
            </p:txBody>
          </p:sp>
        </p:grpSp>
        <p:grpSp>
          <p:nvGrpSpPr>
            <p:cNvPr id="156" name="Google Shape;156;p12"/>
            <p:cNvGrpSpPr/>
            <p:nvPr/>
          </p:nvGrpSpPr>
          <p:grpSpPr>
            <a:xfrm>
              <a:off x="4955150" y="2431018"/>
              <a:ext cx="1454673" cy="369332"/>
              <a:chOff x="4955150" y="2202418"/>
              <a:chExt cx="1454673" cy="369332"/>
            </a:xfrm>
          </p:grpSpPr>
          <p:cxnSp>
            <p:nvCxnSpPr>
              <p:cNvPr id="157" name="Google Shape;157;p12"/>
              <p:cNvCxnSpPr/>
              <p:nvPr/>
            </p:nvCxnSpPr>
            <p:spPr>
              <a:xfrm>
                <a:off x="4955150" y="2571750"/>
                <a:ext cx="1454673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61C61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  <p:sp>
            <p:nvSpPr>
              <p:cNvPr id="158" name="Google Shape;158;p12"/>
              <p:cNvSpPr txBox="1"/>
              <p:nvPr/>
            </p:nvSpPr>
            <p:spPr>
              <a:xfrm>
                <a:off x="4955150" y="2202418"/>
                <a:ext cx="14157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DNS lookup</a:t>
                </a:r>
                <a:endParaRPr/>
              </a:p>
            </p:txBody>
          </p:sp>
        </p:grpSp>
        <p:grpSp>
          <p:nvGrpSpPr>
            <p:cNvPr id="159" name="Google Shape;159;p12"/>
            <p:cNvGrpSpPr/>
            <p:nvPr/>
          </p:nvGrpSpPr>
          <p:grpSpPr>
            <a:xfrm>
              <a:off x="4953000" y="2812018"/>
              <a:ext cx="3505200" cy="369332"/>
              <a:chOff x="4953000" y="2601952"/>
              <a:chExt cx="3505200" cy="369332"/>
            </a:xfrm>
          </p:grpSpPr>
          <p:cxnSp>
            <p:nvCxnSpPr>
              <p:cNvPr id="160" name="Google Shape;160;p12"/>
              <p:cNvCxnSpPr/>
              <p:nvPr/>
            </p:nvCxnSpPr>
            <p:spPr>
              <a:xfrm>
                <a:off x="4955150" y="2971284"/>
                <a:ext cx="350305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61C6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61" name="Google Shape;161;p12"/>
              <p:cNvSpPr/>
              <p:nvPr/>
            </p:nvSpPr>
            <p:spPr>
              <a:xfrm>
                <a:off x="4953000" y="2601952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153.90.3.95</a:t>
                </a:r>
                <a:endParaRPr/>
              </a:p>
            </p:txBody>
          </p:sp>
        </p:grpSp>
      </p:grpSp>
      <p:sp>
        <p:nvSpPr>
          <p:cNvPr id="162" name="Google Shape;162;p12"/>
          <p:cNvSpPr txBox="1"/>
          <p:nvPr/>
        </p:nvSpPr>
        <p:spPr>
          <a:xfrm>
            <a:off x="6327718" y="3943350"/>
            <a:ext cx="80021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</p:txBody>
      </p:sp>
      <p:sp>
        <p:nvSpPr>
          <p:cNvPr id="163" name="Google Shape;163;p12"/>
          <p:cNvSpPr txBox="1"/>
          <p:nvPr/>
        </p:nvSpPr>
        <p:spPr>
          <a:xfrm>
            <a:off x="4692655" y="4457640"/>
            <a:ext cx="407034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 up with an architecture for DNS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DNS architecture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304800" y="895350"/>
            <a:ext cx="4114800" cy="38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 distributed database</a:t>
            </a:r>
            <a:endParaRPr sz="18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No DNS server has all the records!</a:t>
            </a:r>
            <a:endParaRPr sz="16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Hierarchical organization</a:t>
            </a:r>
            <a:endParaRPr sz="16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Root DNS servers</a:t>
            </a:r>
            <a:endParaRPr sz="18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Responsible for TLD servers</a:t>
            </a:r>
            <a:endParaRPr sz="16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Top-level domain (TLD) servers:</a:t>
            </a:r>
            <a:endParaRPr sz="18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Responsible for com, org, net, edu </a:t>
            </a:r>
            <a:endParaRPr sz="16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And top-level country domains, </a:t>
            </a:r>
            <a:br>
              <a:rPr lang="en-US" sz="1600"/>
            </a:br>
            <a:r>
              <a:rPr lang="en-US" sz="1600"/>
              <a:t>e.g.: uk, fr, ca, jp</a:t>
            </a:r>
            <a:endParaRPr sz="16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Authoritative DNS servers: </a:t>
            </a:r>
            <a:endParaRPr sz="18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Organization’s own DNS with </a:t>
            </a:r>
            <a:br>
              <a:rPr lang="en-US" sz="1600"/>
            </a:br>
            <a:r>
              <a:rPr lang="en-US" sz="1600"/>
              <a:t>up-to-date records</a:t>
            </a:r>
            <a:endParaRPr sz="16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71" name="Google Shape;171;p13"/>
          <p:cNvSpPr txBox="1"/>
          <p:nvPr>
            <p:ph idx="2" type="body"/>
          </p:nvPr>
        </p:nvSpPr>
        <p:spPr>
          <a:xfrm>
            <a:off x="4572000" y="2800350"/>
            <a:ext cx="4343400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Local DNS servers</a:t>
            </a:r>
            <a:endParaRPr sz="18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Not part of the hierarchy</a:t>
            </a:r>
            <a:endParaRPr sz="16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Acts as proxy for local DNS queries</a:t>
            </a:r>
            <a:endParaRPr sz="16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May contain cached records</a:t>
            </a:r>
            <a:endParaRPr sz="16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Complexity at the “network edge”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4240038" y="895350"/>
            <a:ext cx="4822482" cy="1526466"/>
            <a:chOff x="230" y="510"/>
            <a:chExt cx="5776" cy="1952"/>
          </a:xfrm>
        </p:grpSpPr>
        <p:sp>
          <p:nvSpPr>
            <p:cNvPr id="173" name="Google Shape;173;p13"/>
            <p:cNvSpPr txBox="1"/>
            <p:nvPr/>
          </p:nvSpPr>
          <p:spPr>
            <a:xfrm>
              <a:off x="2055" y="510"/>
              <a:ext cx="1734" cy="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Root DNS Servers</a:t>
              </a:r>
              <a:endParaRPr/>
            </a:p>
          </p:txBody>
        </p:sp>
        <p:sp>
          <p:nvSpPr>
            <p:cNvPr id="174" name="Google Shape;174;p13"/>
            <p:cNvSpPr txBox="1"/>
            <p:nvPr/>
          </p:nvSpPr>
          <p:spPr>
            <a:xfrm>
              <a:off x="504" y="1253"/>
              <a:ext cx="1663" cy="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 DNS servers</a:t>
              </a:r>
              <a:endParaRPr/>
            </a:p>
          </p:txBody>
        </p:sp>
        <p:sp>
          <p:nvSpPr>
            <p:cNvPr id="175" name="Google Shape;175;p13"/>
            <p:cNvSpPr txBox="1"/>
            <p:nvPr/>
          </p:nvSpPr>
          <p:spPr>
            <a:xfrm>
              <a:off x="2280" y="1253"/>
              <a:ext cx="1581" cy="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org DNS servers</a:t>
              </a:r>
              <a:endParaRPr/>
            </a:p>
          </p:txBody>
        </p:sp>
        <p:sp>
          <p:nvSpPr>
            <p:cNvPr id="176" name="Google Shape;176;p13"/>
            <p:cNvSpPr txBox="1"/>
            <p:nvPr/>
          </p:nvSpPr>
          <p:spPr>
            <a:xfrm>
              <a:off x="4008" y="1253"/>
              <a:ext cx="1621" cy="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edu DNS servers</a:t>
              </a:r>
              <a:endParaRPr/>
            </a:p>
          </p:txBody>
        </p:sp>
        <p:cxnSp>
          <p:nvCxnSpPr>
            <p:cNvPr id="177" name="Google Shape;177;p13"/>
            <p:cNvCxnSpPr/>
            <p:nvPr/>
          </p:nvCxnSpPr>
          <p:spPr>
            <a:xfrm flipH="1">
              <a:off x="1344" y="864"/>
              <a:ext cx="1392" cy="432"/>
            </a:xfrm>
            <a:prstGeom prst="straightConnector1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3"/>
            <p:cNvCxnSpPr/>
            <p:nvPr/>
          </p:nvCxnSpPr>
          <p:spPr>
            <a:xfrm>
              <a:off x="2928" y="816"/>
              <a:ext cx="0" cy="48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3"/>
            <p:cNvCxnSpPr/>
            <p:nvPr/>
          </p:nvCxnSpPr>
          <p:spPr>
            <a:xfrm>
              <a:off x="3168" y="864"/>
              <a:ext cx="1440" cy="4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" name="Google Shape;180;p13"/>
            <p:cNvSpPr txBox="1"/>
            <p:nvPr/>
          </p:nvSpPr>
          <p:spPr>
            <a:xfrm>
              <a:off x="3616" y="1872"/>
              <a:ext cx="1264" cy="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poly.edu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sp>
          <p:nvSpPr>
            <p:cNvPr id="181" name="Google Shape;181;p13"/>
            <p:cNvSpPr txBox="1"/>
            <p:nvPr/>
          </p:nvSpPr>
          <p:spPr>
            <a:xfrm>
              <a:off x="4742" y="1872"/>
              <a:ext cx="1264" cy="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umass.edu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182" name="Google Shape;182;p13"/>
            <p:cNvCxnSpPr/>
            <p:nvPr/>
          </p:nvCxnSpPr>
          <p:spPr>
            <a:xfrm flipH="1">
              <a:off x="4224" y="1536"/>
              <a:ext cx="336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3"/>
            <p:cNvCxnSpPr/>
            <p:nvPr/>
          </p:nvCxnSpPr>
          <p:spPr>
            <a:xfrm>
              <a:off x="4848" y="1536"/>
              <a:ext cx="288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4" name="Google Shape;184;p13"/>
            <p:cNvSpPr txBox="1"/>
            <p:nvPr/>
          </p:nvSpPr>
          <p:spPr>
            <a:xfrm>
              <a:off x="230" y="1872"/>
              <a:ext cx="1264" cy="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yahoo.com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sp>
          <p:nvSpPr>
            <p:cNvPr id="185" name="Google Shape;185;p13"/>
            <p:cNvSpPr txBox="1"/>
            <p:nvPr/>
          </p:nvSpPr>
          <p:spPr>
            <a:xfrm>
              <a:off x="1356" y="1872"/>
              <a:ext cx="1273" cy="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amazon.com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186" name="Google Shape;186;p13"/>
            <p:cNvCxnSpPr/>
            <p:nvPr/>
          </p:nvCxnSpPr>
          <p:spPr>
            <a:xfrm flipH="1">
              <a:off x="768" y="1584"/>
              <a:ext cx="192" cy="2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3"/>
            <p:cNvCxnSpPr/>
            <p:nvPr/>
          </p:nvCxnSpPr>
          <p:spPr>
            <a:xfrm>
              <a:off x="1392" y="1584"/>
              <a:ext cx="240" cy="2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8" name="Google Shape;188;p13"/>
            <p:cNvSpPr txBox="1"/>
            <p:nvPr/>
          </p:nvSpPr>
          <p:spPr>
            <a:xfrm>
              <a:off x="2491" y="1872"/>
              <a:ext cx="1264" cy="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pbs.org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189" name="Google Shape;189;p13"/>
            <p:cNvCxnSpPr/>
            <p:nvPr/>
          </p:nvCxnSpPr>
          <p:spPr>
            <a:xfrm>
              <a:off x="2928" y="1536"/>
              <a:ext cx="0" cy="2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wittie\AppData\Local\Temp\enhtmlclip\ScreenClip(15).png"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97230"/>
            <a:ext cx="9144000" cy="43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4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DNS root servers</a:t>
            </a:r>
            <a:endParaRPr/>
          </a:p>
        </p:txBody>
      </p:sp>
      <p:pic>
        <p:nvPicPr>
          <p:cNvPr descr="C:\Users\mwittie\AppData\Local\Temp\enhtmlclip\ScreenClip(16).png" id="196" name="Google Shape;1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2024" y="1581150"/>
            <a:ext cx="4117651" cy="134128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DNS Services</a:t>
            </a:r>
            <a:endParaRPr/>
          </a:p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228600" y="895350"/>
            <a:ext cx="8458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DNS services</a:t>
            </a:r>
            <a:endParaRPr sz="1800"/>
          </a:p>
          <a:p>
            <a:pPr indent="-2730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Hostname to IP address translation</a:t>
            </a:r>
            <a:endParaRPr sz="1600"/>
          </a:p>
          <a:p>
            <a:pPr indent="457200" lvl="2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host montana.edu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2730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Hostname to IPv6 address translation</a:t>
            </a:r>
            <a:endParaRPr sz="1600"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2730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Host aliasing</a:t>
            </a:r>
            <a:endParaRPr sz="1600"/>
          </a:p>
          <a:p>
            <a:pPr indent="457200" lvl="2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2730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Mail server aliasing</a:t>
            </a:r>
            <a:endParaRPr sz="1600"/>
          </a:p>
          <a:p>
            <a:pPr indent="457200" lvl="2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2730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Load distribution</a:t>
            </a:r>
            <a:endParaRPr sz="1600"/>
          </a:p>
          <a:p>
            <a:pPr indent="457200" lvl="2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2730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Redirection</a:t>
            </a:r>
            <a:endParaRPr sz="1600"/>
          </a:p>
          <a:p>
            <a:pPr indent="-215900" lvl="2" marL="11430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Look up same host from servers in different regions</a:t>
            </a:r>
            <a:endParaRPr sz="1400"/>
          </a:p>
          <a:p>
            <a:pPr indent="457200" lvl="2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/>
          </a:p>
          <a:p>
            <a:pPr indent="0" lvl="2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descr="http://michaellorinfriedman.com/wp-content/uploads/2012/04/email-hosting.jpg" id="203" name="Google Shape;2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7073" y="2266950"/>
            <a:ext cx="1274180" cy="1281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0.gstatic.com/images?q=tbn:ANd9GcTLbPNHmxUpQQNfpbsTBHpZEwY5HjD7NmVd-dgIuFpIsVZAxzGc&amp;t=1" id="204" name="Google Shape;2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2309527"/>
            <a:ext cx="1352035" cy="11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5"/>
          <p:cNvSpPr/>
          <p:nvPr/>
        </p:nvSpPr>
        <p:spPr>
          <a:xfrm>
            <a:off x="6054305" y="1047750"/>
            <a:ext cx="23535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montana.edu</a:t>
            </a:r>
            <a:endParaRPr/>
          </a:p>
        </p:txBody>
      </p:sp>
      <p:cxnSp>
        <p:nvCxnSpPr>
          <p:cNvPr id="206" name="Google Shape;206;p15"/>
          <p:cNvCxnSpPr>
            <a:stCxn id="205" idx="2"/>
            <a:endCxn id="204" idx="0"/>
          </p:cNvCxnSpPr>
          <p:nvPr/>
        </p:nvCxnSpPr>
        <p:spPr>
          <a:xfrm flipH="1">
            <a:off x="6467270" y="1570970"/>
            <a:ext cx="763800" cy="73860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7" name="Google Shape;207;p15"/>
          <p:cNvCxnSpPr>
            <a:stCxn id="205" idx="2"/>
          </p:cNvCxnSpPr>
          <p:nvPr/>
        </p:nvCxnSpPr>
        <p:spPr>
          <a:xfrm>
            <a:off x="7231070" y="1570970"/>
            <a:ext cx="922200" cy="73860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8" name="Google Shape;208;p15"/>
          <p:cNvSpPr txBox="1"/>
          <p:nvPr/>
        </p:nvSpPr>
        <p:spPr>
          <a:xfrm>
            <a:off x="7032866" y="1581150"/>
            <a:ext cx="4347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Inserting DNS records</a:t>
            </a:r>
            <a:endParaRPr/>
          </a:p>
        </p:txBody>
      </p:sp>
      <p:sp>
        <p:nvSpPr>
          <p:cNvPr id="214" name="Google Shape;214;p16"/>
          <p:cNvSpPr txBox="1"/>
          <p:nvPr>
            <p:ph idx="1" type="body"/>
          </p:nvPr>
        </p:nvSpPr>
        <p:spPr>
          <a:xfrm>
            <a:off x="152400" y="895350"/>
            <a:ext cx="5029201" cy="38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Want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netutopia.com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/>
          </a:p>
          <a:p>
            <a:pPr indent="-3302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Contact registrar </a:t>
            </a:r>
            <a:endParaRPr sz="1800"/>
          </a:p>
          <a:p>
            <a:pPr indent="-2730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(eg. Network Solutions)</a:t>
            </a:r>
            <a:endParaRPr sz="1600"/>
          </a:p>
          <a:p>
            <a:pPr indent="-2730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Provide IP of authoritative DNS</a:t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/>
          </a:p>
          <a:p>
            <a:pPr indent="-3302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Registrar updates .com TLD</a:t>
            </a:r>
            <a:endParaRPr sz="18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(netutopia.com, dns1.netutopia.com, NS)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(dns1.netutopia.com, 212.212.212.1, 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/>
          </a:p>
          <a:p>
            <a:pPr indent="-3302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Update own DNS with type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/>
              <a:t> and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MX</a:t>
            </a:r>
            <a:r>
              <a:rPr lang="en-US" sz="1800"/>
              <a:t> records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215" name="Google Shape;215;p16"/>
          <p:cNvGrpSpPr/>
          <p:nvPr/>
        </p:nvGrpSpPr>
        <p:grpSpPr>
          <a:xfrm>
            <a:off x="7266546" y="1159996"/>
            <a:ext cx="355023" cy="437285"/>
            <a:chOff x="4140" y="429"/>
            <a:chExt cx="1425" cy="2396"/>
          </a:xfrm>
        </p:grpSpPr>
        <p:sp>
          <p:nvSpPr>
            <p:cNvPr id="216" name="Google Shape;216;p1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1" name="Google Shape;221;p16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222" name="Google Shape;222;p16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4" name="Google Shape;224;p16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" name="Google Shape;225;p16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226" name="Google Shape;226;p16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" name="Google Shape;228;p16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0" name="Google Shape;230;p16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231" name="Google Shape;231;p16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3" name="Google Shape;233;p1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" name="Google Shape;234;p16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235" name="Google Shape;235;p16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7" name="Google Shape;237;p16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6"/>
          <p:cNvSpPr txBox="1"/>
          <p:nvPr/>
        </p:nvSpPr>
        <p:spPr>
          <a:xfrm>
            <a:off x="7856765" y="1193972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DNS</a:t>
            </a:r>
            <a:endParaRPr/>
          </a:p>
        </p:txBody>
      </p:sp>
      <p:grpSp>
        <p:nvGrpSpPr>
          <p:cNvPr id="249" name="Google Shape;249;p16"/>
          <p:cNvGrpSpPr/>
          <p:nvPr/>
        </p:nvGrpSpPr>
        <p:grpSpPr>
          <a:xfrm>
            <a:off x="7266546" y="1904325"/>
            <a:ext cx="355023" cy="437285"/>
            <a:chOff x="4140" y="429"/>
            <a:chExt cx="1425" cy="2396"/>
          </a:xfrm>
        </p:grpSpPr>
        <p:sp>
          <p:nvSpPr>
            <p:cNvPr id="250" name="Google Shape;250;p1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" name="Google Shape;255;p16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256" name="Google Shape;256;p16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8" name="Google Shape;258;p16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9" name="Google Shape;259;p16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260" name="Google Shape;260;p16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2" name="Google Shape;262;p16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" name="Google Shape;264;p16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265" name="Google Shape;265;p16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7" name="Google Shape;267;p1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8" name="Google Shape;268;p16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269" name="Google Shape;269;p16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1" name="Google Shape;271;p16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16"/>
          <p:cNvSpPr txBox="1"/>
          <p:nvPr/>
        </p:nvSpPr>
        <p:spPr>
          <a:xfrm>
            <a:off x="7856765" y="1956675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TLD DNS</a:t>
            </a:r>
            <a:endParaRPr/>
          </a:p>
        </p:txBody>
      </p:sp>
      <p:grpSp>
        <p:nvGrpSpPr>
          <p:cNvPr id="283" name="Google Shape;283;p16"/>
          <p:cNvGrpSpPr/>
          <p:nvPr/>
        </p:nvGrpSpPr>
        <p:grpSpPr>
          <a:xfrm>
            <a:off x="6267781" y="3223574"/>
            <a:ext cx="355023" cy="437285"/>
            <a:chOff x="4140" y="429"/>
            <a:chExt cx="1425" cy="2396"/>
          </a:xfrm>
        </p:grpSpPr>
        <p:sp>
          <p:nvSpPr>
            <p:cNvPr id="284" name="Google Shape;284;p1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" name="Google Shape;289;p16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290" name="Google Shape;290;p16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2" name="Google Shape;292;p16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3" name="Google Shape;293;p16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294" name="Google Shape;294;p16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6" name="Google Shape;296;p16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8" name="Google Shape;298;p16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299" name="Google Shape;299;p16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1" name="Google Shape;301;p1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2" name="Google Shape;302;p16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303" name="Google Shape;303;p16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p16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16"/>
          <p:cNvSpPr txBox="1"/>
          <p:nvPr/>
        </p:nvSpPr>
        <p:spPr>
          <a:xfrm>
            <a:off x="6858000" y="3257550"/>
            <a:ext cx="2018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Authoritative DNS</a:t>
            </a:r>
            <a:endParaRPr/>
          </a:p>
        </p:txBody>
      </p:sp>
      <p:sp>
        <p:nvSpPr>
          <p:cNvPr id="317" name="Google Shape;317;p16"/>
          <p:cNvSpPr/>
          <p:nvPr/>
        </p:nvSpPr>
        <p:spPr>
          <a:xfrm>
            <a:off x="5334000" y="3105150"/>
            <a:ext cx="3581400" cy="19050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16"/>
          <p:cNvGrpSpPr/>
          <p:nvPr/>
        </p:nvGrpSpPr>
        <p:grpSpPr>
          <a:xfrm>
            <a:off x="6267781" y="3810000"/>
            <a:ext cx="355023" cy="437285"/>
            <a:chOff x="4140" y="429"/>
            <a:chExt cx="1425" cy="2396"/>
          </a:xfrm>
        </p:grpSpPr>
        <p:sp>
          <p:nvSpPr>
            <p:cNvPr id="319" name="Google Shape;319;p1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4" name="Google Shape;324;p16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325" name="Google Shape;325;p16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7" name="Google Shape;327;p16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8" name="Google Shape;328;p16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329" name="Google Shape;329;p16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1" name="Google Shape;331;p16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" name="Google Shape;333;p16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334" name="Google Shape;334;p16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6" name="Google Shape;336;p1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7" name="Google Shape;337;p16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338" name="Google Shape;338;p16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0" name="Google Shape;340;p16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16"/>
          <p:cNvSpPr txBox="1"/>
          <p:nvPr/>
        </p:nvSpPr>
        <p:spPr>
          <a:xfrm>
            <a:off x="6858000" y="3843976"/>
            <a:ext cx="1360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</p:txBody>
      </p:sp>
      <p:grpSp>
        <p:nvGrpSpPr>
          <p:cNvPr id="352" name="Google Shape;352;p16"/>
          <p:cNvGrpSpPr/>
          <p:nvPr/>
        </p:nvGrpSpPr>
        <p:grpSpPr>
          <a:xfrm>
            <a:off x="6267781" y="4442774"/>
            <a:ext cx="355023" cy="437285"/>
            <a:chOff x="4140" y="429"/>
            <a:chExt cx="1425" cy="2396"/>
          </a:xfrm>
        </p:grpSpPr>
        <p:sp>
          <p:nvSpPr>
            <p:cNvPr id="353" name="Google Shape;353;p1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8" name="Google Shape;358;p16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359" name="Google Shape;359;p16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1" name="Google Shape;361;p16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2" name="Google Shape;362;p16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363" name="Google Shape;363;p16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" name="Google Shape;365;p16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7" name="Google Shape;367;p16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368" name="Google Shape;368;p16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0" name="Google Shape;370;p1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1" name="Google Shape;371;p16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372" name="Google Shape;372;p16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4" name="Google Shape;374;p16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5" name="Google Shape;385;p16"/>
          <p:cNvSpPr txBox="1"/>
          <p:nvPr/>
        </p:nvSpPr>
        <p:spPr>
          <a:xfrm>
            <a:off x="6858000" y="4476750"/>
            <a:ext cx="1313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Mail server</a:t>
            </a:r>
            <a:endParaRPr/>
          </a:p>
        </p:txBody>
      </p:sp>
      <p:sp>
        <p:nvSpPr>
          <p:cNvPr id="386" name="Google Shape;386;p16"/>
          <p:cNvSpPr/>
          <p:nvPr/>
        </p:nvSpPr>
        <p:spPr>
          <a:xfrm rot="-5400000">
            <a:off x="4679391" y="3861360"/>
            <a:ext cx="1830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netutopia.com</a:t>
            </a:r>
            <a:endParaRPr/>
          </a:p>
        </p:txBody>
      </p:sp>
      <p:grpSp>
        <p:nvGrpSpPr>
          <p:cNvPr id="387" name="Google Shape;387;p16"/>
          <p:cNvGrpSpPr/>
          <p:nvPr/>
        </p:nvGrpSpPr>
        <p:grpSpPr>
          <a:xfrm>
            <a:off x="5146961" y="1925601"/>
            <a:ext cx="2135420" cy="1297973"/>
            <a:chOff x="5146961" y="1925601"/>
            <a:chExt cx="2135420" cy="1297973"/>
          </a:xfrm>
        </p:grpSpPr>
        <p:sp>
          <p:nvSpPr>
            <p:cNvPr id="388" name="Google Shape;388;p16"/>
            <p:cNvSpPr/>
            <p:nvPr/>
          </p:nvSpPr>
          <p:spPr>
            <a:xfrm>
              <a:off x="5146961" y="1925601"/>
              <a:ext cx="1120820" cy="369332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Registrar</a:t>
              </a:r>
              <a:endParaRPr/>
            </a:p>
          </p:txBody>
        </p:sp>
        <p:cxnSp>
          <p:nvCxnSpPr>
            <p:cNvPr id="389" name="Google Shape;389;p16"/>
            <p:cNvCxnSpPr>
              <a:stCxn id="285" idx="0"/>
              <a:endCxn id="388" idx="2"/>
            </p:cNvCxnSpPr>
            <p:nvPr/>
          </p:nvCxnSpPr>
          <p:spPr>
            <a:xfrm rot="10800000">
              <a:off x="5707475" y="2295074"/>
              <a:ext cx="706800" cy="92850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90" name="Google Shape;390;p16"/>
            <p:cNvCxnSpPr>
              <a:stCxn id="388" idx="3"/>
              <a:endCxn id="251" idx="1"/>
            </p:cNvCxnSpPr>
            <p:nvPr/>
          </p:nvCxnSpPr>
          <p:spPr>
            <a:xfrm>
              <a:off x="6267781" y="2110267"/>
              <a:ext cx="1014600" cy="240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91" name="Google Shape;391;p16"/>
          <p:cNvGrpSpPr/>
          <p:nvPr/>
        </p:nvGrpSpPr>
        <p:grpSpPr>
          <a:xfrm>
            <a:off x="5146961" y="1116529"/>
            <a:ext cx="2268944" cy="2902423"/>
            <a:chOff x="5146961" y="1116529"/>
            <a:chExt cx="2268944" cy="2902423"/>
          </a:xfrm>
        </p:grpSpPr>
        <p:sp>
          <p:nvSpPr>
            <p:cNvPr id="392" name="Google Shape;392;p16"/>
            <p:cNvSpPr txBox="1"/>
            <p:nvPr/>
          </p:nvSpPr>
          <p:spPr>
            <a:xfrm>
              <a:off x="5146961" y="1116529"/>
              <a:ext cx="774571" cy="369332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  <p:cxnSp>
          <p:nvCxnSpPr>
            <p:cNvPr id="393" name="Google Shape;393;p16"/>
            <p:cNvCxnSpPr>
              <a:stCxn id="392" idx="3"/>
              <a:endCxn id="251" idx="0"/>
            </p:cNvCxnSpPr>
            <p:nvPr/>
          </p:nvCxnSpPr>
          <p:spPr>
            <a:xfrm>
              <a:off x="5921532" y="1301195"/>
              <a:ext cx="1491600" cy="6030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94" name="Google Shape;394;p16"/>
            <p:cNvCxnSpPr>
              <a:stCxn id="276" idx="2"/>
              <a:endCxn id="285" idx="0"/>
            </p:cNvCxnSpPr>
            <p:nvPr/>
          </p:nvCxnSpPr>
          <p:spPr>
            <a:xfrm flipH="1">
              <a:off x="6414205" y="2341610"/>
              <a:ext cx="1001700" cy="8820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95" name="Google Shape;395;p16"/>
            <p:cNvCxnSpPr>
              <a:stCxn id="305" idx="1"/>
              <a:endCxn id="340" idx="3"/>
            </p:cNvCxnSpPr>
            <p:nvPr/>
          </p:nvCxnSpPr>
          <p:spPr>
            <a:xfrm>
              <a:off x="6544823" y="3432452"/>
              <a:ext cx="15900" cy="586500"/>
            </a:xfrm>
            <a:prstGeom prst="curvedConnector5">
              <a:avLst>
                <a:gd fmla="val 1632800" name="adj1"/>
                <a:gd fmla="val 50000" name="adj2"/>
                <a:gd fmla="val 1613327" name="adj3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96" name="Google Shape;396;p16"/>
          <p:cNvGrpSpPr/>
          <p:nvPr/>
        </p:nvGrpSpPr>
        <p:grpSpPr>
          <a:xfrm>
            <a:off x="6283726" y="3431831"/>
            <a:ext cx="600" cy="1219274"/>
            <a:chOff x="6283726" y="3431831"/>
            <a:chExt cx="600" cy="1219274"/>
          </a:xfrm>
        </p:grpSpPr>
        <p:cxnSp>
          <p:nvCxnSpPr>
            <p:cNvPr id="397" name="Google Shape;397;p16"/>
            <p:cNvCxnSpPr>
              <a:stCxn id="354" idx="1"/>
              <a:endCxn id="285" idx="1"/>
            </p:cNvCxnSpPr>
            <p:nvPr/>
          </p:nvCxnSpPr>
          <p:spPr>
            <a:xfrm flipH="1" rot="10800000">
              <a:off x="6283726" y="3431905"/>
              <a:ext cx="600" cy="1219200"/>
            </a:xfrm>
            <a:prstGeom prst="curvedConnector3">
              <a:avLst>
                <a:gd fmla="val 3700000" name="adj1"/>
              </a:avLst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98" name="Google Shape;398;p16"/>
            <p:cNvCxnSpPr>
              <a:stCxn id="320" idx="1"/>
              <a:endCxn id="285" idx="1"/>
            </p:cNvCxnSpPr>
            <p:nvPr/>
          </p:nvCxnSpPr>
          <p:spPr>
            <a:xfrm flipH="1" rot="10800000">
              <a:off x="6283726" y="3431831"/>
              <a:ext cx="600" cy="586500"/>
            </a:xfrm>
            <a:prstGeom prst="curvedConnector3">
              <a:avLst>
                <a:gd fmla="val 1800000" name="adj1"/>
              </a:avLst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DNS lookup process</a:t>
            </a:r>
            <a:endParaRPr/>
          </a:p>
        </p:txBody>
      </p:sp>
      <p:sp>
        <p:nvSpPr>
          <p:cNvPr id="405" name="Google Shape;405;p17"/>
          <p:cNvSpPr txBox="1"/>
          <p:nvPr>
            <p:ph idx="1" type="body"/>
          </p:nvPr>
        </p:nvSpPr>
        <p:spPr>
          <a:xfrm>
            <a:off x="304800" y="644128"/>
            <a:ext cx="41925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 lookup</a:t>
            </a:r>
            <a:endParaRPr/>
          </a:p>
        </p:txBody>
      </p:sp>
      <p:sp>
        <p:nvSpPr>
          <p:cNvPr id="406" name="Google Shape;406;p17"/>
          <p:cNvSpPr txBox="1"/>
          <p:nvPr>
            <p:ph idx="3" type="body"/>
          </p:nvPr>
        </p:nvSpPr>
        <p:spPr>
          <a:xfrm>
            <a:off x="4645026" y="644128"/>
            <a:ext cx="4194174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 lookup</a:t>
            </a:r>
            <a:endParaRPr/>
          </a:p>
        </p:txBody>
      </p:sp>
      <p:pic>
        <p:nvPicPr>
          <p:cNvPr id="407" name="Google Shape;4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479" y="1118938"/>
            <a:ext cx="2839230" cy="3993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8800" y="1130587"/>
            <a:ext cx="2766626" cy="398226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7"/>
          <p:cNvSpPr txBox="1"/>
          <p:nvPr/>
        </p:nvSpPr>
        <p:spPr>
          <a:xfrm>
            <a:off x="2900831" y="4019550"/>
            <a:ext cx="358303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method is faster and why?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SU_theme">
  <a:themeElements>
    <a:clrScheme name="MSU">
      <a:dk1>
        <a:srgbClr val="262626"/>
      </a:dk1>
      <a:lt1>
        <a:srgbClr val="FFFFFF"/>
      </a:lt1>
      <a:dk2>
        <a:srgbClr val="3B3B3B"/>
      </a:dk2>
      <a:lt2>
        <a:srgbClr val="F2F2F2"/>
      </a:lt2>
      <a:accent1>
        <a:srgbClr val="0A1F62"/>
      </a:accent1>
      <a:accent2>
        <a:srgbClr val="F0AC00"/>
      </a:accent2>
      <a:accent3>
        <a:srgbClr val="003F9B"/>
      </a:accent3>
      <a:accent4>
        <a:srgbClr val="F6D473"/>
      </a:accent4>
      <a:accent5>
        <a:srgbClr val="E37777"/>
      </a:accent5>
      <a:accent6>
        <a:srgbClr val="65BF76"/>
      </a:accent6>
      <a:hlink>
        <a:srgbClr val="3366FF"/>
      </a:hlink>
      <a:folHlink>
        <a:srgbClr val="66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