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7010400" cy="92964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Denial-of-service_attack#Reflected_.2F_Spoofed_attac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8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3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8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4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8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5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9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off DNS &gt; 50ms lat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90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9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1e7f27de7_0_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41e7f27de7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41e7f27de7_0_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1e7f27de7_0_83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1e7f27de7_0_8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41e7f27de7_0_83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Google do?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both, also mention private networks, which is why it’s faster than bing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8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e7f27de7_0_167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41e7f27de7_0_1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Google do?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both, also mention private networks, which is why it’s faster than bing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41e7f27de7_0_167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9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0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8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8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practice, difficulties can arise when using EDNS traversing firewalls, since some firewalls assume a maximum DNS message length of 512 bytes and block longer DNS packets.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introduction of EDNS made a type of 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Reflected Denial-of-Service attacks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called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amplification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feasible, since EDNS facilitates very large response packets compared to relatively small request packets.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2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jp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jpg"/><Relationship Id="rId6" Type="http://schemas.openxmlformats.org/officeDocument/2006/relationships/image" Target="../media/image20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3.jp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685800" y="24598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52400" y="3695700"/>
            <a:ext cx="8915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Content Delivery Networks (CDNs)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371601"/>
            <a:ext cx="4982188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Evaluating the DNS extension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Focus on places where remote DNS affects performance</a:t>
            </a:r>
            <a:endParaRPr/>
          </a:p>
        </p:txBody>
      </p:sp>
      <p:cxnSp>
        <p:nvCxnSpPr>
          <p:cNvPr id="263" name="Google Shape;263;p18"/>
          <p:cNvCxnSpPr/>
          <p:nvPr/>
        </p:nvCxnSpPr>
        <p:spPr>
          <a:xfrm>
            <a:off x="3429000" y="2857500"/>
            <a:ext cx="1143000" cy="0"/>
          </a:xfrm>
          <a:prstGeom prst="straightConnector1">
            <a:avLst/>
          </a:prstGeom>
          <a:solidFill>
            <a:schemeClr val="accent1"/>
          </a:solidFill>
          <a:ln cap="flat" cmpd="sng" w="444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64" name="Google Shape;264;p18"/>
          <p:cNvSpPr txBox="1"/>
          <p:nvPr/>
        </p:nvSpPr>
        <p:spPr>
          <a:xfrm>
            <a:off x="4743450" y="2857501"/>
            <a:ext cx="1657350" cy="5078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45% performance improvement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nsSiteFraction-withCDNs_caida_pre.pdf" id="270" name="Google Shape;2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1" y="1575136"/>
            <a:ext cx="39338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nsSiteFraction-withCDNs.pdf" id="271" name="Google Shape;2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1" y="1575136"/>
            <a:ext cx="39338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DNS extension adoption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304800" y="89535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issue – both DNS and CDN services must support it</a:t>
            </a: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>
            <a:off x="5257800" y="2279679"/>
            <a:ext cx="2571750" cy="1314450"/>
            <a:chOff x="6629400" y="5105400"/>
            <a:chExt cx="3429000" cy="1752600"/>
          </a:xfrm>
        </p:grpSpPr>
        <p:sp>
          <p:nvSpPr>
            <p:cNvPr id="275" name="Google Shape;275;p19"/>
            <p:cNvSpPr/>
            <p:nvPr/>
          </p:nvSpPr>
          <p:spPr>
            <a:xfrm>
              <a:off x="7086600" y="5224375"/>
              <a:ext cx="2971800" cy="67710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most sites </a:t>
              </a:r>
              <a:r>
                <a:rPr b="1" i="1"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don’t support it</a:t>
              </a:r>
              <a:endParaRPr b="1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629400" y="5105400"/>
              <a:ext cx="457200" cy="1752600"/>
            </a:xfrm>
            <a:prstGeom prst="rightBrace">
              <a:avLst>
                <a:gd fmla="val 9524" name="adj1"/>
                <a:gd fmla="val 17316" name="adj2"/>
              </a:avLst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5257800" y="3595489"/>
            <a:ext cx="2057400" cy="507831"/>
            <a:chOff x="6553200" y="5986375"/>
            <a:chExt cx="2743200" cy="677108"/>
          </a:xfrm>
        </p:grpSpPr>
        <p:sp>
          <p:nvSpPr>
            <p:cNvPr id="278" name="Google Shape;278;p19"/>
            <p:cNvSpPr/>
            <p:nvPr/>
          </p:nvSpPr>
          <p:spPr>
            <a:xfrm>
              <a:off x="7010400" y="5986375"/>
              <a:ext cx="2286000" cy="67710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Most support seen for Google services</a:t>
              </a:r>
              <a:endParaRPr b="1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553200" y="6060768"/>
              <a:ext cx="457200" cy="228600"/>
            </a:xfrm>
            <a:prstGeom prst="rightBrace">
              <a:avLst>
                <a:gd fmla="val 9524" name="adj1"/>
                <a:gd fmla="val 50533" name="adj2"/>
              </a:avLst>
            </a:prstGeom>
            <a:noFill/>
            <a:ln cap="flat" cmpd="sng" w="76200">
              <a:solidFill>
                <a:srgbClr val="004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2343150" y="2736879"/>
            <a:ext cx="3028950" cy="1200150"/>
            <a:chOff x="1600200" y="4495800"/>
            <a:chExt cx="4038600" cy="1600200"/>
          </a:xfrm>
        </p:grpSpPr>
        <p:sp>
          <p:nvSpPr>
            <p:cNvPr id="281" name="Google Shape;281;p19"/>
            <p:cNvSpPr/>
            <p:nvPr/>
          </p:nvSpPr>
          <p:spPr>
            <a:xfrm>
              <a:off x="1600200" y="4495800"/>
              <a:ext cx="3810000" cy="40010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Only 1% of sites </a:t>
              </a:r>
              <a:r>
                <a:rPr i="1" lang="en-US"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it for content</a:t>
              </a:r>
              <a:endParaRPr b="1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895600" y="5791200"/>
              <a:ext cx="2743200" cy="304800"/>
            </a:xfrm>
            <a:prstGeom prst="ellipse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19"/>
            <p:cNvCxnSpPr>
              <a:stCxn id="281" idx="2"/>
              <a:endCxn id="282" idx="0"/>
            </p:cNvCxnSpPr>
            <p:nvPr/>
          </p:nvCxnSpPr>
          <p:spPr>
            <a:xfrm>
              <a:off x="3505200" y="4895909"/>
              <a:ext cx="762000" cy="895200"/>
            </a:xfrm>
            <a:prstGeom prst="straightConnector1">
              <a:avLst/>
            </a:prstGeom>
            <a:solidFill>
              <a:schemeClr val="accent1"/>
            </a:solidFill>
            <a:ln cap="flat" cmpd="sng" w="762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4" name="Google Shape;284;p19"/>
          <p:cNvSpPr txBox="1"/>
          <p:nvPr/>
        </p:nvSpPr>
        <p:spPr>
          <a:xfrm>
            <a:off x="4381500" y="1849456"/>
            <a:ext cx="984244" cy="1154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service support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Direct Resolution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304800" y="74295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typical DNS query to recursive resolver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recursive DNS to translate customer name to CDN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directly query CDN for an improved redirection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5226569" y="1962151"/>
            <a:ext cx="2714469" cy="1947337"/>
          </a:xfrm>
          <a:prstGeom prst="cloud">
            <a:avLst/>
          </a:prstGeom>
          <a:solidFill>
            <a:srgbClr val="B6DDE7"/>
          </a:solidFill>
          <a:ln cap="flat" cmpd="sng" w="381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4458324" y="2986478"/>
            <a:ext cx="2927094" cy="2099873"/>
          </a:xfrm>
          <a:prstGeom prst="cloud">
            <a:avLst/>
          </a:prstGeom>
          <a:solidFill>
            <a:srgbClr val="B6DDE7"/>
          </a:solidFill>
          <a:ln cap="flat" cmpd="sng" w="381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2819401" y="2269449"/>
            <a:ext cx="2998487" cy="2151089"/>
          </a:xfrm>
          <a:prstGeom prst="cloud">
            <a:avLst/>
          </a:prstGeom>
          <a:solidFill>
            <a:srgbClr val="B6DDE7"/>
          </a:solidFill>
          <a:ln cap="flat" cmpd="sng" w="38100">
            <a:solidFill>
              <a:srgbClr val="71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17248" r="16338" t="0"/>
          <a:stretch/>
        </p:blipFill>
        <p:spPr>
          <a:xfrm>
            <a:off x="3536429" y="3216839"/>
            <a:ext cx="561249" cy="64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0"/>
          <p:cNvPicPr preferRelativeResize="0"/>
          <p:nvPr/>
        </p:nvPicPr>
        <p:blipFill rotWithShape="1">
          <a:blip r:embed="rId4">
            <a:alphaModFix/>
          </a:blip>
          <a:srcRect b="0" l="16134" r="16578" t="0"/>
          <a:stretch/>
        </p:blipFill>
        <p:spPr>
          <a:xfrm>
            <a:off x="5580993" y="3887034"/>
            <a:ext cx="654791" cy="45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8594" y="2602357"/>
            <a:ext cx="452411" cy="691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0"/>
          <p:cNvGrpSpPr/>
          <p:nvPr/>
        </p:nvGrpSpPr>
        <p:grpSpPr>
          <a:xfrm>
            <a:off x="6368860" y="3640819"/>
            <a:ext cx="452411" cy="717029"/>
            <a:chOff x="20116800" y="28156069"/>
            <a:chExt cx="673100" cy="1066800"/>
          </a:xfrm>
        </p:grpSpPr>
        <p:pic>
          <p:nvPicPr>
            <p:cNvPr id="299" name="Google Shape;29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16800" y="28194169"/>
              <a:ext cx="673100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345400" y="28156069"/>
              <a:ext cx="406400" cy="495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0"/>
          <p:cNvSpPr/>
          <p:nvPr/>
        </p:nvSpPr>
        <p:spPr>
          <a:xfrm>
            <a:off x="4202243" y="2576748"/>
            <a:ext cx="273154" cy="33290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02" name="Google Shape;30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38595" y="2290916"/>
            <a:ext cx="554844" cy="375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20"/>
          <p:cNvGrpSpPr/>
          <p:nvPr/>
        </p:nvGrpSpPr>
        <p:grpSpPr>
          <a:xfrm>
            <a:off x="4097678" y="2666409"/>
            <a:ext cx="2718361" cy="1446751"/>
            <a:chOff x="3456970" y="2844005"/>
            <a:chExt cx="3624481" cy="1929001"/>
          </a:xfrm>
        </p:grpSpPr>
        <p:cxnSp>
          <p:nvCxnSpPr>
            <p:cNvPr id="304" name="Google Shape;304;p20"/>
            <p:cNvCxnSpPr>
              <a:stCxn id="295" idx="3"/>
              <a:endCxn id="296" idx="1"/>
            </p:cNvCxnSpPr>
            <p:nvPr/>
          </p:nvCxnSpPr>
          <p:spPr>
            <a:xfrm>
              <a:off x="3456970" y="4010406"/>
              <a:ext cx="1977900" cy="7626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dot"/>
              <a:round/>
              <a:headEnd len="sm" w="sm" type="none"/>
              <a:tailEnd len="med" w="med" type="stealth"/>
            </a:ln>
          </p:spPr>
        </p:cxnSp>
        <p:cxnSp>
          <p:nvCxnSpPr>
            <p:cNvPr id="305" name="Google Shape;305;p20"/>
            <p:cNvCxnSpPr>
              <a:stCxn id="296" idx="0"/>
              <a:endCxn id="302" idx="2"/>
            </p:cNvCxnSpPr>
            <p:nvPr/>
          </p:nvCxnSpPr>
          <p:spPr>
            <a:xfrm flipH="1" rot="10800000">
              <a:off x="5871250" y="2844005"/>
              <a:ext cx="1210200" cy="16275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dot"/>
              <a:round/>
              <a:headEnd len="sm" w="sm" type="none"/>
              <a:tailEnd len="med" w="med" type="stealth"/>
            </a:ln>
          </p:spPr>
        </p:cxnSp>
        <p:sp>
          <p:nvSpPr>
            <p:cNvPr id="306" name="Google Shape;306;p20"/>
            <p:cNvSpPr txBox="1"/>
            <p:nvPr/>
          </p:nvSpPr>
          <p:spPr>
            <a:xfrm>
              <a:off x="4786217" y="4067595"/>
              <a:ext cx="474917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5322813" y="2666503"/>
            <a:ext cx="2023553" cy="2399429"/>
            <a:chOff x="5090488" y="2844136"/>
            <a:chExt cx="2698073" cy="3199239"/>
          </a:xfrm>
        </p:grpSpPr>
        <p:sp>
          <p:nvSpPr>
            <p:cNvPr id="308" name="Google Shape;308;p20"/>
            <p:cNvSpPr/>
            <p:nvPr/>
          </p:nvSpPr>
          <p:spPr>
            <a:xfrm rot="-883291">
              <a:off x="5224889" y="4010290"/>
              <a:ext cx="2266121" cy="1350514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20"/>
            <p:cNvCxnSpPr>
              <a:stCxn id="302" idx="2"/>
              <a:endCxn id="300" idx="0"/>
            </p:cNvCxnSpPr>
            <p:nvPr/>
          </p:nvCxnSpPr>
          <p:spPr>
            <a:xfrm flipH="1">
              <a:off x="6872327" y="2844136"/>
              <a:ext cx="209100" cy="12990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10" name="Google Shape;310;p20"/>
            <p:cNvSpPr txBox="1"/>
            <p:nvPr/>
          </p:nvSpPr>
          <p:spPr>
            <a:xfrm>
              <a:off x="6824192" y="5181600"/>
              <a:ext cx="964368" cy="86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</a:t>
              </a:r>
              <a:endParaRPr/>
            </a:p>
          </p:txBody>
        </p:sp>
      </p:grpSp>
      <p:grpSp>
        <p:nvGrpSpPr>
          <p:cNvPr id="311" name="Google Shape;311;p20"/>
          <p:cNvGrpSpPr/>
          <p:nvPr/>
        </p:nvGrpSpPr>
        <p:grpSpPr>
          <a:xfrm>
            <a:off x="3072502" y="2153704"/>
            <a:ext cx="3466201" cy="2080800"/>
            <a:chOff x="2121941" y="2192953"/>
            <a:chExt cx="4621601" cy="2774401"/>
          </a:xfrm>
        </p:grpSpPr>
        <p:sp>
          <p:nvSpPr>
            <p:cNvPr id="312" name="Google Shape;312;p20"/>
            <p:cNvSpPr/>
            <p:nvPr/>
          </p:nvSpPr>
          <p:spPr>
            <a:xfrm rot="-3068868">
              <a:off x="2171238" y="3000683"/>
              <a:ext cx="2393090" cy="127184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20"/>
            <p:cNvCxnSpPr>
              <a:stCxn id="295" idx="3"/>
              <a:endCxn id="302" idx="1"/>
            </p:cNvCxnSpPr>
            <p:nvPr/>
          </p:nvCxnSpPr>
          <p:spPr>
            <a:xfrm flipH="1" rot="10800000">
              <a:off x="3488841" y="2626361"/>
              <a:ext cx="3254700" cy="14166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dot"/>
              <a:round/>
              <a:headEnd len="sm" w="sm" type="none"/>
              <a:tailEnd len="med" w="med" type="stealth"/>
            </a:ln>
          </p:spPr>
        </p:cxnSp>
        <p:cxnSp>
          <p:nvCxnSpPr>
            <p:cNvPr id="314" name="Google Shape;314;p20"/>
            <p:cNvCxnSpPr>
              <a:stCxn id="302" idx="1"/>
            </p:cNvCxnSpPr>
            <p:nvPr/>
          </p:nvCxnSpPr>
          <p:spPr>
            <a:xfrm flipH="1">
              <a:off x="3994197" y="2626294"/>
              <a:ext cx="2749200" cy="606900"/>
            </a:xfrm>
            <a:prstGeom prst="straightConnector1">
              <a:avLst/>
            </a:prstGeom>
            <a:solidFill>
              <a:schemeClr val="accent1"/>
            </a:solidFill>
            <a:ln cap="flat" cmpd="sng" w="38100">
              <a:solidFill>
                <a:srgbClr val="004C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15" name="Google Shape;315;p20"/>
            <p:cNvSpPr txBox="1"/>
            <p:nvPr/>
          </p:nvSpPr>
          <p:spPr>
            <a:xfrm>
              <a:off x="4400476" y="2963320"/>
              <a:ext cx="474917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2241671" y="2192953"/>
              <a:ext cx="1111129" cy="86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proxy</a:t>
            </a:r>
            <a:endParaRPr/>
          </a:p>
        </p:txBody>
      </p:sp>
      <p:pic>
        <p:nvPicPr>
          <p:cNvPr id="322" name="Google Shape;32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981" y="895350"/>
            <a:ext cx="638584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DNS proxy</a:t>
            </a:r>
            <a:endParaRPr/>
          </a:p>
        </p:txBody>
      </p:sp>
      <p:pic>
        <p:nvPicPr>
          <p:cNvPr id="328" name="Google Shape;32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82555"/>
            <a:ext cx="8458200" cy="283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Replica Selection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304800" y="895350"/>
            <a:ext cx="4114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datacenters, how to direct users to replicated logic and content?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load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overhead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Inter-DC communication costs</a:t>
            </a:r>
            <a:endParaRPr/>
          </a:p>
        </p:txBody>
      </p:sp>
      <p:sp>
        <p:nvSpPr>
          <p:cNvPr id="335" name="Google Shape;335;p23"/>
          <p:cNvSpPr txBox="1"/>
          <p:nvPr>
            <p:ph idx="2" type="body"/>
          </p:nvPr>
        </p:nvSpPr>
        <p:spPr>
          <a:xfrm>
            <a:off x="4572000" y="895350"/>
            <a:ext cx="4114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Approaches to replica selection: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IP-based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IP-based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anycast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logic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DNS redirection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887189" y="4016791"/>
            <a:ext cx="17556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cs.montana.edu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2861816" y="4702373"/>
            <a:ext cx="24288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profile.ak.fbcdn.net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863295" y="1321594"/>
            <a:ext cx="1828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24"/>
          <p:cNvCxnSpPr/>
          <p:nvPr/>
        </p:nvCxnSpPr>
        <p:spPr>
          <a:xfrm rot="10800000">
            <a:off x="1952607" y="2676795"/>
            <a:ext cx="0" cy="896216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4"/>
          <p:cNvCxnSpPr/>
          <p:nvPr/>
        </p:nvCxnSpPr>
        <p:spPr>
          <a:xfrm flipH="1" rot="10800000">
            <a:off x="2056517" y="1520807"/>
            <a:ext cx="831273" cy="66242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4"/>
          <p:cNvCxnSpPr/>
          <p:nvPr/>
        </p:nvCxnSpPr>
        <p:spPr>
          <a:xfrm flipH="1" rot="10800000">
            <a:off x="2316289" y="2313113"/>
            <a:ext cx="1350818" cy="649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4"/>
          <p:cNvCxnSpPr/>
          <p:nvPr/>
        </p:nvCxnSpPr>
        <p:spPr>
          <a:xfrm rot="10800000">
            <a:off x="2316291" y="2430011"/>
            <a:ext cx="129020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4"/>
          <p:cNvCxnSpPr/>
          <p:nvPr/>
        </p:nvCxnSpPr>
        <p:spPr>
          <a:xfrm flipH="1">
            <a:off x="2247017" y="1676670"/>
            <a:ext cx="666750" cy="519546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/>
          <p:nvPr/>
        </p:nvCxnSpPr>
        <p:spPr>
          <a:xfrm>
            <a:off x="2125791" y="2688702"/>
            <a:ext cx="8659" cy="90271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4"/>
          <p:cNvSpPr txBox="1"/>
          <p:nvPr/>
        </p:nvSpPr>
        <p:spPr>
          <a:xfrm>
            <a:off x="1674927" y="32602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2168495" y="15811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2566813" y="18314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2866273" y="19621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2866273" y="2443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3287183" y="29527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2802403" y="3708310"/>
            <a:ext cx="24192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dns.fbcdn.net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2852563" y="31725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2177154" y="327319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4"/>
          <p:cNvCxnSpPr/>
          <p:nvPr/>
        </p:nvCxnSpPr>
        <p:spPr>
          <a:xfrm>
            <a:off x="2255676" y="2539332"/>
            <a:ext cx="1358035" cy="896216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4"/>
          <p:cNvCxnSpPr/>
          <p:nvPr/>
        </p:nvCxnSpPr>
        <p:spPr>
          <a:xfrm rot="10800000">
            <a:off x="2219597" y="2624841"/>
            <a:ext cx="1358034" cy="887557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1" name="Google Shape;361;p24"/>
          <p:cNvGrpSpPr/>
          <p:nvPr/>
        </p:nvGrpSpPr>
        <p:grpSpPr>
          <a:xfrm flipH="1">
            <a:off x="3716176" y="4235865"/>
            <a:ext cx="841376" cy="542276"/>
            <a:chOff x="-44" y="1473"/>
            <a:chExt cx="981" cy="1105"/>
          </a:xfrm>
        </p:grpSpPr>
        <p:pic>
          <p:nvPicPr>
            <p:cNvPr descr="desktop_computer_stylized_medium" id="362" name="Google Shape;36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1479244" y="3582753"/>
            <a:ext cx="841376" cy="542276"/>
            <a:chOff x="-44" y="1473"/>
            <a:chExt cx="981" cy="1105"/>
          </a:xfrm>
        </p:grpSpPr>
        <p:pic>
          <p:nvPicPr>
            <p:cNvPr descr="desktop_computer_stylized_medium" id="365" name="Google Shape;36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3716177" y="3240719"/>
            <a:ext cx="355023" cy="437285"/>
            <a:chOff x="4140" y="429"/>
            <a:chExt cx="1425" cy="2396"/>
          </a:xfrm>
        </p:grpSpPr>
        <p:sp>
          <p:nvSpPr>
            <p:cNvPr id="368" name="Google Shape;368;p2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2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74" name="Google Shape;374;p2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" name="Google Shape;376;p2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" name="Google Shape;377;p2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78" name="Google Shape;378;p2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2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2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83" name="Google Shape;383;p2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2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2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87" name="Google Shape;387;p2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9" name="Google Shape;389;p2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1894882" y="2209204"/>
            <a:ext cx="355023" cy="437285"/>
            <a:chOff x="4140" y="429"/>
            <a:chExt cx="1425" cy="2396"/>
          </a:xfrm>
        </p:grpSpPr>
        <p:sp>
          <p:nvSpPr>
            <p:cNvPr id="401" name="Google Shape;401;p2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2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2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2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5" name="Google Shape;415;p2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16" name="Google Shape;416;p2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8" name="Google Shape;418;p2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9" name="Google Shape;419;p2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20" name="Google Shape;420;p2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" name="Google Shape;422;p2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24"/>
          <p:cNvGrpSpPr/>
          <p:nvPr/>
        </p:nvGrpSpPr>
        <p:grpSpPr>
          <a:xfrm>
            <a:off x="2944075" y="1348707"/>
            <a:ext cx="355023" cy="437285"/>
            <a:chOff x="4140" y="429"/>
            <a:chExt cx="1425" cy="2396"/>
          </a:xfrm>
        </p:grpSpPr>
        <p:sp>
          <p:nvSpPr>
            <p:cNvPr id="434" name="Google Shape;434;p2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2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40" name="Google Shape;440;p2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" name="Google Shape;442;p2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" name="Google Shape;443;p2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44" name="Google Shape;444;p2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2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" name="Google Shape;448;p2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49" name="Google Shape;449;p2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1" name="Google Shape;451;p2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2" name="Google Shape;452;p2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53" name="Google Shape;453;p2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2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3685871" y="2202711"/>
            <a:ext cx="355023" cy="437285"/>
            <a:chOff x="4140" y="429"/>
            <a:chExt cx="1425" cy="2396"/>
          </a:xfrm>
        </p:grpSpPr>
        <p:sp>
          <p:nvSpPr>
            <p:cNvPr id="467" name="Google Shape;467;p2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2" name="Google Shape;472;p2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73" name="Google Shape;473;p2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p2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" name="Google Shape;476;p2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77" name="Google Shape;477;p2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" name="Google Shape;479;p2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2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" name="Google Shape;485;p2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86" name="Google Shape;486;p2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8" name="Google Shape;488;p2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24"/>
          <p:cNvSpPr/>
          <p:nvPr/>
        </p:nvSpPr>
        <p:spPr>
          <a:xfrm>
            <a:off x="228889" y="590551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http://profile.ak.fbcdn.net/hprofile-ak-snc4/41671_1062307220_4094_n.jpg</a:t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76200" y="2139376"/>
            <a:ext cx="1981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DNS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dns.montana.edu</a:t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4572000" y="658414"/>
            <a:ext cx="45720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&gt;host profile.ak.fbcdn.net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profile.ak.fbcdn.net is an alias for profile.ak.facebook.com.edgesuite.net.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profile.ak.facebook.com.edgesuite.net is an alias for a1725.dspl.akamai.net.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a1725.dspl.akamai.net has address 198.189.255.223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a1725.dspl.akamai.net has address 198.189.255.199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a1725.dspl.akamai.net has address 198.189.255.216</a:t>
            </a:r>
            <a:endParaRPr/>
          </a:p>
        </p:txBody>
      </p:sp>
      <p:sp>
        <p:nvSpPr>
          <p:cNvPr id="502" name="Google Shape;502;p24"/>
          <p:cNvSpPr txBox="1"/>
          <p:nvPr/>
        </p:nvSpPr>
        <p:spPr>
          <a:xfrm>
            <a:off x="5562601" y="3365645"/>
            <a:ext cx="307872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these IP addresses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LDNS problem</a:t>
            </a:r>
            <a:endParaRPr/>
          </a:p>
        </p:txBody>
      </p:sp>
      <p:grpSp>
        <p:nvGrpSpPr>
          <p:cNvPr id="509" name="Google Shape;509;p25"/>
          <p:cNvGrpSpPr/>
          <p:nvPr/>
        </p:nvGrpSpPr>
        <p:grpSpPr>
          <a:xfrm>
            <a:off x="3234434" y="1711785"/>
            <a:ext cx="902811" cy="907058"/>
            <a:chOff x="1078389" y="2378442"/>
            <a:chExt cx="902811" cy="907058"/>
          </a:xfrm>
        </p:grpSpPr>
        <p:pic>
          <p:nvPicPr>
            <p:cNvPr descr="C:\Users\mwittie\AppData\Local\Temp\enhtmlclip\ScreenClip(34).png" id="510" name="Google Shape;51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9200" y="2378442"/>
              <a:ext cx="690393" cy="907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25"/>
            <p:cNvSpPr txBox="1"/>
            <p:nvPr/>
          </p:nvSpPr>
          <p:spPr>
            <a:xfrm>
              <a:off x="1078389" y="2539584"/>
              <a:ext cx="902811" cy="58477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pic>
        <p:nvPicPr>
          <p:cNvPr descr="https://encrypted-tbn0.google.com/images?q=tbn:ANd9GcRLxQeliT2Cw0nhefHUIyrsjRkccmbFbJgNX3qbcg763xfNzq9L6w" id="512" name="Google Shape;5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9610" y="1254392"/>
            <a:ext cx="885239" cy="418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wittie\AppData\Local\Temp\enhtmlclip\ScreenClip(36).png" id="513" name="Google Shape;51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3913" y="1722223"/>
            <a:ext cx="616633" cy="481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1/f/a/1195445301811339265dagobert83_female_user_icon.svg.med.png" id="514" name="Google Shape;51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49" y="1620723"/>
            <a:ext cx="684062" cy="684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wittie\AppData\Local\Temp\enhtmlclip\ScreenClip(36).png" id="515" name="Google Shape;51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3912" y="3512285"/>
            <a:ext cx="616633" cy="48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25"/>
          <p:cNvGrpSpPr/>
          <p:nvPr/>
        </p:nvGrpSpPr>
        <p:grpSpPr>
          <a:xfrm>
            <a:off x="806220" y="2386342"/>
            <a:ext cx="729687" cy="478631"/>
            <a:chOff x="5442513" y="1872228"/>
            <a:chExt cx="729687" cy="478631"/>
          </a:xfrm>
        </p:grpSpPr>
        <p:grpSp>
          <p:nvGrpSpPr>
            <p:cNvPr id="517" name="Google Shape;517;p25"/>
            <p:cNvGrpSpPr/>
            <p:nvPr/>
          </p:nvGrpSpPr>
          <p:grpSpPr>
            <a:xfrm>
              <a:off x="5575581" y="1872228"/>
              <a:ext cx="463550" cy="478631"/>
              <a:chOff x="4140" y="429"/>
              <a:chExt cx="1425" cy="2396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4203" y="429"/>
                <a:ext cx="1049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213" y="691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23" name="Google Shape;523;p25"/>
              <p:cNvGrpSpPr/>
              <p:nvPr/>
            </p:nvGrpSpPr>
            <p:grpSpPr>
              <a:xfrm>
                <a:off x="4750" y="667"/>
                <a:ext cx="581" cy="143"/>
                <a:chOff x="615" y="2567"/>
                <a:chExt cx="725" cy="137"/>
              </a:xfrm>
            </p:grpSpPr>
            <p:sp>
              <p:nvSpPr>
                <p:cNvPr id="524" name="Google Shape;524;p25"/>
                <p:cNvSpPr/>
                <p:nvPr/>
              </p:nvSpPr>
              <p:spPr>
                <a:xfrm>
                  <a:off x="615" y="2567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25" name="Google Shape;525;p25"/>
                <p:cNvSpPr/>
                <p:nvPr/>
              </p:nvSpPr>
              <p:spPr>
                <a:xfrm>
                  <a:off x="634" y="2585"/>
                  <a:ext cx="688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26" name="Google Shape;526;p25"/>
              <p:cNvSpPr/>
              <p:nvPr/>
            </p:nvSpPr>
            <p:spPr>
              <a:xfrm>
                <a:off x="4223" y="1019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27" name="Google Shape;527;p25"/>
              <p:cNvGrpSpPr/>
              <p:nvPr/>
            </p:nvGrpSpPr>
            <p:grpSpPr>
              <a:xfrm>
                <a:off x="4745" y="995"/>
                <a:ext cx="581" cy="131"/>
                <a:chOff x="612" y="2569"/>
                <a:chExt cx="725" cy="136"/>
              </a:xfrm>
            </p:grpSpPr>
            <p:sp>
              <p:nvSpPr>
                <p:cNvPr id="528" name="Google Shape;528;p25"/>
                <p:cNvSpPr/>
                <p:nvPr/>
              </p:nvSpPr>
              <p:spPr>
                <a:xfrm>
                  <a:off x="612" y="2569"/>
                  <a:ext cx="725" cy="13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29" name="Google Shape;529;p25"/>
                <p:cNvSpPr/>
                <p:nvPr/>
              </p:nvSpPr>
              <p:spPr>
                <a:xfrm>
                  <a:off x="624" y="2588"/>
                  <a:ext cx="694" cy="9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30" name="Google Shape;530;p25"/>
              <p:cNvSpPr/>
              <p:nvPr/>
            </p:nvSpPr>
            <p:spPr>
              <a:xfrm>
                <a:off x="4218" y="1359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4228" y="1657"/>
                <a:ext cx="595" cy="4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32" name="Google Shape;532;p25"/>
              <p:cNvGrpSpPr/>
              <p:nvPr/>
            </p:nvGrpSpPr>
            <p:grpSpPr>
              <a:xfrm>
                <a:off x="4735" y="1627"/>
                <a:ext cx="576" cy="149"/>
                <a:chOff x="614" y="2568"/>
                <a:chExt cx="717" cy="137"/>
              </a:xfrm>
            </p:grpSpPr>
            <p:sp>
              <p:nvSpPr>
                <p:cNvPr id="533" name="Google Shape;533;p25"/>
                <p:cNvSpPr/>
                <p:nvPr/>
              </p:nvSpPr>
              <p:spPr>
                <a:xfrm>
                  <a:off x="614" y="2568"/>
                  <a:ext cx="717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4" name="Google Shape;534;p25"/>
                <p:cNvSpPr/>
                <p:nvPr/>
              </p:nvSpPr>
              <p:spPr>
                <a:xfrm>
                  <a:off x="627" y="2584"/>
                  <a:ext cx="687" cy="10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35" name="Google Shape;535;p2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6" name="Google Shape;536;p25"/>
              <p:cNvGrpSpPr/>
              <p:nvPr/>
            </p:nvGrpSpPr>
            <p:grpSpPr>
              <a:xfrm>
                <a:off x="4741" y="1329"/>
                <a:ext cx="580" cy="137"/>
                <a:chOff x="616" y="2570"/>
                <a:chExt cx="723" cy="137"/>
              </a:xfrm>
            </p:grpSpPr>
            <p:sp>
              <p:nvSpPr>
                <p:cNvPr id="537" name="Google Shape;537;p25"/>
                <p:cNvSpPr/>
                <p:nvPr/>
              </p:nvSpPr>
              <p:spPr>
                <a:xfrm>
                  <a:off x="616" y="2570"/>
                  <a:ext cx="723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8" name="Google Shape;538;p25"/>
                <p:cNvSpPr/>
                <p:nvPr/>
              </p:nvSpPr>
              <p:spPr>
                <a:xfrm>
                  <a:off x="634" y="2588"/>
                  <a:ext cx="687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39" name="Google Shape;539;p25"/>
              <p:cNvSpPr/>
              <p:nvPr/>
            </p:nvSpPr>
            <p:spPr>
              <a:xfrm>
                <a:off x="5248" y="429"/>
                <a:ext cx="68" cy="2289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5516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140" y="2682"/>
                <a:ext cx="1201" cy="143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4203" y="2712"/>
                <a:ext cx="1074" cy="7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662" y="2378"/>
                <a:ext cx="156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5062" y="1836"/>
                <a:ext cx="83" cy="763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550" name="Google Shape;550;p25"/>
            <p:cNvSpPr txBox="1"/>
            <p:nvPr/>
          </p:nvSpPr>
          <p:spPr>
            <a:xfrm>
              <a:off x="5442513" y="1942266"/>
              <a:ext cx="729687" cy="33855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LDNS</a:t>
              </a:r>
              <a:endParaRPr/>
            </a:p>
          </p:txBody>
        </p:sp>
      </p:grpSp>
      <p:cxnSp>
        <p:nvCxnSpPr>
          <p:cNvPr id="551" name="Google Shape;551;p25"/>
          <p:cNvCxnSpPr>
            <a:stCxn id="514" idx="2"/>
            <a:endCxn id="550" idx="1"/>
          </p:cNvCxnSpPr>
          <p:nvPr/>
        </p:nvCxnSpPr>
        <p:spPr>
          <a:xfrm>
            <a:off x="479180" y="2304785"/>
            <a:ext cx="327000" cy="3210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2" name="Google Shape;552;p25"/>
          <p:cNvCxnSpPr>
            <a:stCxn id="519" idx="0"/>
            <a:endCxn id="514" idx="3"/>
          </p:cNvCxnSpPr>
          <p:nvPr/>
        </p:nvCxnSpPr>
        <p:spPr>
          <a:xfrm rot="10800000">
            <a:off x="821101" y="1962742"/>
            <a:ext cx="309300" cy="4236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3" name="Google Shape;553;p25"/>
          <p:cNvCxnSpPr>
            <a:stCxn id="514" idx="3"/>
            <a:endCxn id="513" idx="1"/>
          </p:cNvCxnSpPr>
          <p:nvPr/>
        </p:nvCxnSpPr>
        <p:spPr>
          <a:xfrm>
            <a:off x="821211" y="1962754"/>
            <a:ext cx="8928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25"/>
          <p:cNvCxnSpPr>
            <a:stCxn id="513" idx="3"/>
          </p:cNvCxnSpPr>
          <p:nvPr/>
        </p:nvCxnSpPr>
        <p:spPr>
          <a:xfrm>
            <a:off x="2330546" y="1962754"/>
            <a:ext cx="9039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5" name="Google Shape;555;p25"/>
          <p:cNvCxnSpPr/>
          <p:nvPr/>
        </p:nvCxnSpPr>
        <p:spPr>
          <a:xfrm rot="10800000">
            <a:off x="821212" y="1797653"/>
            <a:ext cx="8927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6" name="Google Shape;556;p25"/>
          <p:cNvCxnSpPr/>
          <p:nvPr/>
        </p:nvCxnSpPr>
        <p:spPr>
          <a:xfrm>
            <a:off x="2330546" y="1797945"/>
            <a:ext cx="1044699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557" name="Google Shape;557;p25"/>
          <p:cNvSpPr txBox="1"/>
          <p:nvPr/>
        </p:nvSpPr>
        <p:spPr>
          <a:xfrm>
            <a:off x="5181601" y="1479419"/>
            <a:ext cx="3506153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DNS (LDNS) server close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user, CDN serve close to user</a:t>
            </a:r>
            <a:endParaRPr/>
          </a:p>
        </p:txBody>
      </p:sp>
      <p:sp>
        <p:nvSpPr>
          <p:cNvPr id="558" name="Google Shape;558;p25"/>
          <p:cNvSpPr txBox="1"/>
          <p:nvPr/>
        </p:nvSpPr>
        <p:spPr>
          <a:xfrm>
            <a:off x="6553201" y="2381638"/>
            <a:ext cx="62921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endParaRPr/>
          </a:p>
        </p:txBody>
      </p:sp>
      <p:sp>
        <p:nvSpPr>
          <p:cNvPr id="559" name="Google Shape;559;p25"/>
          <p:cNvSpPr txBox="1"/>
          <p:nvPr/>
        </p:nvSpPr>
        <p:spPr>
          <a:xfrm>
            <a:off x="5181600" y="3029810"/>
            <a:ext cx="358303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when LDNS is not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good predictor of use location?</a:t>
            </a:r>
            <a:endParaRPr/>
          </a:p>
        </p:txBody>
      </p:sp>
      <p:sp>
        <p:nvSpPr>
          <p:cNvPr id="560" name="Google Shape;560;p25"/>
          <p:cNvSpPr txBox="1"/>
          <p:nvPr/>
        </p:nvSpPr>
        <p:spPr>
          <a:xfrm>
            <a:off x="5181601" y="3867151"/>
            <a:ext cx="3595856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may LDNS be distance from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user?</a:t>
            </a:r>
            <a:endParaRPr/>
          </a:p>
        </p:txBody>
      </p:sp>
      <p:pic>
        <p:nvPicPr>
          <p:cNvPr descr="C:\Users\mwittie\AppData\Local\Temp\enhtmlclip\ScreenClip(65).png" id="561" name="Google Shape;56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9660" y="1323110"/>
            <a:ext cx="4944341" cy="322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Anycast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static.usenix.org/event/worlds04/tech/full_papers/ballani/ballani_html/intro_2hop.PNG"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1" y="1089969"/>
            <a:ext cx="4048125" cy="331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26"/>
          <p:cNvCxnSpPr/>
          <p:nvPr/>
        </p:nvCxnSpPr>
        <p:spPr>
          <a:xfrm flipH="1" rot="10800000">
            <a:off x="2099734" y="2321805"/>
            <a:ext cx="127508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26"/>
          <p:cNvCxnSpPr/>
          <p:nvPr/>
        </p:nvCxnSpPr>
        <p:spPr>
          <a:xfrm flipH="1" rot="10800000">
            <a:off x="1032933" y="2550405"/>
            <a:ext cx="10668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26"/>
          <p:cNvCxnSpPr/>
          <p:nvPr/>
        </p:nvCxnSpPr>
        <p:spPr>
          <a:xfrm>
            <a:off x="2973493" y="3712455"/>
            <a:ext cx="80264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26"/>
          <p:cNvCxnSpPr/>
          <p:nvPr/>
        </p:nvCxnSpPr>
        <p:spPr>
          <a:xfrm>
            <a:off x="2099733" y="2550405"/>
            <a:ext cx="873760" cy="11620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26"/>
          <p:cNvSpPr/>
          <p:nvPr/>
        </p:nvSpPr>
        <p:spPr>
          <a:xfrm>
            <a:off x="2363893" y="3236205"/>
            <a:ext cx="1219200" cy="914400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2</a:t>
            </a:r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1490133" y="2093205"/>
            <a:ext cx="1219200" cy="914400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1</a:t>
            </a:r>
            <a:endParaRPr/>
          </a:p>
        </p:txBody>
      </p:sp>
      <p:sp>
        <p:nvSpPr>
          <p:cNvPr id="574" name="Google Shape;574;p26"/>
          <p:cNvSpPr/>
          <p:nvPr/>
        </p:nvSpPr>
        <p:spPr>
          <a:xfrm>
            <a:off x="804333" y="2779005"/>
            <a:ext cx="457200" cy="457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75" name="Google Shape;575;p26"/>
          <p:cNvSpPr/>
          <p:nvPr/>
        </p:nvSpPr>
        <p:spPr>
          <a:xfrm>
            <a:off x="3125893" y="2093205"/>
            <a:ext cx="457200" cy="457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76" name="Google Shape;576;p26"/>
          <p:cNvSpPr/>
          <p:nvPr/>
        </p:nvSpPr>
        <p:spPr>
          <a:xfrm>
            <a:off x="3547533" y="4169655"/>
            <a:ext cx="457200" cy="457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577" name="Google Shape;577;p26"/>
          <p:cNvGrpSpPr/>
          <p:nvPr/>
        </p:nvGrpSpPr>
        <p:grpSpPr>
          <a:xfrm rot="-1114110">
            <a:off x="1276534" y="2725395"/>
            <a:ext cx="1905000" cy="369332"/>
            <a:chOff x="1447800" y="863084"/>
            <a:chExt cx="1905000" cy="369332"/>
          </a:xfrm>
        </p:grpSpPr>
        <p:cxnSp>
          <p:nvCxnSpPr>
            <p:cNvPr id="578" name="Google Shape;578;p26"/>
            <p:cNvCxnSpPr/>
            <p:nvPr/>
          </p:nvCxnSpPr>
          <p:spPr>
            <a:xfrm>
              <a:off x="1447800" y="1047750"/>
              <a:ext cx="1905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79" name="Google Shape;579;p26"/>
            <p:cNvSpPr txBox="1"/>
            <p:nvPr/>
          </p:nvSpPr>
          <p:spPr>
            <a:xfrm>
              <a:off x="1793241" y="863084"/>
              <a:ext cx="1133644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 to B</a:t>
              </a:r>
              <a:endParaRPr/>
            </a:p>
          </p:txBody>
        </p:sp>
      </p:grpSp>
      <p:sp>
        <p:nvSpPr>
          <p:cNvPr id="580" name="Google Shape;580;p26"/>
          <p:cNvSpPr txBox="1"/>
          <p:nvPr/>
        </p:nvSpPr>
        <p:spPr>
          <a:xfrm>
            <a:off x="436079" y="874006"/>
            <a:ext cx="31470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1 gets advertisements for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B from two eBGP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 data: Caching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76200" y="895350"/>
            <a:ext cx="411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Problem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HTTP is stateless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Resending server data wastes bandwidth</a:t>
            </a:r>
            <a:br>
              <a:rPr lang="en-US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Caching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Save previously delivered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Subsequent requests served from cache on the browser, or in the access network</a:t>
            </a:r>
            <a:br>
              <a:rPr lang="en-US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Applications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Reduce response time for client request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Reduce ISP traffic costs</a:t>
            </a:r>
            <a:br>
              <a:rPr lang="en-US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•"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Content distribution networks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–"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Distributed caches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–"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Web objects addressed to CDN server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–"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CDN server fetches from content provider on first access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572000" y="2408900"/>
            <a:ext cx="4114800" cy="20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Conditional GET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Cache: specify date of cached copy in HTTP request</a:t>
            </a:r>
            <a:br>
              <a:rPr lang="en-US" sz="1500"/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If-modified-since: &lt;date&gt;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Server: response contains no object if cached copy is up-to-date:</a:t>
            </a:r>
            <a:br>
              <a:rPr lang="en-US" sz="1500"/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HTTP/1.0 304 Not Modified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57" name="Google Shape;57;p10"/>
          <p:cNvGrpSpPr/>
          <p:nvPr/>
        </p:nvGrpSpPr>
        <p:grpSpPr>
          <a:xfrm>
            <a:off x="4267200" y="1205710"/>
            <a:ext cx="774600" cy="1128705"/>
            <a:chOff x="2559777" y="757245"/>
            <a:chExt cx="774600" cy="1128705"/>
          </a:xfrm>
        </p:grpSpPr>
        <p:pic>
          <p:nvPicPr>
            <p:cNvPr id="58" name="Google Shape;5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5031" y="757245"/>
              <a:ext cx="684062" cy="1128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0"/>
            <p:cNvSpPr txBox="1"/>
            <p:nvPr/>
          </p:nvSpPr>
          <p:spPr>
            <a:xfrm>
              <a:off x="2559777" y="1324531"/>
              <a:ext cx="7746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grpSp>
        <p:nvGrpSpPr>
          <p:cNvPr id="60" name="Google Shape;60;p10"/>
          <p:cNvGrpSpPr/>
          <p:nvPr/>
        </p:nvGrpSpPr>
        <p:grpSpPr>
          <a:xfrm>
            <a:off x="7696763" y="1237778"/>
            <a:ext cx="1371037" cy="1064569"/>
            <a:chOff x="5213186" y="789313"/>
            <a:chExt cx="1371037" cy="1064569"/>
          </a:xfrm>
        </p:grpSpPr>
        <p:pic>
          <p:nvPicPr>
            <p:cNvPr descr="https://encrypted-tbn0.google.com/images?q=tbn:ANd9GcRZGYtI1g65qi6buOx6yaVkhIfiEy5RVK4Nl6hm3vhDq4W7bahD" id="61" name="Google Shape;6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13186" y="78931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0"/>
            <p:cNvSpPr txBox="1"/>
            <p:nvPr/>
          </p:nvSpPr>
          <p:spPr>
            <a:xfrm>
              <a:off x="5466535" y="1324531"/>
              <a:ext cx="8643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pic>
        <p:nvPicPr>
          <p:cNvPr descr="http://divitodesign.com/wp-content/uploads/2011/08/Web-Hosting-Servers.jpg?6260e0" id="63" name="Google Shape;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1112291"/>
            <a:ext cx="1208186" cy="1340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0"/>
          <p:cNvGrpSpPr/>
          <p:nvPr/>
        </p:nvGrpSpPr>
        <p:grpSpPr>
          <a:xfrm>
            <a:off x="4900413" y="1047750"/>
            <a:ext cx="1830900" cy="369332"/>
            <a:chOff x="5712850" y="754618"/>
            <a:chExt cx="1830900" cy="369332"/>
          </a:xfrm>
        </p:grpSpPr>
        <p:sp>
          <p:nvSpPr>
            <p:cNvPr id="65" name="Google Shape;65;p10"/>
            <p:cNvSpPr/>
            <p:nvPr/>
          </p:nvSpPr>
          <p:spPr>
            <a:xfrm>
              <a:off x="5712850" y="754618"/>
              <a:ext cx="18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 index.htm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10"/>
            <p:cNvCxnSpPr/>
            <p:nvPr/>
          </p:nvCxnSpPr>
          <p:spPr>
            <a:xfrm>
              <a:off x="5863184" y="1123950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7" name="Google Shape;67;p10"/>
          <p:cNvGrpSpPr/>
          <p:nvPr/>
        </p:nvGrpSpPr>
        <p:grpSpPr>
          <a:xfrm>
            <a:off x="5027134" y="1856182"/>
            <a:ext cx="1524000" cy="369332"/>
            <a:chOff x="5789134" y="1584476"/>
            <a:chExt cx="1524000" cy="369332"/>
          </a:xfrm>
        </p:grpSpPr>
        <p:sp>
          <p:nvSpPr>
            <p:cNvPr id="68" name="Google Shape;68;p10"/>
            <p:cNvSpPr/>
            <p:nvPr/>
          </p:nvSpPr>
          <p:spPr>
            <a:xfrm>
              <a:off x="6265704" y="158447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OK</a:t>
              </a:r>
              <a:endParaRPr/>
            </a:p>
          </p:txBody>
        </p:sp>
        <p:cxnSp>
          <p:nvCxnSpPr>
            <p:cNvPr id="69" name="Google Shape;69;p10"/>
            <p:cNvCxnSpPr/>
            <p:nvPr/>
          </p:nvCxnSpPr>
          <p:spPr>
            <a:xfrm>
              <a:off x="5789134" y="1953808"/>
              <a:ext cx="15240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70" name="Google Shape;70;p10"/>
          <p:cNvGrpSpPr/>
          <p:nvPr/>
        </p:nvGrpSpPr>
        <p:grpSpPr>
          <a:xfrm>
            <a:off x="7149548" y="1289602"/>
            <a:ext cx="564600" cy="369332"/>
            <a:chOff x="6243691" y="1584476"/>
            <a:chExt cx="564600" cy="369332"/>
          </a:xfrm>
        </p:grpSpPr>
        <p:sp>
          <p:nvSpPr>
            <p:cNvPr id="71" name="Google Shape;71;p10"/>
            <p:cNvSpPr/>
            <p:nvPr/>
          </p:nvSpPr>
          <p:spPr>
            <a:xfrm>
              <a:off x="6243691" y="1584476"/>
              <a:ext cx="56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endParaRPr/>
            </a:p>
          </p:txBody>
        </p:sp>
        <p:cxnSp>
          <p:nvCxnSpPr>
            <p:cNvPr id="72" name="Google Shape;72;p10"/>
            <p:cNvCxnSpPr/>
            <p:nvPr/>
          </p:nvCxnSpPr>
          <p:spPr>
            <a:xfrm>
              <a:off x="6279264" y="1953808"/>
              <a:ext cx="493500" cy="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sp>
        <p:nvSpPr>
          <p:cNvPr id="73" name="Google Shape;73;p10"/>
          <p:cNvSpPr txBox="1"/>
          <p:nvPr/>
        </p:nvSpPr>
        <p:spPr>
          <a:xfrm>
            <a:off x="6502935" y="1762592"/>
            <a:ext cx="851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191000" y="4377150"/>
            <a:ext cx="4788600" cy="608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sending a conditional GET all the way to the server still faster, than a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non-conditional GET?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Content </a:t>
            </a:r>
            <a:r>
              <a:rPr lang="en-US"/>
              <a:t>delivery </a:t>
            </a:r>
            <a:r>
              <a:rPr lang="en-US"/>
              <a:t>networks (CDNs)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04800" y="895350"/>
            <a:ext cx="54864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Challenge: </a:t>
            </a:r>
            <a:endParaRPr sz="20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How to stream content to millions of users?</a:t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sz="1800"/>
          </a:p>
          <a:p>
            <a:pPr indent="0" lvl="2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sz="1600"/>
          </a:p>
        </p:txBody>
      </p:sp>
      <p:grpSp>
        <p:nvGrpSpPr>
          <p:cNvPr id="81" name="Google Shape;81;p11"/>
          <p:cNvGrpSpPr/>
          <p:nvPr/>
        </p:nvGrpSpPr>
        <p:grpSpPr>
          <a:xfrm>
            <a:off x="5657978" y="1207213"/>
            <a:ext cx="2870332" cy="2870331"/>
            <a:chOff x="6512157" y="1906237"/>
            <a:chExt cx="2040835" cy="2040835"/>
          </a:xfrm>
        </p:grpSpPr>
        <p:grpSp>
          <p:nvGrpSpPr>
            <p:cNvPr id="82" name="Google Shape;82;p11"/>
            <p:cNvGrpSpPr/>
            <p:nvPr/>
          </p:nvGrpSpPr>
          <p:grpSpPr>
            <a:xfrm>
              <a:off x="6512157" y="1906237"/>
              <a:ext cx="2040835" cy="2040835"/>
              <a:chOff x="5419727" y="1047750"/>
              <a:chExt cx="2819396" cy="2819396"/>
            </a:xfrm>
          </p:grpSpPr>
          <p:sp>
            <p:nvSpPr>
              <p:cNvPr id="83" name="Google Shape;83;p11"/>
              <p:cNvSpPr/>
              <p:nvPr/>
            </p:nvSpPr>
            <p:spPr>
              <a:xfrm>
                <a:off x="6677025" y="2314571"/>
                <a:ext cx="304800" cy="304800"/>
              </a:xfrm>
              <a:prstGeom prst="ellipse">
                <a:avLst/>
              </a:prstGeom>
              <a:solidFill>
                <a:srgbClr val="1F51EB"/>
              </a:solidFill>
              <a:ln cap="flat" cmpd="sng" w="25400">
                <a:solidFill>
                  <a:srgbClr val="0716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1"/>
              <p:cNvSpPr/>
              <p:nvPr/>
            </p:nvSpPr>
            <p:spPr>
              <a:xfrm>
                <a:off x="6677025" y="10477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6677025" y="3562346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7934323" y="2314571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5419727" y="2314571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5791200" y="14287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7543800" y="14287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5791200" y="31813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>
                <a:off x="7543800" y="3181350"/>
                <a:ext cx="304800" cy="3048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" name="Google Shape;92;p11"/>
              <p:cNvCxnSpPr>
                <a:stCxn id="88" idx="5"/>
                <a:endCxn id="83" idx="1"/>
              </p:cNvCxnSpPr>
              <p:nvPr/>
            </p:nvCxnSpPr>
            <p:spPr>
              <a:xfrm>
                <a:off x="6051363" y="1688913"/>
                <a:ext cx="670200" cy="670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1"/>
              <p:cNvCxnSpPr>
                <a:stCxn id="84" idx="4"/>
                <a:endCxn id="83" idx="0"/>
              </p:cNvCxnSpPr>
              <p:nvPr/>
            </p:nvCxnSpPr>
            <p:spPr>
              <a:xfrm>
                <a:off x="6829425" y="1352550"/>
                <a:ext cx="0" cy="96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11"/>
              <p:cNvCxnSpPr>
                <a:stCxn id="89" idx="3"/>
                <a:endCxn id="83" idx="7"/>
              </p:cNvCxnSpPr>
              <p:nvPr/>
            </p:nvCxnSpPr>
            <p:spPr>
              <a:xfrm flipH="1">
                <a:off x="6937137" y="1688913"/>
                <a:ext cx="651300" cy="670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11"/>
              <p:cNvCxnSpPr>
                <a:stCxn id="86" idx="2"/>
                <a:endCxn id="83" idx="6"/>
              </p:cNvCxnSpPr>
              <p:nvPr/>
            </p:nvCxnSpPr>
            <p:spPr>
              <a:xfrm rot="10800000">
                <a:off x="6981823" y="2466971"/>
                <a:ext cx="952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1"/>
              <p:cNvCxnSpPr>
                <a:stCxn id="91" idx="1"/>
                <a:endCxn id="83" idx="5"/>
              </p:cNvCxnSpPr>
              <p:nvPr/>
            </p:nvCxnSpPr>
            <p:spPr>
              <a:xfrm rot="10800000">
                <a:off x="6937137" y="2574687"/>
                <a:ext cx="651300" cy="651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1"/>
              <p:cNvCxnSpPr>
                <a:stCxn id="85" idx="0"/>
                <a:endCxn id="83" idx="4"/>
              </p:cNvCxnSpPr>
              <p:nvPr/>
            </p:nvCxnSpPr>
            <p:spPr>
              <a:xfrm rot="10800000">
                <a:off x="6829425" y="2619446"/>
                <a:ext cx="0" cy="94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1"/>
              <p:cNvCxnSpPr>
                <a:stCxn id="90" idx="7"/>
                <a:endCxn id="83" idx="3"/>
              </p:cNvCxnSpPr>
              <p:nvPr/>
            </p:nvCxnSpPr>
            <p:spPr>
              <a:xfrm flipH="1" rot="10800000">
                <a:off x="6051363" y="2574687"/>
                <a:ext cx="670200" cy="651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1"/>
              <p:cNvCxnSpPr>
                <a:stCxn id="87" idx="6"/>
                <a:endCxn id="83" idx="2"/>
              </p:cNvCxnSpPr>
              <p:nvPr/>
            </p:nvCxnSpPr>
            <p:spPr>
              <a:xfrm>
                <a:off x="5724527" y="2466971"/>
                <a:ext cx="952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0" name="Google Shape;100;p11"/>
            <p:cNvGrpSpPr/>
            <p:nvPr/>
          </p:nvGrpSpPr>
          <p:grpSpPr>
            <a:xfrm>
              <a:off x="7112426" y="2517934"/>
              <a:ext cx="838200" cy="838200"/>
              <a:chOff x="717604" y="3257550"/>
              <a:chExt cx="1009640" cy="1009640"/>
            </a:xfrm>
          </p:grpSpPr>
          <p:sp>
            <p:nvSpPr>
              <p:cNvPr id="101" name="Google Shape;101;p11"/>
              <p:cNvSpPr/>
              <p:nvPr/>
            </p:nvSpPr>
            <p:spPr>
              <a:xfrm>
                <a:off x="717604" y="3257550"/>
                <a:ext cx="1009640" cy="1009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://sheriff326.webs.com/CNN.gif" id="102" name="Google Shape;102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2000" y="3562350"/>
                <a:ext cx="900000" cy="428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304800" y="1726375"/>
            <a:ext cx="54864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Option 1: </a:t>
            </a:r>
            <a:endParaRPr sz="20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Single mega-datacenter</a:t>
            </a:r>
            <a:endParaRPr sz="18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Pros: Simple</a:t>
            </a:r>
            <a:endParaRPr sz="18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Cons:</a:t>
            </a:r>
            <a:endParaRPr sz="1800"/>
          </a:p>
          <a:p>
            <a:pPr indent="-2032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Single point of failure</a:t>
            </a:r>
            <a:endParaRPr sz="1600"/>
          </a:p>
          <a:p>
            <a:pPr indent="-2032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Point of network congestion</a:t>
            </a:r>
            <a:endParaRPr sz="1600"/>
          </a:p>
          <a:p>
            <a:pPr indent="-2032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Long path to distant clients </a:t>
            </a:r>
            <a:endParaRPr sz="1600"/>
          </a:p>
          <a:p>
            <a:pPr indent="-2032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Multiple copies of video sent over </a:t>
            </a:r>
            <a:br>
              <a:rPr lang="en-US" sz="1600"/>
            </a:br>
            <a:r>
              <a:rPr lang="en-US" sz="1600"/>
              <a:t>outgoing 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Content </a:t>
            </a:r>
            <a:r>
              <a:rPr lang="en-US"/>
              <a:t>delivery </a:t>
            </a:r>
            <a:r>
              <a:rPr lang="en-US"/>
              <a:t>networks (CDNs)</a:t>
            </a:r>
            <a:endParaRPr/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76200" y="883350"/>
            <a:ext cx="48768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Option 2: 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Store/serve multiple copies of videos at multiple geographically distributed sites 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b="1" lang="en-US" sz="1500"/>
              <a:t>Enter deep</a:t>
            </a:r>
            <a:r>
              <a:rPr lang="en-US" sz="1500"/>
              <a:t>: push CDN servers deep into many access networks 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Close to users</a:t>
            </a:r>
            <a:endParaRPr sz="13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Used by Akamai, 1700 locations</a:t>
            </a:r>
            <a:endParaRPr sz="13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b="1" lang="en-US" sz="1500"/>
              <a:t>Bring home</a:t>
            </a:r>
            <a:r>
              <a:rPr lang="en-US" sz="1500"/>
              <a:t>: smaller number (10’s) of larger clusters in POPs near (but not within) access networks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Used by Limelight</a:t>
            </a:r>
            <a:endParaRPr sz="13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b="1" lang="en-US" sz="1500"/>
              <a:t>P2P</a:t>
            </a:r>
            <a:r>
              <a:rPr lang="en-US" sz="1500"/>
              <a:t>: stream data from clients themselves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Based on BitTorrent (not really a CDN)</a:t>
            </a:r>
            <a:endParaRPr sz="13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Used by Kankan (in China)</a:t>
            </a:r>
            <a:endParaRPr sz="1300"/>
          </a:p>
          <a:p>
            <a:pPr indent="0" lvl="0" marL="11430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100" y="1185000"/>
            <a:ext cx="4382224" cy="19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577" y="2358825"/>
            <a:ext cx="176775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3" name="Google Shape;11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1173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4" name="Google Shape;1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4638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5" name="Google Shape;11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8102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6" name="Google Shape;1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1566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7" name="Google Shape;11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5031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8" name="Google Shape;1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8495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19" name="Google Shape;11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1959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oogle.com/images?q=tbn:ANd9GcRLxQeliT2Cw0nhefHUIyrsjRkccmbFbJgNX3qbcg763xfNzq9L6w" id="120" name="Google Shape;1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5423" y="2681043"/>
            <a:ext cx="309725" cy="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302" y="2358825"/>
            <a:ext cx="176775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440" y="2446200"/>
            <a:ext cx="176775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477" y="2358825"/>
            <a:ext cx="176775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8202" y="2358825"/>
            <a:ext cx="176775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340" y="2446200"/>
            <a:ext cx="176775" cy="1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/>
          <p:nvPr/>
        </p:nvSpPr>
        <p:spPr>
          <a:xfrm>
            <a:off x="4742100" y="3966200"/>
            <a:ext cx="4341900" cy="41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CDNs have l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imited impact on dynamic content. Why?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222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847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2"/>
          <p:cNvCxnSpPr>
            <a:stCxn id="127" idx="3"/>
            <a:endCxn id="128" idx="1"/>
          </p:cNvCxnSpPr>
          <p:nvPr/>
        </p:nvCxnSpPr>
        <p:spPr>
          <a:xfrm>
            <a:off x="5058439" y="3152764"/>
            <a:ext cx="4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397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022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2"/>
          <p:cNvCxnSpPr>
            <a:stCxn id="130" idx="3"/>
            <a:endCxn id="131" idx="1"/>
          </p:cNvCxnSpPr>
          <p:nvPr/>
        </p:nvCxnSpPr>
        <p:spPr>
          <a:xfrm>
            <a:off x="6202614" y="3152764"/>
            <a:ext cx="4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8272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0897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2"/>
          <p:cNvCxnSpPr>
            <a:stCxn id="133" idx="3"/>
            <a:endCxn id="134" idx="1"/>
          </p:cNvCxnSpPr>
          <p:nvPr/>
        </p:nvCxnSpPr>
        <p:spPr>
          <a:xfrm>
            <a:off x="7305489" y="3152764"/>
            <a:ext cx="4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2222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4847" y="3066989"/>
            <a:ext cx="147217" cy="1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2"/>
          <p:cNvCxnSpPr>
            <a:stCxn id="136" idx="3"/>
            <a:endCxn id="137" idx="1"/>
          </p:cNvCxnSpPr>
          <p:nvPr/>
        </p:nvCxnSpPr>
        <p:spPr>
          <a:xfrm>
            <a:off x="8389439" y="3152764"/>
            <a:ext cx="4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Content </a:t>
            </a:r>
            <a:r>
              <a:rPr lang="en-US"/>
              <a:t>delivery </a:t>
            </a:r>
            <a:r>
              <a:rPr lang="en-US"/>
              <a:t>networks (CDNs)</a:t>
            </a:r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76200" y="883350"/>
            <a:ext cx="48768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Option 2: 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Store/serve multiple copies of videos at multiple geographically distributed sites 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b="1" lang="en-US" sz="1500"/>
              <a:t>Enter deep</a:t>
            </a:r>
            <a:r>
              <a:rPr lang="en-US" sz="1500"/>
              <a:t>: push CDN servers deep into many access networks 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Close to users</a:t>
            </a:r>
            <a:endParaRPr sz="13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Used by Akamai, 1700 locations</a:t>
            </a:r>
            <a:endParaRPr sz="13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b="1" lang="en-US" sz="1500"/>
              <a:t>Bring home</a:t>
            </a:r>
            <a:r>
              <a:rPr lang="en-US" sz="1500"/>
              <a:t>: smaller number (10’s) of larger clusters in POPs near (but not within) access networks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Used by Limelight</a:t>
            </a:r>
            <a:endParaRPr sz="13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b="1" lang="en-US" sz="1500"/>
              <a:t>P2P</a:t>
            </a:r>
            <a:r>
              <a:rPr lang="en-US" sz="1500"/>
              <a:t>: stream data from clients themselves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Based on BitTorrent (not really a CDN)</a:t>
            </a:r>
            <a:endParaRPr sz="13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Used by Kankan (in China)</a:t>
            </a:r>
            <a:endParaRPr sz="1300"/>
          </a:p>
          <a:p>
            <a:pPr indent="0" lvl="0" marL="11430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700"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7994004" y="1190482"/>
            <a:ext cx="902700" cy="907058"/>
            <a:chOff x="1078389" y="2378442"/>
            <a:chExt cx="902700" cy="907058"/>
          </a:xfrm>
        </p:grpSpPr>
        <p:pic>
          <p:nvPicPr>
            <p:cNvPr descr="C:\Users\mwittie\AppData\Local\Temp\enhtmlclip\ScreenClip(34).png" id="147" name="Google Shape;14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9200" y="2378442"/>
              <a:ext cx="690393" cy="907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3"/>
            <p:cNvSpPr txBox="1"/>
            <p:nvPr/>
          </p:nvSpPr>
          <p:spPr>
            <a:xfrm>
              <a:off x="1078389" y="2539584"/>
              <a:ext cx="902700" cy="584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</a:rPr>
                <a:t>Origin</a:t>
              </a:r>
              <a:b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>
            <a:off x="4819650" y="3332024"/>
            <a:ext cx="49338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[mwittie@esus ~]$ host profile.ak.fbcdn.net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profile.ak.fbcdn.net is an alias for profile.ak.facebook.com.edgesuite.net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profile.ak.facebook.com.edgesuite.net is an 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alias for a1725.l.akamai.net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a1725.l.akamai.net has address 92.122.50.192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a1725.l.akamai.net has address 92.122.50.184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a1725.l.akamai.net has address 92.122.50.162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a1725.l.akamai.net has address 92.122.50.147</a:t>
            </a:r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8250" y="2619992"/>
            <a:ext cx="1171026" cy="63755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/>
          <p:nvPr/>
        </p:nvSpPr>
        <p:spPr>
          <a:xfrm>
            <a:off x="6295476" y="2619992"/>
            <a:ext cx="3172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http://profile.ak.fbcdn.net/</a:t>
            </a:r>
            <a:b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hprofile-ak-snc4/</a:t>
            </a:r>
            <a:b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41671_1062307220_4094_q.jpg</a:t>
            </a:r>
            <a:endParaRPr/>
          </a:p>
        </p:txBody>
      </p:sp>
      <p:pic>
        <p:nvPicPr>
          <p:cNvPr descr="https://encrypted-tbn0.google.com/images?q=tbn:ANd9GcRLxQeliT2Cw0nhefHUIyrsjRkccmbFbJgNX3qbcg763xfNzq9L6w" id="152" name="Google Shape;15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7498" y="733089"/>
            <a:ext cx="885239" cy="418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wittie\AppData\Local\Temp\enhtmlclip\ScreenClip(36).png" id="153" name="Google Shape;15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1" y="1200920"/>
            <a:ext cx="616633" cy="481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1/f/a/1195445301811339265dagobert83_female_user_icon.svg.med.png" id="154" name="Google Shape;15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6720" y="1099420"/>
            <a:ext cx="684062" cy="684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wittie\AppData\Local\Temp\enhtmlclip\ScreenClip(36).png" id="155" name="Google Shape;1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1" y="1857011"/>
            <a:ext cx="616633" cy="48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3"/>
          <p:cNvGrpSpPr/>
          <p:nvPr/>
        </p:nvGrpSpPr>
        <p:grpSpPr>
          <a:xfrm>
            <a:off x="5565791" y="1865038"/>
            <a:ext cx="729600" cy="479430"/>
            <a:chOff x="5442513" y="1872228"/>
            <a:chExt cx="729600" cy="479430"/>
          </a:xfrm>
        </p:grpSpPr>
        <p:grpSp>
          <p:nvGrpSpPr>
            <p:cNvPr id="157" name="Google Shape;157;p13"/>
            <p:cNvGrpSpPr/>
            <p:nvPr/>
          </p:nvGrpSpPr>
          <p:grpSpPr>
            <a:xfrm>
              <a:off x="5575581" y="1872228"/>
              <a:ext cx="461585" cy="479430"/>
              <a:chOff x="4140" y="429"/>
              <a:chExt cx="1419" cy="2400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203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4213" y="691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63" name="Google Shape;163;p13"/>
              <p:cNvGrpSpPr/>
              <p:nvPr/>
            </p:nvGrpSpPr>
            <p:grpSpPr>
              <a:xfrm>
                <a:off x="4750" y="667"/>
                <a:ext cx="496" cy="19"/>
                <a:chOff x="615" y="2567"/>
                <a:chExt cx="619" cy="18"/>
              </a:xfrm>
            </p:grpSpPr>
            <p:sp>
              <p:nvSpPr>
                <p:cNvPr id="164" name="Google Shape;164;p13"/>
                <p:cNvSpPr/>
                <p:nvPr/>
              </p:nvSpPr>
              <p:spPr>
                <a:xfrm>
                  <a:off x="615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634" y="258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66" name="Google Shape;166;p13"/>
              <p:cNvSpPr/>
              <p:nvPr/>
            </p:nvSpPr>
            <p:spPr>
              <a:xfrm>
                <a:off x="4223" y="1019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67" name="Google Shape;167;p13"/>
              <p:cNvGrpSpPr/>
              <p:nvPr/>
            </p:nvGrpSpPr>
            <p:grpSpPr>
              <a:xfrm>
                <a:off x="4745" y="995"/>
                <a:ext cx="490" cy="18"/>
                <a:chOff x="612" y="2569"/>
                <a:chExt cx="612" cy="19"/>
              </a:xfrm>
            </p:grpSpPr>
            <p:sp>
              <p:nvSpPr>
                <p:cNvPr id="168" name="Google Shape;168;p13"/>
                <p:cNvSpPr/>
                <p:nvPr/>
              </p:nvSpPr>
              <p:spPr>
                <a:xfrm>
                  <a:off x="612" y="2569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9" name="Google Shape;169;p13"/>
                <p:cNvSpPr/>
                <p:nvPr/>
              </p:nvSpPr>
              <p:spPr>
                <a:xfrm>
                  <a:off x="624" y="258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70" name="Google Shape;170;p13"/>
              <p:cNvSpPr/>
              <p:nvPr/>
            </p:nvSpPr>
            <p:spPr>
              <a:xfrm>
                <a:off x="4218" y="1359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228" y="165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72" name="Google Shape;172;p13"/>
              <p:cNvGrpSpPr/>
              <p:nvPr/>
            </p:nvGrpSpPr>
            <p:grpSpPr>
              <a:xfrm>
                <a:off x="4735" y="1627"/>
                <a:ext cx="492" cy="17"/>
                <a:chOff x="614" y="2568"/>
                <a:chExt cx="613" cy="16"/>
              </a:xfrm>
            </p:grpSpPr>
            <p:sp>
              <p:nvSpPr>
                <p:cNvPr id="173" name="Google Shape;173;p13"/>
                <p:cNvSpPr/>
                <p:nvPr/>
              </p:nvSpPr>
              <p:spPr>
                <a:xfrm>
                  <a:off x="614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627" y="2584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75" name="Google Shape;175;p13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" name="Google Shape;176;p13"/>
              <p:cNvGrpSpPr/>
              <p:nvPr/>
            </p:nvGrpSpPr>
            <p:grpSpPr>
              <a:xfrm>
                <a:off x="4741" y="1329"/>
                <a:ext cx="496" cy="18"/>
                <a:chOff x="616" y="2570"/>
                <a:chExt cx="618" cy="18"/>
              </a:xfrm>
            </p:grpSpPr>
            <p:sp>
              <p:nvSpPr>
                <p:cNvPr id="177" name="Google Shape;177;p13"/>
                <p:cNvSpPr/>
                <p:nvPr/>
              </p:nvSpPr>
              <p:spPr>
                <a:xfrm>
                  <a:off x="616" y="257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8" name="Google Shape;178;p13"/>
                <p:cNvSpPr/>
                <p:nvPr/>
              </p:nvSpPr>
              <p:spPr>
                <a:xfrm>
                  <a:off x="634" y="258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79" name="Google Shape;179;p13"/>
              <p:cNvSpPr/>
              <p:nvPr/>
            </p:nvSpPr>
            <p:spPr>
              <a:xfrm>
                <a:off x="5248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5516" y="2610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140" y="2682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306" y="2384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486" y="2384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662" y="2378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5062" y="1836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90" name="Google Shape;190;p13"/>
            <p:cNvSpPr txBox="1"/>
            <p:nvPr/>
          </p:nvSpPr>
          <p:spPr>
            <a:xfrm>
              <a:off x="5442513" y="1942266"/>
              <a:ext cx="729600" cy="338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LDNS</a:t>
              </a:r>
              <a:endParaRPr/>
            </a:p>
          </p:txBody>
        </p:sp>
      </p:grpSp>
      <p:cxnSp>
        <p:nvCxnSpPr>
          <p:cNvPr id="191" name="Google Shape;191;p13"/>
          <p:cNvCxnSpPr>
            <a:stCxn id="154" idx="2"/>
            <a:endCxn id="190" idx="1"/>
          </p:cNvCxnSpPr>
          <p:nvPr/>
        </p:nvCxnSpPr>
        <p:spPr>
          <a:xfrm>
            <a:off x="5238751" y="1783482"/>
            <a:ext cx="327000" cy="3210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2" name="Google Shape;192;p13"/>
          <p:cNvCxnSpPr>
            <a:stCxn id="159" idx="0"/>
            <a:endCxn id="154" idx="3"/>
          </p:cNvCxnSpPr>
          <p:nvPr/>
        </p:nvCxnSpPr>
        <p:spPr>
          <a:xfrm rot="10800000">
            <a:off x="5580737" y="1441438"/>
            <a:ext cx="285000" cy="4236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" name="Google Shape;193;p13"/>
          <p:cNvCxnSpPr>
            <a:stCxn id="154" idx="3"/>
            <a:endCxn id="153" idx="1"/>
          </p:cNvCxnSpPr>
          <p:nvPr/>
        </p:nvCxnSpPr>
        <p:spPr>
          <a:xfrm>
            <a:off x="5580782" y="1441451"/>
            <a:ext cx="12009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4" name="Google Shape;194;p13"/>
          <p:cNvCxnSpPr>
            <a:stCxn id="153" idx="3"/>
          </p:cNvCxnSpPr>
          <p:nvPr/>
        </p:nvCxnSpPr>
        <p:spPr>
          <a:xfrm>
            <a:off x="7398434" y="1441451"/>
            <a:ext cx="5955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13"/>
          <p:cNvCxnSpPr/>
          <p:nvPr/>
        </p:nvCxnSpPr>
        <p:spPr>
          <a:xfrm rot="10800000">
            <a:off x="5580901" y="1276350"/>
            <a:ext cx="12009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13"/>
          <p:cNvCxnSpPr/>
          <p:nvPr/>
        </p:nvCxnSpPr>
        <p:spPr>
          <a:xfrm>
            <a:off x="7398433" y="1276350"/>
            <a:ext cx="5955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Ubiquity of CDNs</a:t>
            </a:r>
            <a:endParaRPr/>
          </a:p>
        </p:txBody>
      </p:sp>
      <p:pic>
        <p:nvPicPr>
          <p:cNvPr descr="Screen Shot 2012-11-10 at 4.22.55 PM.png" id="203" name="Google Shape;20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42" l="20561" r="21065" t="9682"/>
          <a:stretch/>
        </p:blipFill>
        <p:spPr>
          <a:xfrm>
            <a:off x="1382862" y="758126"/>
            <a:ext cx="2537044" cy="24386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4" name="Google Shape;204;p14"/>
          <p:cNvSpPr/>
          <p:nvPr/>
        </p:nvSpPr>
        <p:spPr>
          <a:xfrm>
            <a:off x="4402615" y="1020773"/>
            <a:ext cx="3486150" cy="20574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34 DNS lookups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204 HTTP requests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520 KB of data downloaded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05" name="Google Shape;205;p14"/>
          <p:cNvGrpSpPr/>
          <p:nvPr/>
        </p:nvGrpSpPr>
        <p:grpSpPr>
          <a:xfrm>
            <a:off x="2091106" y="3511077"/>
            <a:ext cx="3259567" cy="1226371"/>
            <a:chOff x="304800" y="4419600"/>
            <a:chExt cx="4860758" cy="1828800"/>
          </a:xfrm>
        </p:grpSpPr>
        <p:pic>
          <p:nvPicPr>
            <p:cNvPr id="206" name="Google Shape;20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4600" y="4419600"/>
              <a:ext cx="2146465" cy="101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7200" y="5486400"/>
              <a:ext cx="2540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31958" y="5357062"/>
              <a:ext cx="2133600" cy="88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4800" y="4572000"/>
              <a:ext cx="2099732" cy="76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14"/>
          <p:cNvSpPr txBox="1"/>
          <p:nvPr/>
        </p:nvSpPr>
        <p:spPr>
          <a:xfrm>
            <a:off x="5943601" y="3816562"/>
            <a:ext cx="2009775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56% of domains resolve to a 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CDN cluster selection strategy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Challenge: how does CDN DNS select “good” CDN node to stream to client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Pick CDN node geographically closest to client’s local DNS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Pick CDN node with shortest delay (or min # hops) to client (CDN nodes periodically ping access ISPs, reporting results to CDN DNS)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IP anycast – have routers choose shortest path to replicas advertised under the same IP address</a:t>
            </a:r>
            <a:endParaRPr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Domain Name System (DNS)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76201" y="895351"/>
            <a:ext cx="4583015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People like names</a:t>
            </a:r>
            <a:endParaRPr sz="18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Ex. montana.edu</a:t>
            </a:r>
            <a:endParaRPr sz="16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Routers like fixed width addresses</a:t>
            </a:r>
            <a:endParaRPr sz="18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Ex.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153.90.2.87</a:t>
            </a:r>
            <a:r>
              <a:rPr lang="en-US" sz="1600"/>
              <a:t> (32 bits)</a:t>
            </a:r>
            <a:endParaRPr sz="16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How to map between the two?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8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Domain Name System:</a:t>
            </a:r>
            <a:endParaRPr sz="18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Database of mappings between host names and IP addresses</a:t>
            </a:r>
            <a:endParaRPr sz="16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Application layer protocol</a:t>
            </a:r>
            <a:endParaRPr sz="1600"/>
          </a:p>
          <a:p>
            <a:pPr indent="-177800" lvl="2" marL="11430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Hosts communicate with DNS to resolve names</a:t>
            </a:r>
            <a:endParaRPr sz="1400"/>
          </a:p>
          <a:p>
            <a:pPr indent="-177800" lvl="2" marL="11430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Lookups over UDP on port 53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16"/>
          <p:cNvSpPr txBox="1"/>
          <p:nvPr>
            <p:ph idx="2" type="body"/>
          </p:nvPr>
        </p:nvSpPr>
        <p:spPr>
          <a:xfrm>
            <a:off x="4572000" y="895350"/>
            <a:ext cx="41148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Example:</a:t>
            </a:r>
            <a:endParaRPr/>
          </a:p>
        </p:txBody>
      </p:sp>
      <p:grpSp>
        <p:nvGrpSpPr>
          <p:cNvPr id="226" name="Google Shape;226;p16"/>
          <p:cNvGrpSpPr/>
          <p:nvPr/>
        </p:nvGrpSpPr>
        <p:grpSpPr>
          <a:xfrm>
            <a:off x="4659216" y="965350"/>
            <a:ext cx="4259584" cy="2701729"/>
            <a:chOff x="4734852" y="479621"/>
            <a:chExt cx="4259584" cy="2701729"/>
          </a:xfrm>
        </p:grpSpPr>
        <p:pic>
          <p:nvPicPr>
            <p:cNvPr id="227" name="Google Shape;22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65164" y="1113011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6"/>
            <p:cNvSpPr txBox="1"/>
            <p:nvPr/>
          </p:nvSpPr>
          <p:spPr>
            <a:xfrm>
              <a:off x="4734852" y="1352351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descr="https://encrypted-tbn0.google.com/images?q=tbn:ANd9GcRZGYtI1g65qi6buOx6yaVkhIfiEy5RVK4Nl6hm3vhDq4W7bahD" id="229" name="Google Shape;22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43800" y="100473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6"/>
            <p:cNvSpPr txBox="1"/>
            <p:nvPr/>
          </p:nvSpPr>
          <p:spPr>
            <a:xfrm>
              <a:off x="7508536" y="479621"/>
              <a:ext cx="1485900" cy="646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Authoritative DNS</a:t>
              </a:r>
              <a:endParaRPr/>
            </a:p>
          </p:txBody>
        </p:sp>
        <p:pic>
          <p:nvPicPr>
            <p:cNvPr descr="http://divitodesign.com/wp-content/uploads/2011/08/Web-Hosting-Servers.jpg?6260e0" id="231" name="Google Shape;23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05730" y="866822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6"/>
            <p:cNvSpPr txBox="1"/>
            <p:nvPr/>
          </p:nvSpPr>
          <p:spPr>
            <a:xfrm>
              <a:off x="5997636" y="1352346"/>
              <a:ext cx="859800" cy="369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/>
            </a:p>
          </p:txBody>
        </p:sp>
        <p:grpSp>
          <p:nvGrpSpPr>
            <p:cNvPr id="233" name="Google Shape;233;p16"/>
            <p:cNvGrpSpPr/>
            <p:nvPr/>
          </p:nvGrpSpPr>
          <p:grpSpPr>
            <a:xfrm>
              <a:off x="4953000" y="2050018"/>
              <a:ext cx="3505200" cy="369332"/>
              <a:chOff x="4953000" y="1897618"/>
              <a:chExt cx="3505200" cy="369332"/>
            </a:xfrm>
          </p:grpSpPr>
          <p:cxnSp>
            <p:nvCxnSpPr>
              <p:cNvPr id="234" name="Google Shape;234;p16"/>
              <p:cNvCxnSpPr/>
              <p:nvPr/>
            </p:nvCxnSpPr>
            <p:spPr>
              <a:xfrm>
                <a:off x="7086600" y="2266950"/>
                <a:ext cx="137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dash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35" name="Google Shape;235;p16"/>
              <p:cNvSpPr/>
              <p:nvPr/>
            </p:nvSpPr>
            <p:spPr>
              <a:xfrm>
                <a:off x="4953000" y="1897618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montana.edu</a:t>
                </a:r>
                <a:endParaRPr/>
              </a:p>
            </p:txBody>
          </p:sp>
          <p:cxnSp>
            <p:nvCxnSpPr>
              <p:cNvPr id="236" name="Google Shape;236;p16"/>
              <p:cNvCxnSpPr/>
              <p:nvPr/>
            </p:nvCxnSpPr>
            <p:spPr>
              <a:xfrm rot="10800000">
                <a:off x="4953000" y="2266950"/>
                <a:ext cx="2133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7" name="Google Shape;237;p16"/>
              <p:cNvSpPr/>
              <p:nvPr/>
            </p:nvSpPr>
            <p:spPr>
              <a:xfrm>
                <a:off x="7162800" y="1897618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???</a:t>
                </a:r>
                <a:endParaRPr/>
              </a:p>
            </p:txBody>
          </p:sp>
        </p:grpSp>
        <p:grpSp>
          <p:nvGrpSpPr>
            <p:cNvPr id="238" name="Google Shape;238;p16"/>
            <p:cNvGrpSpPr/>
            <p:nvPr/>
          </p:nvGrpSpPr>
          <p:grpSpPr>
            <a:xfrm>
              <a:off x="4955150" y="2431018"/>
              <a:ext cx="1454673" cy="369332"/>
              <a:chOff x="4955150" y="2202418"/>
              <a:chExt cx="1454673" cy="369332"/>
            </a:xfrm>
          </p:grpSpPr>
          <p:cxnSp>
            <p:nvCxnSpPr>
              <p:cNvPr id="239" name="Google Shape;239;p16"/>
              <p:cNvCxnSpPr/>
              <p:nvPr/>
            </p:nvCxnSpPr>
            <p:spPr>
              <a:xfrm>
                <a:off x="4955150" y="2571750"/>
                <a:ext cx="14546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sp>
            <p:nvSpPr>
              <p:cNvPr id="240" name="Google Shape;240;p16"/>
              <p:cNvSpPr txBox="1"/>
              <p:nvPr/>
            </p:nvSpPr>
            <p:spPr>
              <a:xfrm>
                <a:off x="4955150" y="2202418"/>
                <a:ext cx="1415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DNS lookup</a:t>
                </a:r>
                <a:endParaRPr/>
              </a:p>
            </p:txBody>
          </p:sp>
        </p:grpSp>
        <p:grpSp>
          <p:nvGrpSpPr>
            <p:cNvPr id="241" name="Google Shape;241;p16"/>
            <p:cNvGrpSpPr/>
            <p:nvPr/>
          </p:nvGrpSpPr>
          <p:grpSpPr>
            <a:xfrm>
              <a:off x="4953000" y="2812018"/>
              <a:ext cx="3505200" cy="369332"/>
              <a:chOff x="4953000" y="2601952"/>
              <a:chExt cx="3505200" cy="369332"/>
            </a:xfrm>
          </p:grpSpPr>
          <p:cxnSp>
            <p:nvCxnSpPr>
              <p:cNvPr id="242" name="Google Shape;242;p16"/>
              <p:cNvCxnSpPr/>
              <p:nvPr/>
            </p:nvCxnSpPr>
            <p:spPr>
              <a:xfrm>
                <a:off x="4955150" y="2971284"/>
                <a:ext cx="350305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61C6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43" name="Google Shape;243;p16"/>
              <p:cNvSpPr/>
              <p:nvPr/>
            </p:nvSpPr>
            <p:spPr>
              <a:xfrm>
                <a:off x="4953000" y="2601952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153.90.2.87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4" name="Google Shape;244;p16"/>
          <p:cNvSpPr/>
          <p:nvPr/>
        </p:nvSpPr>
        <p:spPr>
          <a:xfrm>
            <a:off x="4742100" y="3966200"/>
            <a:ext cx="3609000" cy="41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if the LDNS is far from the Client?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Extension mechanisms for DNS</a:t>
            </a:r>
            <a:endParaRPr/>
          </a:p>
        </p:txBody>
      </p:sp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492375" y="742950"/>
            <a:ext cx="41910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Idea</a:t>
            </a:r>
            <a:endParaRPr sz="16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Avoid impact of remote DNS by changing localization approach</a:t>
            </a:r>
            <a:endParaRPr sz="14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Directly provide client location to CDN</a:t>
            </a:r>
            <a:endParaRPr sz="14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Implemented as an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EDNS0</a:t>
            </a:r>
            <a:r>
              <a:rPr lang="en-US" sz="1600"/>
              <a:t> extension </a:t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DNS resolver adds client’s IP prefix to request</a:t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Approximate client location approach typically sufficient</a:t>
            </a:r>
            <a:endParaRPr sz="16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/16 prefix enough for Google and EdgeCast CDNs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428750"/>
            <a:ext cx="3731370" cy="3188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/>
          <p:nvPr/>
        </p:nvSpPr>
        <p:spPr>
          <a:xfrm>
            <a:off x="457200" y="4076766"/>
            <a:ext cx="4495800" cy="52322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;; OPT PSEUDOSECTION: </a:t>
            </a:r>
            <a:b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EDNS: version: 0, prefix: 128.111/16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7"/>
          <p:cNvCxnSpPr>
            <a:endCxn id="253" idx="3"/>
          </p:cNvCxnSpPr>
          <p:nvPr/>
        </p:nvCxnSpPr>
        <p:spPr>
          <a:xfrm rot="10800000">
            <a:off x="4953000" y="4338376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