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7010400" cy="92964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604AEF-FB4E-4CA9-90FC-17F10A86C4A7}">
  <a:tblStyle styleId="{56604AEF-FB4E-4CA9-90FC-17F10A86C4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A"/>
          </a:solidFill>
        </a:fill>
      </a:tcStyle>
    </a:wholeTbl>
    <a:band1H>
      <a:tcTxStyle/>
      <a:tcStyle>
        <a:fill>
          <a:solidFill>
            <a:srgbClr val="CACBD1"/>
          </a:solidFill>
        </a:fill>
      </a:tcStyle>
    </a:band1H>
    <a:band2H>
      <a:tcTxStyle/>
    </a:band2H>
    <a:band1V>
      <a:tcTxStyle/>
      <a:tcStyle>
        <a:fill>
          <a:solidFill>
            <a:srgbClr val="CACBD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research.microsoft.com/pubs/65215/p-squirrel.pd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0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speed up query – four links?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links to four neighbors – not just one? – reliability in face of churn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provide reliability?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Reliable as long as recovery mechanism faster than churn.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0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0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01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287f83334_0_62:notes"/>
          <p:cNvSpPr/>
          <p:nvPr>
            <p:ph idx="2" type="sldImg"/>
          </p:nvPr>
        </p:nvSpPr>
        <p:spPr>
          <a:xfrm>
            <a:off x="337538" y="698500"/>
            <a:ext cx="63354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4287f83334_0_6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http://research.microsoft.com/pubs/65215/p-squirrel.pdf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 store - each node holds the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Directory - each node holds a pointer to the node that stores the object</a:t>
            </a:r>
            <a:endParaRPr/>
          </a:p>
        </p:txBody>
      </p:sp>
      <p:sp>
        <p:nvSpPr>
          <p:cNvPr id="446" name="Google Shape;446;g4287f83334_0_62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287f83334_0_6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4287f83334_0_69:notes"/>
          <p:cNvSpPr/>
          <p:nvPr>
            <p:ph idx="2" type="sldImg"/>
          </p:nvPr>
        </p:nvSpPr>
        <p:spPr>
          <a:xfrm>
            <a:off x="337538" y="698500"/>
            <a:ext cx="63354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287f83334_0_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4287f83334_0_8:notes"/>
          <p:cNvSpPr/>
          <p:nvPr>
            <p:ph idx="2" type="sldImg"/>
          </p:nvPr>
        </p:nvSpPr>
        <p:spPr>
          <a:xfrm>
            <a:off x="337538" y="698500"/>
            <a:ext cx="63354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1e7f27de7_0_0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41e7f27de7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41e7f27de7_0_0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9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 systems: Torrent, Skype, ToR, Coral CDN, Spotify, BitCoin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2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9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3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5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some limitations to BitTorrent scalability?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Leechers!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tracker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6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41e7e7b7d_0_34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41e7e7b7d_0_3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941e7e7b7d_0_34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lookup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join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9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iki.org/network.png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gif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685800" y="24598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Chapter 2</a:t>
            </a:r>
            <a:endParaRPr/>
          </a:p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152400" y="3695700"/>
            <a:ext cx="8915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Peer-to-peer (P2P) applications</a:t>
            </a:r>
            <a:endParaRPr sz="2000"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Search in a structured P2P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81000" y="895350"/>
            <a:ext cx="3733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Each node maintains links to 4 closest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nodeids</a:t>
            </a:r>
            <a:r>
              <a:rPr lang="en-US" sz="2000"/>
              <a:t> in each direction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3556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Queries for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objid</a:t>
            </a:r>
            <a:r>
              <a:rPr lang="en-US" sz="2000"/>
              <a:t> forwarded to closest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nodeid</a:t>
            </a:r>
            <a:r>
              <a:rPr lang="en-US" sz="2000"/>
              <a:t> in the routing table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/>
          </a:p>
          <a:p>
            <a:pPr indent="-3556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Eventually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nodeid</a:t>
            </a:r>
            <a:r>
              <a:rPr lang="en-US" sz="2000"/>
              <a:t> responsible for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objid</a:t>
            </a:r>
            <a:r>
              <a:rPr lang="en-US" sz="2000"/>
              <a:t> is found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/>
          </a:p>
        </p:txBody>
      </p:sp>
      <p:grpSp>
        <p:nvGrpSpPr>
          <p:cNvPr id="176" name="Google Shape;176;p18"/>
          <p:cNvGrpSpPr/>
          <p:nvPr/>
        </p:nvGrpSpPr>
        <p:grpSpPr>
          <a:xfrm>
            <a:off x="4572000" y="590550"/>
            <a:ext cx="4430391" cy="4446432"/>
            <a:chOff x="1585" y="142"/>
            <a:chExt cx="3038" cy="3049"/>
          </a:xfrm>
        </p:grpSpPr>
        <p:sp>
          <p:nvSpPr>
            <p:cNvPr id="177" name="Google Shape;177;p18"/>
            <p:cNvSpPr/>
            <p:nvPr/>
          </p:nvSpPr>
          <p:spPr>
            <a:xfrm>
              <a:off x="1585" y="142"/>
              <a:ext cx="3023" cy="3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3951" y="1114"/>
              <a:ext cx="26" cy="27"/>
            </a:xfrm>
            <a:custGeom>
              <a:rect b="b" l="l" r="r" t="t"/>
              <a:pathLst>
                <a:path extrusionOk="0" h="27" w="26">
                  <a:moveTo>
                    <a:pt x="26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3" y="27"/>
                  </a:lnTo>
                  <a:lnTo>
                    <a:pt x="26" y="1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3938" y="1062"/>
              <a:ext cx="92" cy="92"/>
            </a:xfrm>
            <a:custGeom>
              <a:rect b="b" l="l" r="r" t="t"/>
              <a:pathLst>
                <a:path extrusionOk="0" h="92" w="92">
                  <a:moveTo>
                    <a:pt x="26" y="52"/>
                  </a:moveTo>
                  <a:lnTo>
                    <a:pt x="0" y="26"/>
                  </a:lnTo>
                  <a:lnTo>
                    <a:pt x="92" y="0"/>
                  </a:lnTo>
                  <a:lnTo>
                    <a:pt x="65" y="92"/>
                  </a:lnTo>
                  <a:lnTo>
                    <a:pt x="26" y="52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3938" y="1062"/>
              <a:ext cx="92" cy="92"/>
            </a:xfrm>
            <a:custGeom>
              <a:rect b="b" l="l" r="r" t="t"/>
              <a:pathLst>
                <a:path extrusionOk="0" h="92" w="92">
                  <a:moveTo>
                    <a:pt x="26" y="52"/>
                  </a:moveTo>
                  <a:lnTo>
                    <a:pt x="0" y="26"/>
                  </a:lnTo>
                  <a:lnTo>
                    <a:pt x="92" y="0"/>
                  </a:lnTo>
                  <a:lnTo>
                    <a:pt x="65" y="92"/>
                  </a:lnTo>
                  <a:lnTo>
                    <a:pt x="26" y="5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4082" y="1114"/>
              <a:ext cx="27" cy="27"/>
            </a:xfrm>
            <a:custGeom>
              <a:rect b="b" l="l" r="r" t="t"/>
              <a:pathLst>
                <a:path extrusionOk="0" h="27" w="27">
                  <a:moveTo>
                    <a:pt x="13" y="27"/>
                  </a:moveTo>
                  <a:lnTo>
                    <a:pt x="27" y="27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3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3938" y="1114"/>
              <a:ext cx="157" cy="79"/>
            </a:xfrm>
            <a:custGeom>
              <a:rect b="b" l="l" r="r" t="t"/>
              <a:pathLst>
                <a:path extrusionOk="0" h="79" w="157">
                  <a:moveTo>
                    <a:pt x="157" y="27"/>
                  </a:moveTo>
                  <a:lnTo>
                    <a:pt x="144" y="0"/>
                  </a:lnTo>
                  <a:lnTo>
                    <a:pt x="13" y="53"/>
                  </a:lnTo>
                  <a:lnTo>
                    <a:pt x="26" y="53"/>
                  </a:lnTo>
                  <a:lnTo>
                    <a:pt x="0" y="79"/>
                  </a:lnTo>
                  <a:lnTo>
                    <a:pt x="26" y="79"/>
                  </a:lnTo>
                  <a:lnTo>
                    <a:pt x="157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3925" y="1154"/>
              <a:ext cx="39" cy="39"/>
            </a:xfrm>
            <a:custGeom>
              <a:rect b="b" l="l" r="r" t="t"/>
              <a:pathLst>
                <a:path extrusionOk="0" h="39" w="39">
                  <a:moveTo>
                    <a:pt x="13" y="39"/>
                  </a:moveTo>
                  <a:lnTo>
                    <a:pt x="39" y="13"/>
                  </a:lnTo>
                  <a:lnTo>
                    <a:pt x="26" y="0"/>
                  </a:lnTo>
                  <a:lnTo>
                    <a:pt x="26" y="26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3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3951" y="1101"/>
              <a:ext cx="39" cy="27"/>
            </a:xfrm>
            <a:custGeom>
              <a:rect b="b" l="l" r="r" t="t"/>
              <a:pathLst>
                <a:path extrusionOk="0" h="27" w="39">
                  <a:moveTo>
                    <a:pt x="0" y="13"/>
                  </a:moveTo>
                  <a:lnTo>
                    <a:pt x="13" y="0"/>
                  </a:lnTo>
                  <a:lnTo>
                    <a:pt x="39" y="13"/>
                  </a:lnTo>
                  <a:lnTo>
                    <a:pt x="26" y="2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925" y="1114"/>
              <a:ext cx="52" cy="66"/>
            </a:xfrm>
            <a:custGeom>
              <a:rect b="b" l="l" r="r" t="t"/>
              <a:pathLst>
                <a:path extrusionOk="0" h="66" w="52">
                  <a:moveTo>
                    <a:pt x="0" y="53"/>
                  </a:moveTo>
                  <a:lnTo>
                    <a:pt x="26" y="66"/>
                  </a:lnTo>
                  <a:lnTo>
                    <a:pt x="52" y="14"/>
                  </a:lnTo>
                  <a:lnTo>
                    <a:pt x="26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34" y="2928"/>
              <a:ext cx="26" cy="26"/>
            </a:xfrm>
            <a:custGeom>
              <a:rect b="b" l="l" r="r" t="t"/>
              <a:pathLst>
                <a:path extrusionOk="0" h="26" w="26">
                  <a:moveTo>
                    <a:pt x="26" y="26"/>
                  </a:moveTo>
                  <a:lnTo>
                    <a:pt x="26" y="26"/>
                  </a:lnTo>
                  <a:lnTo>
                    <a:pt x="26" y="13"/>
                  </a:lnTo>
                  <a:lnTo>
                    <a:pt x="13" y="0"/>
                  </a:lnTo>
                  <a:lnTo>
                    <a:pt x="13" y="13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26"/>
                  </a:lnTo>
                  <a:lnTo>
                    <a:pt x="26" y="26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820" y="2915"/>
              <a:ext cx="92" cy="105"/>
            </a:xfrm>
            <a:custGeom>
              <a:rect b="b" l="l" r="r" t="t"/>
              <a:pathLst>
                <a:path extrusionOk="0" h="105" w="92">
                  <a:moveTo>
                    <a:pt x="27" y="39"/>
                  </a:moveTo>
                  <a:lnTo>
                    <a:pt x="66" y="0"/>
                  </a:lnTo>
                  <a:lnTo>
                    <a:pt x="92" y="105"/>
                  </a:lnTo>
                  <a:lnTo>
                    <a:pt x="0" y="66"/>
                  </a:lnTo>
                  <a:lnTo>
                    <a:pt x="27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820" y="2915"/>
              <a:ext cx="92" cy="105"/>
            </a:xfrm>
            <a:custGeom>
              <a:rect b="b" l="l" r="r" t="t"/>
              <a:pathLst>
                <a:path extrusionOk="0" h="105" w="92">
                  <a:moveTo>
                    <a:pt x="27" y="39"/>
                  </a:moveTo>
                  <a:lnTo>
                    <a:pt x="66" y="0"/>
                  </a:lnTo>
                  <a:lnTo>
                    <a:pt x="92" y="105"/>
                  </a:lnTo>
                  <a:lnTo>
                    <a:pt x="0" y="66"/>
                  </a:lnTo>
                  <a:lnTo>
                    <a:pt x="27" y="3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2098" y="2718"/>
              <a:ext cx="13" cy="2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111" y="2691"/>
              <a:ext cx="184" cy="53"/>
            </a:xfrm>
            <a:custGeom>
              <a:rect b="b" l="l" r="r" t="t"/>
              <a:pathLst>
                <a:path extrusionOk="0" h="53" w="184">
                  <a:moveTo>
                    <a:pt x="0" y="27"/>
                  </a:moveTo>
                  <a:lnTo>
                    <a:pt x="0" y="53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2295" y="2691"/>
              <a:ext cx="197" cy="40"/>
            </a:xfrm>
            <a:custGeom>
              <a:rect b="b" l="l" r="r" t="t"/>
              <a:pathLst>
                <a:path extrusionOk="0" h="40" w="197">
                  <a:moveTo>
                    <a:pt x="0" y="0"/>
                  </a:moveTo>
                  <a:lnTo>
                    <a:pt x="0" y="27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7" y="14"/>
                  </a:lnTo>
                  <a:lnTo>
                    <a:pt x="18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2479" y="2705"/>
              <a:ext cx="197" cy="92"/>
            </a:xfrm>
            <a:custGeom>
              <a:rect b="b" l="l" r="r" t="t"/>
              <a:pathLst>
                <a:path extrusionOk="0" h="92" w="197">
                  <a:moveTo>
                    <a:pt x="13" y="0"/>
                  </a:moveTo>
                  <a:lnTo>
                    <a:pt x="0" y="26"/>
                  </a:lnTo>
                  <a:lnTo>
                    <a:pt x="184" y="92"/>
                  </a:lnTo>
                  <a:lnTo>
                    <a:pt x="184" y="92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847" y="2928"/>
              <a:ext cx="26" cy="39"/>
            </a:xfrm>
            <a:custGeom>
              <a:rect b="b" l="l" r="r" t="t"/>
              <a:pathLst>
                <a:path extrusionOk="0" h="39" w="26">
                  <a:moveTo>
                    <a:pt x="13" y="0"/>
                  </a:moveTo>
                  <a:lnTo>
                    <a:pt x="26" y="13"/>
                  </a:lnTo>
                  <a:lnTo>
                    <a:pt x="0" y="39"/>
                  </a:lnTo>
                  <a:lnTo>
                    <a:pt x="0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663" y="2770"/>
              <a:ext cx="197" cy="184"/>
            </a:xfrm>
            <a:custGeom>
              <a:rect b="b" l="l" r="r" t="t"/>
              <a:pathLst>
                <a:path extrusionOk="0" h="184" w="197">
                  <a:moveTo>
                    <a:pt x="13" y="0"/>
                  </a:moveTo>
                  <a:lnTo>
                    <a:pt x="0" y="27"/>
                  </a:lnTo>
                  <a:lnTo>
                    <a:pt x="184" y="184"/>
                  </a:lnTo>
                  <a:lnTo>
                    <a:pt x="197" y="15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649" y="2691"/>
              <a:ext cx="26" cy="27"/>
            </a:xfrm>
            <a:custGeom>
              <a:rect b="b" l="l" r="r" t="t"/>
              <a:pathLst>
                <a:path extrusionOk="0" h="27" w="26">
                  <a:moveTo>
                    <a:pt x="26" y="14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2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3662" y="2652"/>
              <a:ext cx="92" cy="105"/>
            </a:xfrm>
            <a:custGeom>
              <a:rect b="b" l="l" r="r" t="t"/>
              <a:pathLst>
                <a:path extrusionOk="0" h="105" w="92">
                  <a:moveTo>
                    <a:pt x="0" y="53"/>
                  </a:moveTo>
                  <a:lnTo>
                    <a:pt x="13" y="0"/>
                  </a:lnTo>
                  <a:lnTo>
                    <a:pt x="92" y="66"/>
                  </a:lnTo>
                  <a:lnTo>
                    <a:pt x="0" y="105"/>
                  </a:lnTo>
                  <a:lnTo>
                    <a:pt x="0" y="53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662" y="2652"/>
              <a:ext cx="92" cy="105"/>
            </a:xfrm>
            <a:custGeom>
              <a:rect b="b" l="l" r="r" t="t"/>
              <a:pathLst>
                <a:path extrusionOk="0" h="105" w="92">
                  <a:moveTo>
                    <a:pt x="0" y="53"/>
                  </a:moveTo>
                  <a:lnTo>
                    <a:pt x="13" y="0"/>
                  </a:lnTo>
                  <a:lnTo>
                    <a:pt x="92" y="66"/>
                  </a:lnTo>
                  <a:lnTo>
                    <a:pt x="0" y="10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899" y="3007"/>
              <a:ext cx="27" cy="26"/>
            </a:xfrm>
            <a:custGeom>
              <a:rect b="b" l="l" r="r" t="t"/>
              <a:pathLst>
                <a:path extrusionOk="0" h="26" w="27">
                  <a:moveTo>
                    <a:pt x="0" y="0"/>
                  </a:moveTo>
                  <a:lnTo>
                    <a:pt x="0" y="13"/>
                  </a:lnTo>
                  <a:lnTo>
                    <a:pt x="27" y="26"/>
                  </a:lnTo>
                  <a:lnTo>
                    <a:pt x="27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899" y="2915"/>
              <a:ext cx="79" cy="105"/>
            </a:xfrm>
            <a:custGeom>
              <a:rect b="b" l="l" r="r" t="t"/>
              <a:pathLst>
                <a:path extrusionOk="0" h="105" w="79">
                  <a:moveTo>
                    <a:pt x="0" y="92"/>
                  </a:moveTo>
                  <a:lnTo>
                    <a:pt x="27" y="105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53" y="0"/>
                  </a:lnTo>
                  <a:lnTo>
                    <a:pt x="53" y="13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952" y="2836"/>
              <a:ext cx="105" cy="105"/>
            </a:xfrm>
            <a:custGeom>
              <a:rect b="b" l="l" r="r" t="t"/>
              <a:pathLst>
                <a:path extrusionOk="0" h="105" w="105">
                  <a:moveTo>
                    <a:pt x="0" y="79"/>
                  </a:moveTo>
                  <a:lnTo>
                    <a:pt x="26" y="105"/>
                  </a:lnTo>
                  <a:lnTo>
                    <a:pt x="105" y="26"/>
                  </a:lnTo>
                  <a:lnTo>
                    <a:pt x="105" y="26"/>
                  </a:lnTo>
                  <a:lnTo>
                    <a:pt x="92" y="0"/>
                  </a:lnTo>
                  <a:lnTo>
                    <a:pt x="79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044" y="2731"/>
              <a:ext cx="197" cy="131"/>
            </a:xfrm>
            <a:custGeom>
              <a:rect b="b" l="l" r="r" t="t"/>
              <a:pathLst>
                <a:path extrusionOk="0" h="131" w="197">
                  <a:moveTo>
                    <a:pt x="0" y="105"/>
                  </a:moveTo>
                  <a:lnTo>
                    <a:pt x="13" y="131"/>
                  </a:lnTo>
                  <a:lnTo>
                    <a:pt x="197" y="26"/>
                  </a:lnTo>
                  <a:lnTo>
                    <a:pt x="184" y="26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228" y="2691"/>
              <a:ext cx="210" cy="66"/>
            </a:xfrm>
            <a:custGeom>
              <a:rect b="b" l="l" r="r" t="t"/>
              <a:pathLst>
                <a:path extrusionOk="0" h="66" w="210">
                  <a:moveTo>
                    <a:pt x="0" y="40"/>
                  </a:moveTo>
                  <a:lnTo>
                    <a:pt x="0" y="66"/>
                  </a:lnTo>
                  <a:lnTo>
                    <a:pt x="210" y="27"/>
                  </a:lnTo>
                  <a:lnTo>
                    <a:pt x="210" y="27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649" y="2691"/>
              <a:ext cx="13" cy="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38" y="2691"/>
              <a:ext cx="211" cy="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4082" y="2126"/>
              <a:ext cx="27" cy="27"/>
            </a:xfrm>
            <a:custGeom>
              <a:rect b="b" l="l" r="r" t="t"/>
              <a:pathLst>
                <a:path extrusionOk="0" h="27" w="27">
                  <a:moveTo>
                    <a:pt x="27" y="13"/>
                  </a:moveTo>
                  <a:lnTo>
                    <a:pt x="27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082" y="2100"/>
              <a:ext cx="92" cy="79"/>
            </a:xfrm>
            <a:custGeom>
              <a:rect b="b" l="l" r="r" t="t"/>
              <a:pathLst>
                <a:path extrusionOk="0" h="79" w="92">
                  <a:moveTo>
                    <a:pt x="27" y="39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40" y="79"/>
                  </a:lnTo>
                  <a:lnTo>
                    <a:pt x="27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4082" y="2100"/>
              <a:ext cx="92" cy="79"/>
            </a:xfrm>
            <a:custGeom>
              <a:rect b="b" l="l" r="r" t="t"/>
              <a:pathLst>
                <a:path extrusionOk="0" h="79" w="92">
                  <a:moveTo>
                    <a:pt x="27" y="39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40" y="79"/>
                  </a:lnTo>
                  <a:lnTo>
                    <a:pt x="27" y="3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3754" y="2731"/>
              <a:ext cx="26" cy="1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3754" y="2560"/>
              <a:ext cx="52" cy="171"/>
            </a:xfrm>
            <a:custGeom>
              <a:rect b="b" l="l" r="r" t="t"/>
              <a:pathLst>
                <a:path extrusionOk="0" h="171" w="52">
                  <a:moveTo>
                    <a:pt x="0" y="171"/>
                  </a:moveTo>
                  <a:lnTo>
                    <a:pt x="26" y="171"/>
                  </a:lnTo>
                  <a:lnTo>
                    <a:pt x="52" y="0"/>
                  </a:lnTo>
                  <a:lnTo>
                    <a:pt x="52" y="13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780" y="2389"/>
              <a:ext cx="79" cy="184"/>
            </a:xfrm>
            <a:custGeom>
              <a:rect b="b" l="l" r="r" t="t"/>
              <a:pathLst>
                <a:path extrusionOk="0" h="184" w="79">
                  <a:moveTo>
                    <a:pt x="0" y="171"/>
                  </a:moveTo>
                  <a:lnTo>
                    <a:pt x="26" y="184"/>
                  </a:lnTo>
                  <a:lnTo>
                    <a:pt x="79" y="13"/>
                  </a:lnTo>
                  <a:lnTo>
                    <a:pt x="79" y="13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3833" y="2231"/>
              <a:ext cx="131" cy="171"/>
            </a:xfrm>
            <a:custGeom>
              <a:rect b="b" l="l" r="r" t="t"/>
              <a:pathLst>
                <a:path extrusionOk="0" h="171" w="131">
                  <a:moveTo>
                    <a:pt x="0" y="158"/>
                  </a:moveTo>
                  <a:lnTo>
                    <a:pt x="26" y="171"/>
                  </a:lnTo>
                  <a:lnTo>
                    <a:pt x="131" y="27"/>
                  </a:lnTo>
                  <a:lnTo>
                    <a:pt x="131" y="27"/>
                  </a:lnTo>
                  <a:lnTo>
                    <a:pt x="118" y="0"/>
                  </a:lnTo>
                  <a:lnTo>
                    <a:pt x="105" y="14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095" y="2126"/>
              <a:ext cx="27" cy="27"/>
            </a:xfrm>
            <a:custGeom>
              <a:rect b="b" l="l" r="r" t="t"/>
              <a:pathLst>
                <a:path extrusionOk="0" h="27" w="27">
                  <a:moveTo>
                    <a:pt x="0" y="0"/>
                  </a:moveTo>
                  <a:lnTo>
                    <a:pt x="0" y="0"/>
                  </a:lnTo>
                  <a:lnTo>
                    <a:pt x="27" y="13"/>
                  </a:lnTo>
                  <a:lnTo>
                    <a:pt x="1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3951" y="2126"/>
              <a:ext cx="158" cy="132"/>
            </a:xfrm>
            <a:custGeom>
              <a:rect b="b" l="l" r="r" t="t"/>
              <a:pathLst>
                <a:path extrusionOk="0" h="132" w="158">
                  <a:moveTo>
                    <a:pt x="0" y="105"/>
                  </a:moveTo>
                  <a:lnTo>
                    <a:pt x="13" y="132"/>
                  </a:lnTo>
                  <a:lnTo>
                    <a:pt x="158" y="27"/>
                  </a:lnTo>
                  <a:lnTo>
                    <a:pt x="144" y="0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069" y="1220"/>
              <a:ext cx="13" cy="26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2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030" y="1154"/>
              <a:ext cx="92" cy="92"/>
            </a:xfrm>
            <a:custGeom>
              <a:rect b="b" l="l" r="r" t="t"/>
              <a:pathLst>
                <a:path extrusionOk="0" h="92" w="92">
                  <a:moveTo>
                    <a:pt x="52" y="66"/>
                  </a:moveTo>
                  <a:lnTo>
                    <a:pt x="0" y="52"/>
                  </a:lnTo>
                  <a:lnTo>
                    <a:pt x="79" y="0"/>
                  </a:lnTo>
                  <a:lnTo>
                    <a:pt x="92" y="92"/>
                  </a:lnTo>
                  <a:lnTo>
                    <a:pt x="52" y="66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030" y="1154"/>
              <a:ext cx="92" cy="92"/>
            </a:xfrm>
            <a:custGeom>
              <a:rect b="b" l="l" r="r" t="t"/>
              <a:pathLst>
                <a:path extrusionOk="0" h="92" w="92">
                  <a:moveTo>
                    <a:pt x="52" y="66"/>
                  </a:moveTo>
                  <a:lnTo>
                    <a:pt x="0" y="52"/>
                  </a:lnTo>
                  <a:lnTo>
                    <a:pt x="79" y="0"/>
                  </a:lnTo>
                  <a:lnTo>
                    <a:pt x="92" y="92"/>
                  </a:lnTo>
                  <a:lnTo>
                    <a:pt x="52" y="6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161" y="2087"/>
              <a:ext cx="40" cy="26"/>
            </a:xfrm>
            <a:custGeom>
              <a:rect b="b" l="l" r="r" t="t"/>
              <a:pathLst>
                <a:path extrusionOk="0" h="26" w="40">
                  <a:moveTo>
                    <a:pt x="0" y="13"/>
                  </a:moveTo>
                  <a:lnTo>
                    <a:pt x="13" y="26"/>
                  </a:lnTo>
                  <a:lnTo>
                    <a:pt x="40" y="13"/>
                  </a:lnTo>
                  <a:lnTo>
                    <a:pt x="26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056" y="1877"/>
              <a:ext cx="131" cy="223"/>
            </a:xfrm>
            <a:custGeom>
              <a:rect b="b" l="l" r="r" t="t"/>
              <a:pathLst>
                <a:path extrusionOk="0" h="223" w="131">
                  <a:moveTo>
                    <a:pt x="105" y="223"/>
                  </a:moveTo>
                  <a:lnTo>
                    <a:pt x="131" y="2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05" y="2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003" y="1666"/>
              <a:ext cx="79" cy="224"/>
            </a:xfrm>
            <a:custGeom>
              <a:rect b="b" l="l" r="r" t="t"/>
              <a:pathLst>
                <a:path extrusionOk="0" h="224" w="79">
                  <a:moveTo>
                    <a:pt x="53" y="224"/>
                  </a:moveTo>
                  <a:lnTo>
                    <a:pt x="79" y="21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53" y="2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3990" y="1443"/>
              <a:ext cx="40" cy="223"/>
            </a:xfrm>
            <a:custGeom>
              <a:rect b="b" l="l" r="r" t="t"/>
              <a:pathLst>
                <a:path extrusionOk="0" h="223" w="40">
                  <a:moveTo>
                    <a:pt x="13" y="223"/>
                  </a:moveTo>
                  <a:lnTo>
                    <a:pt x="40" y="223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2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056" y="1220"/>
              <a:ext cx="39" cy="26"/>
            </a:xfrm>
            <a:custGeom>
              <a:rect b="b" l="l" r="r" t="t"/>
              <a:pathLst>
                <a:path extrusionOk="0" h="26" w="39">
                  <a:moveTo>
                    <a:pt x="0" y="13"/>
                  </a:moveTo>
                  <a:lnTo>
                    <a:pt x="13" y="0"/>
                  </a:lnTo>
                  <a:lnTo>
                    <a:pt x="39" y="13"/>
                  </a:lnTo>
                  <a:lnTo>
                    <a:pt x="26" y="26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990" y="1233"/>
              <a:ext cx="92" cy="223"/>
            </a:xfrm>
            <a:custGeom>
              <a:rect b="b" l="l" r="r" t="t"/>
              <a:pathLst>
                <a:path extrusionOk="0" h="223" w="92">
                  <a:moveTo>
                    <a:pt x="0" y="210"/>
                  </a:moveTo>
                  <a:lnTo>
                    <a:pt x="27" y="223"/>
                  </a:lnTo>
                  <a:lnTo>
                    <a:pt x="92" y="13"/>
                  </a:lnTo>
                  <a:lnTo>
                    <a:pt x="66" y="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611" y="392"/>
              <a:ext cx="2642" cy="2641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596" y="576"/>
              <a:ext cx="39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3596" y="576"/>
              <a:ext cx="53" cy="65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95" y="1114"/>
              <a:ext cx="40" cy="4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95" y="1114"/>
              <a:ext cx="53" cy="53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18"/>
            <p:cNvCxnSpPr/>
            <p:nvPr/>
          </p:nvCxnSpPr>
          <p:spPr>
            <a:xfrm>
              <a:off x="2926" y="168"/>
              <a:ext cx="0" cy="2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p18"/>
            <p:cNvSpPr/>
            <p:nvPr/>
          </p:nvSpPr>
          <p:spPr>
            <a:xfrm>
              <a:off x="2834" y="195"/>
              <a:ext cx="78" cy="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991" y="195"/>
              <a:ext cx="1150" cy="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FFFFF....F (2</a:t>
              </a:r>
              <a:r>
                <a:rPr b="0" baseline="3000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-1)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267" y="431"/>
              <a:ext cx="40" cy="3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67" y="431"/>
              <a:ext cx="53" cy="53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425" y="484"/>
              <a:ext cx="53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425" y="484"/>
              <a:ext cx="66" cy="65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3741" y="668"/>
              <a:ext cx="39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3741" y="668"/>
              <a:ext cx="52" cy="65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846" y="773"/>
              <a:ext cx="52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46" y="773"/>
              <a:ext cx="65" cy="65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030" y="996"/>
              <a:ext cx="39" cy="4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030" y="996"/>
              <a:ext cx="52" cy="53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174" y="1325"/>
              <a:ext cx="53" cy="3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174" y="1325"/>
              <a:ext cx="66" cy="52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214" y="1469"/>
              <a:ext cx="39" cy="40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214" y="1469"/>
              <a:ext cx="52" cy="53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2216" y="576"/>
              <a:ext cx="39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216" y="576"/>
              <a:ext cx="52" cy="65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756" y="1062"/>
              <a:ext cx="39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1756" y="1062"/>
              <a:ext cx="52" cy="66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544" y="431"/>
              <a:ext cx="40" cy="3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544" y="431"/>
              <a:ext cx="53" cy="53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2702" y="392"/>
              <a:ext cx="40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702" y="392"/>
              <a:ext cx="53" cy="65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071" y="668"/>
              <a:ext cx="40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2071" y="668"/>
              <a:ext cx="53" cy="65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953" y="773"/>
              <a:ext cx="53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953" y="773"/>
              <a:ext cx="66" cy="65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74" y="878"/>
              <a:ext cx="40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874" y="878"/>
              <a:ext cx="53" cy="66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638" y="1325"/>
              <a:ext cx="39" cy="3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638" y="1325"/>
              <a:ext cx="52" cy="52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611" y="1469"/>
              <a:ext cx="40" cy="40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611" y="1469"/>
              <a:ext cx="53" cy="53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229" y="2810"/>
              <a:ext cx="39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229" y="2810"/>
              <a:ext cx="53" cy="65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730" y="2271"/>
              <a:ext cx="39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730" y="2271"/>
              <a:ext cx="52" cy="66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544" y="2954"/>
              <a:ext cx="53" cy="53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2544" y="2954"/>
              <a:ext cx="66" cy="66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387" y="2902"/>
              <a:ext cx="52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387" y="2902"/>
              <a:ext cx="65" cy="65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084" y="2718"/>
              <a:ext cx="40" cy="39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2084" y="2718"/>
              <a:ext cx="53" cy="52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966" y="2613"/>
              <a:ext cx="53" cy="3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966" y="2613"/>
              <a:ext cx="66" cy="52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874" y="2507"/>
              <a:ext cx="40" cy="40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874" y="2507"/>
              <a:ext cx="53" cy="53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651" y="2061"/>
              <a:ext cx="39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651" y="2061"/>
              <a:ext cx="52" cy="65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585" y="1771"/>
              <a:ext cx="53" cy="53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585" y="1771"/>
              <a:ext cx="66" cy="66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3596" y="2823"/>
              <a:ext cx="53" cy="3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3596" y="2823"/>
              <a:ext cx="66" cy="52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4095" y="2271"/>
              <a:ext cx="53" cy="52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4095" y="2271"/>
              <a:ext cx="66" cy="66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3267" y="2954"/>
              <a:ext cx="53" cy="53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267" y="2954"/>
              <a:ext cx="66" cy="66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899" y="3007"/>
              <a:ext cx="53" cy="52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899" y="3007"/>
              <a:ext cx="66" cy="66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741" y="2718"/>
              <a:ext cx="39" cy="39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741" y="2718"/>
              <a:ext cx="52" cy="52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859" y="2613"/>
              <a:ext cx="39" cy="3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859" y="2613"/>
              <a:ext cx="52" cy="52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951" y="2507"/>
              <a:ext cx="39" cy="40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951" y="2507"/>
              <a:ext cx="52" cy="53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174" y="2061"/>
              <a:ext cx="40" cy="52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4174" y="2061"/>
              <a:ext cx="53" cy="65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240" y="1798"/>
              <a:ext cx="39" cy="3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4240" y="1798"/>
              <a:ext cx="53" cy="52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585" y="2774"/>
              <a:ext cx="514" cy="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65A1FC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486" y="1976"/>
              <a:ext cx="530" cy="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D13DA3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478" y="2875"/>
              <a:ext cx="52" cy="53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478" y="2875"/>
              <a:ext cx="65" cy="66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25" y="694"/>
              <a:ext cx="499" cy="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D471F1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4109" y="944"/>
              <a:ext cx="514" cy="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D467C4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3294" y="1088"/>
              <a:ext cx="530" cy="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D46A1C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6" name="Google Shape;306;p18"/>
            <p:cNvCxnSpPr/>
            <p:nvPr/>
          </p:nvCxnSpPr>
          <p:spPr>
            <a:xfrm flipH="1" rot="10800000">
              <a:off x="3872" y="930"/>
              <a:ext cx="118" cy="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18"/>
            <p:cNvSpPr/>
            <p:nvPr/>
          </p:nvSpPr>
          <p:spPr>
            <a:xfrm>
              <a:off x="3846" y="930"/>
              <a:ext cx="144" cy="106"/>
            </a:xfrm>
            <a:custGeom>
              <a:rect b="b" l="l" r="r" t="t"/>
              <a:pathLst>
                <a:path extrusionOk="0" h="106" w="144">
                  <a:moveTo>
                    <a:pt x="0" y="40"/>
                  </a:moveTo>
                  <a:lnTo>
                    <a:pt x="144" y="0"/>
                  </a:lnTo>
                  <a:lnTo>
                    <a:pt x="52" y="10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8" name="Google Shape;308;p18"/>
            <p:cNvCxnSpPr/>
            <p:nvPr/>
          </p:nvCxnSpPr>
          <p:spPr>
            <a:xfrm flipH="1" rot="10800000">
              <a:off x="3688" y="1009"/>
              <a:ext cx="184" cy="1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9997" l="0" r="0" t="-1666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304800" y="895350"/>
            <a:ext cx="4038600" cy="381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39" l="-1657" r="0" t="-11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16" name="Google Shape;316;p19"/>
          <p:cNvGrpSpPr/>
          <p:nvPr/>
        </p:nvGrpSpPr>
        <p:grpSpPr>
          <a:xfrm>
            <a:off x="4419600" y="665163"/>
            <a:ext cx="4706938" cy="4268787"/>
            <a:chOff x="2830" y="419"/>
            <a:chExt cx="2965" cy="2689"/>
          </a:xfrm>
        </p:grpSpPr>
        <p:sp>
          <p:nvSpPr>
            <p:cNvPr id="317" name="Google Shape;317;p19"/>
            <p:cNvSpPr/>
            <p:nvPr/>
          </p:nvSpPr>
          <p:spPr>
            <a:xfrm>
              <a:off x="2830" y="419"/>
              <a:ext cx="2882" cy="2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046" y="2369"/>
              <a:ext cx="24" cy="24"/>
            </a:xfrm>
            <a:custGeom>
              <a:rect b="b" l="l" r="r" t="t"/>
              <a:pathLst>
                <a:path extrusionOk="0" h="24" w="24">
                  <a:moveTo>
                    <a:pt x="24" y="12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058" y="2333"/>
              <a:ext cx="73" cy="97"/>
            </a:xfrm>
            <a:custGeom>
              <a:rect b="b" l="l" r="r" t="t"/>
              <a:pathLst>
                <a:path extrusionOk="0" h="97" w="73">
                  <a:moveTo>
                    <a:pt x="0" y="48"/>
                  </a:moveTo>
                  <a:lnTo>
                    <a:pt x="12" y="0"/>
                  </a:lnTo>
                  <a:lnTo>
                    <a:pt x="73" y="60"/>
                  </a:lnTo>
                  <a:lnTo>
                    <a:pt x="0" y="97"/>
                  </a:lnTo>
                  <a:lnTo>
                    <a:pt x="0" y="48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058" y="2333"/>
              <a:ext cx="73" cy="97"/>
            </a:xfrm>
            <a:custGeom>
              <a:rect b="b" l="l" r="r" t="t"/>
              <a:pathLst>
                <a:path extrusionOk="0" h="97" w="73">
                  <a:moveTo>
                    <a:pt x="0" y="48"/>
                  </a:moveTo>
                  <a:lnTo>
                    <a:pt x="12" y="0"/>
                  </a:lnTo>
                  <a:lnTo>
                    <a:pt x="73" y="60"/>
                  </a:lnTo>
                  <a:lnTo>
                    <a:pt x="0" y="97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302" y="2781"/>
              <a:ext cx="24" cy="36"/>
            </a:xfrm>
            <a:custGeom>
              <a:rect b="b" l="l" r="r" t="t"/>
              <a:pathLst>
                <a:path extrusionOk="0" h="36" w="24">
                  <a:moveTo>
                    <a:pt x="12" y="0"/>
                  </a:moveTo>
                  <a:lnTo>
                    <a:pt x="0" y="12"/>
                  </a:lnTo>
                  <a:lnTo>
                    <a:pt x="12" y="36"/>
                  </a:lnTo>
                  <a:lnTo>
                    <a:pt x="2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314" y="2636"/>
              <a:ext cx="194" cy="169"/>
            </a:xfrm>
            <a:custGeom>
              <a:rect b="b" l="l" r="r" t="t"/>
              <a:pathLst>
                <a:path extrusionOk="0" h="169" w="194">
                  <a:moveTo>
                    <a:pt x="0" y="145"/>
                  </a:moveTo>
                  <a:lnTo>
                    <a:pt x="12" y="169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3496" y="2527"/>
              <a:ext cx="206" cy="133"/>
            </a:xfrm>
            <a:custGeom>
              <a:rect b="b" l="l" r="r" t="t"/>
              <a:pathLst>
                <a:path extrusionOk="0" h="133" w="206">
                  <a:moveTo>
                    <a:pt x="0" y="109"/>
                  </a:moveTo>
                  <a:lnTo>
                    <a:pt x="12" y="133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3690" y="2442"/>
              <a:ext cx="218" cy="109"/>
            </a:xfrm>
            <a:custGeom>
              <a:rect b="b" l="l" r="r" t="t"/>
              <a:pathLst>
                <a:path extrusionOk="0" h="109" w="218">
                  <a:moveTo>
                    <a:pt x="0" y="85"/>
                  </a:moveTo>
                  <a:lnTo>
                    <a:pt x="12" y="109"/>
                  </a:lnTo>
                  <a:lnTo>
                    <a:pt x="218" y="24"/>
                  </a:lnTo>
                  <a:lnTo>
                    <a:pt x="218" y="24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896" y="2381"/>
              <a:ext cx="242" cy="85"/>
            </a:xfrm>
            <a:custGeom>
              <a:rect b="b" l="l" r="r" t="t"/>
              <a:pathLst>
                <a:path extrusionOk="0" h="85" w="242">
                  <a:moveTo>
                    <a:pt x="0" y="61"/>
                  </a:moveTo>
                  <a:lnTo>
                    <a:pt x="12" y="85"/>
                  </a:lnTo>
                  <a:lnTo>
                    <a:pt x="242" y="24"/>
                  </a:lnTo>
                  <a:lnTo>
                    <a:pt x="230" y="24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4126" y="2333"/>
              <a:ext cx="460" cy="72"/>
            </a:xfrm>
            <a:custGeom>
              <a:rect b="b" l="l" r="r" t="t"/>
              <a:pathLst>
                <a:path extrusionOk="0" h="72" w="460">
                  <a:moveTo>
                    <a:pt x="0" y="48"/>
                  </a:moveTo>
                  <a:lnTo>
                    <a:pt x="0" y="72"/>
                  </a:lnTo>
                  <a:lnTo>
                    <a:pt x="460" y="24"/>
                  </a:lnTo>
                  <a:lnTo>
                    <a:pt x="460" y="24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5046" y="2369"/>
              <a:ext cx="12" cy="2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4586" y="2333"/>
              <a:ext cx="460" cy="60"/>
            </a:xfrm>
            <a:custGeom>
              <a:rect b="b" l="l" r="r" t="t"/>
              <a:pathLst>
                <a:path extrusionOk="0" h="60" w="460">
                  <a:moveTo>
                    <a:pt x="0" y="0"/>
                  </a:moveTo>
                  <a:lnTo>
                    <a:pt x="0" y="24"/>
                  </a:lnTo>
                  <a:lnTo>
                    <a:pt x="460" y="60"/>
                  </a:lnTo>
                  <a:lnTo>
                    <a:pt x="46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5203" y="1715"/>
              <a:ext cx="25" cy="24"/>
            </a:xfrm>
            <a:custGeom>
              <a:rect b="b" l="l" r="r" t="t"/>
              <a:pathLst>
                <a:path extrusionOk="0" h="24" w="25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25" y="24"/>
                  </a:lnTo>
                  <a:lnTo>
                    <a:pt x="25" y="1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5179" y="1654"/>
              <a:ext cx="85" cy="97"/>
            </a:xfrm>
            <a:custGeom>
              <a:rect b="b" l="l" r="r" t="t"/>
              <a:pathLst>
                <a:path extrusionOk="0" h="97" w="85">
                  <a:moveTo>
                    <a:pt x="37" y="73"/>
                  </a:moveTo>
                  <a:lnTo>
                    <a:pt x="0" y="37"/>
                  </a:lnTo>
                  <a:lnTo>
                    <a:pt x="85" y="0"/>
                  </a:lnTo>
                  <a:lnTo>
                    <a:pt x="73" y="97"/>
                  </a:lnTo>
                  <a:lnTo>
                    <a:pt x="37" y="73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5179" y="1654"/>
              <a:ext cx="85" cy="97"/>
            </a:xfrm>
            <a:custGeom>
              <a:rect b="b" l="l" r="r" t="t"/>
              <a:pathLst>
                <a:path extrusionOk="0" h="97" w="85">
                  <a:moveTo>
                    <a:pt x="37" y="73"/>
                  </a:moveTo>
                  <a:lnTo>
                    <a:pt x="0" y="37"/>
                  </a:lnTo>
                  <a:lnTo>
                    <a:pt x="85" y="0"/>
                  </a:lnTo>
                  <a:lnTo>
                    <a:pt x="73" y="97"/>
                  </a:lnTo>
                  <a:lnTo>
                    <a:pt x="37" y="7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5143" y="2369"/>
              <a:ext cx="36" cy="24"/>
            </a:xfrm>
            <a:custGeom>
              <a:rect b="b" l="l" r="r" t="t"/>
              <a:pathLst>
                <a:path extrusionOk="0" h="24" w="36">
                  <a:moveTo>
                    <a:pt x="0" y="12"/>
                  </a:moveTo>
                  <a:lnTo>
                    <a:pt x="12" y="24"/>
                  </a:lnTo>
                  <a:lnTo>
                    <a:pt x="36" y="12"/>
                  </a:lnTo>
                  <a:lnTo>
                    <a:pt x="2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5082" y="2187"/>
              <a:ext cx="85" cy="194"/>
            </a:xfrm>
            <a:custGeom>
              <a:rect b="b" l="l" r="r" t="t"/>
              <a:pathLst>
                <a:path extrusionOk="0" h="194" w="85">
                  <a:moveTo>
                    <a:pt x="61" y="194"/>
                  </a:moveTo>
                  <a:lnTo>
                    <a:pt x="85" y="18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61" y="19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5082" y="2018"/>
              <a:ext cx="25" cy="169"/>
            </a:xfrm>
            <a:custGeom>
              <a:rect b="b" l="l" r="r" t="t"/>
              <a:pathLst>
                <a:path extrusionOk="0" h="169" w="25">
                  <a:moveTo>
                    <a:pt x="0" y="169"/>
                  </a:moveTo>
                  <a:lnTo>
                    <a:pt x="25" y="16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5082" y="1860"/>
              <a:ext cx="61" cy="158"/>
            </a:xfrm>
            <a:custGeom>
              <a:rect b="b" l="l" r="r" t="t"/>
              <a:pathLst>
                <a:path extrusionOk="0" h="158" w="61">
                  <a:moveTo>
                    <a:pt x="0" y="158"/>
                  </a:moveTo>
                  <a:lnTo>
                    <a:pt x="25" y="158"/>
                  </a:lnTo>
                  <a:lnTo>
                    <a:pt x="61" y="0"/>
                  </a:lnTo>
                  <a:lnTo>
                    <a:pt x="61" y="13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5203" y="1715"/>
              <a:ext cx="37" cy="24"/>
            </a:xfrm>
            <a:custGeom>
              <a:rect b="b" l="l" r="r" t="t"/>
              <a:pathLst>
                <a:path extrusionOk="0" h="24" w="37">
                  <a:moveTo>
                    <a:pt x="0" y="12"/>
                  </a:moveTo>
                  <a:lnTo>
                    <a:pt x="13" y="0"/>
                  </a:lnTo>
                  <a:lnTo>
                    <a:pt x="37" y="12"/>
                  </a:lnTo>
                  <a:lnTo>
                    <a:pt x="25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5119" y="1727"/>
              <a:ext cx="109" cy="146"/>
            </a:xfrm>
            <a:custGeom>
              <a:rect b="b" l="l" r="r" t="t"/>
              <a:pathLst>
                <a:path extrusionOk="0" h="146" w="109">
                  <a:moveTo>
                    <a:pt x="0" y="133"/>
                  </a:moveTo>
                  <a:lnTo>
                    <a:pt x="24" y="146"/>
                  </a:lnTo>
                  <a:lnTo>
                    <a:pt x="109" y="12"/>
                  </a:lnTo>
                  <a:lnTo>
                    <a:pt x="84" y="0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5119" y="1424"/>
              <a:ext cx="24" cy="25"/>
            </a:xfrm>
            <a:custGeom>
              <a:rect b="b" l="l" r="r" t="t"/>
              <a:pathLst>
                <a:path extrusionOk="0" h="25" w="24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5094" y="1364"/>
              <a:ext cx="85" cy="85"/>
            </a:xfrm>
            <a:custGeom>
              <a:rect b="b" l="l" r="r" t="t"/>
              <a:pathLst>
                <a:path extrusionOk="0" h="85" w="85">
                  <a:moveTo>
                    <a:pt x="37" y="60"/>
                  </a:moveTo>
                  <a:lnTo>
                    <a:pt x="0" y="48"/>
                  </a:lnTo>
                  <a:lnTo>
                    <a:pt x="61" y="0"/>
                  </a:lnTo>
                  <a:lnTo>
                    <a:pt x="85" y="85"/>
                  </a:lnTo>
                  <a:lnTo>
                    <a:pt x="37" y="60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5094" y="1364"/>
              <a:ext cx="85" cy="85"/>
            </a:xfrm>
            <a:custGeom>
              <a:rect b="b" l="l" r="r" t="t"/>
              <a:pathLst>
                <a:path extrusionOk="0" h="85" w="85">
                  <a:moveTo>
                    <a:pt x="37" y="60"/>
                  </a:moveTo>
                  <a:lnTo>
                    <a:pt x="0" y="48"/>
                  </a:lnTo>
                  <a:lnTo>
                    <a:pt x="61" y="0"/>
                  </a:lnTo>
                  <a:lnTo>
                    <a:pt x="85" y="85"/>
                  </a:lnTo>
                  <a:lnTo>
                    <a:pt x="37" y="6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5264" y="1630"/>
              <a:ext cx="24" cy="37"/>
            </a:xfrm>
            <a:custGeom>
              <a:rect b="b" l="l" r="r" t="t"/>
              <a:pathLst>
                <a:path extrusionOk="0" h="37" w="24">
                  <a:moveTo>
                    <a:pt x="0" y="24"/>
                  </a:moveTo>
                  <a:lnTo>
                    <a:pt x="12" y="37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5167" y="1606"/>
              <a:ext cx="109" cy="48"/>
            </a:xfrm>
            <a:custGeom>
              <a:rect b="b" l="l" r="r" t="t"/>
              <a:pathLst>
                <a:path extrusionOk="0" h="48" w="109">
                  <a:moveTo>
                    <a:pt x="97" y="48"/>
                  </a:moveTo>
                  <a:lnTo>
                    <a:pt x="109" y="24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97" y="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5119" y="1558"/>
              <a:ext cx="72" cy="72"/>
            </a:xfrm>
            <a:custGeom>
              <a:rect b="b" l="l" r="r" t="t"/>
              <a:pathLst>
                <a:path extrusionOk="0" h="72" w="72">
                  <a:moveTo>
                    <a:pt x="48" y="72"/>
                  </a:moveTo>
                  <a:lnTo>
                    <a:pt x="72" y="48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48" y="7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5107" y="1509"/>
              <a:ext cx="36" cy="61"/>
            </a:xfrm>
            <a:custGeom>
              <a:rect b="b" l="l" r="r" t="t"/>
              <a:pathLst>
                <a:path extrusionOk="0" h="61" w="36">
                  <a:moveTo>
                    <a:pt x="12" y="61"/>
                  </a:moveTo>
                  <a:lnTo>
                    <a:pt x="36" y="6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119" y="1424"/>
              <a:ext cx="24" cy="1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5107" y="1436"/>
              <a:ext cx="36" cy="73"/>
            </a:xfrm>
            <a:custGeom>
              <a:rect b="b" l="l" r="r" t="t"/>
              <a:pathLst>
                <a:path extrusionOk="0" h="73" w="36">
                  <a:moveTo>
                    <a:pt x="0" y="73"/>
                  </a:moveTo>
                  <a:lnTo>
                    <a:pt x="24" y="73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5034" y="1291"/>
              <a:ext cx="24" cy="24"/>
            </a:xfrm>
            <a:custGeom>
              <a:rect b="b" l="l" r="r" t="t"/>
              <a:pathLst>
                <a:path extrusionOk="0" h="24" w="24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010" y="1243"/>
              <a:ext cx="84" cy="84"/>
            </a:xfrm>
            <a:custGeom>
              <a:rect b="b" l="l" r="r" t="t"/>
              <a:pathLst>
                <a:path extrusionOk="0" h="84" w="84">
                  <a:moveTo>
                    <a:pt x="36" y="48"/>
                  </a:moveTo>
                  <a:lnTo>
                    <a:pt x="0" y="24"/>
                  </a:lnTo>
                  <a:lnTo>
                    <a:pt x="84" y="0"/>
                  </a:lnTo>
                  <a:lnTo>
                    <a:pt x="72" y="84"/>
                  </a:lnTo>
                  <a:lnTo>
                    <a:pt x="36" y="48"/>
                  </a:lnTo>
                  <a:close/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010" y="1243"/>
              <a:ext cx="84" cy="84"/>
            </a:xfrm>
            <a:custGeom>
              <a:rect b="b" l="l" r="r" t="t"/>
              <a:pathLst>
                <a:path extrusionOk="0" h="84" w="84">
                  <a:moveTo>
                    <a:pt x="36" y="48"/>
                  </a:moveTo>
                  <a:lnTo>
                    <a:pt x="0" y="24"/>
                  </a:lnTo>
                  <a:lnTo>
                    <a:pt x="84" y="0"/>
                  </a:lnTo>
                  <a:lnTo>
                    <a:pt x="72" y="84"/>
                  </a:lnTo>
                  <a:lnTo>
                    <a:pt x="36" y="4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155" y="1303"/>
              <a:ext cx="24" cy="24"/>
            </a:xfrm>
            <a:custGeom>
              <a:rect b="b" l="l" r="r" t="t"/>
              <a:pathLst>
                <a:path extrusionOk="0" h="24" w="24">
                  <a:moveTo>
                    <a:pt x="12" y="24"/>
                  </a:moveTo>
                  <a:lnTo>
                    <a:pt x="24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5022" y="1303"/>
              <a:ext cx="145" cy="73"/>
            </a:xfrm>
            <a:custGeom>
              <a:rect b="b" l="l" r="r" t="t"/>
              <a:pathLst>
                <a:path extrusionOk="0" h="73" w="145">
                  <a:moveTo>
                    <a:pt x="145" y="24"/>
                  </a:moveTo>
                  <a:lnTo>
                    <a:pt x="133" y="0"/>
                  </a:lnTo>
                  <a:lnTo>
                    <a:pt x="12" y="49"/>
                  </a:lnTo>
                  <a:lnTo>
                    <a:pt x="24" y="49"/>
                  </a:lnTo>
                  <a:lnTo>
                    <a:pt x="0" y="73"/>
                  </a:lnTo>
                  <a:lnTo>
                    <a:pt x="24" y="73"/>
                  </a:lnTo>
                  <a:lnTo>
                    <a:pt x="145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4998" y="1327"/>
              <a:ext cx="48" cy="49"/>
            </a:xfrm>
            <a:custGeom>
              <a:rect b="b" l="l" r="r" t="t"/>
              <a:pathLst>
                <a:path extrusionOk="0" h="49" w="48">
                  <a:moveTo>
                    <a:pt x="24" y="49"/>
                  </a:moveTo>
                  <a:lnTo>
                    <a:pt x="48" y="25"/>
                  </a:lnTo>
                  <a:lnTo>
                    <a:pt x="24" y="0"/>
                  </a:lnTo>
                  <a:lnTo>
                    <a:pt x="24" y="25"/>
                  </a:lnTo>
                  <a:lnTo>
                    <a:pt x="0" y="0"/>
                  </a:lnTo>
                  <a:lnTo>
                    <a:pt x="0" y="25"/>
                  </a:lnTo>
                  <a:lnTo>
                    <a:pt x="24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5034" y="1291"/>
              <a:ext cx="36" cy="24"/>
            </a:xfrm>
            <a:custGeom>
              <a:rect b="b" l="l" r="r" t="t"/>
              <a:pathLst>
                <a:path extrusionOk="0" h="24" w="36">
                  <a:moveTo>
                    <a:pt x="0" y="0"/>
                  </a:moveTo>
                  <a:lnTo>
                    <a:pt x="12" y="0"/>
                  </a:lnTo>
                  <a:lnTo>
                    <a:pt x="36" y="12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4998" y="1291"/>
              <a:ext cx="60" cy="61"/>
            </a:xfrm>
            <a:custGeom>
              <a:rect b="b" l="l" r="r" t="t"/>
              <a:pathLst>
                <a:path extrusionOk="0" h="61" w="60">
                  <a:moveTo>
                    <a:pt x="0" y="36"/>
                  </a:moveTo>
                  <a:lnTo>
                    <a:pt x="24" y="61"/>
                  </a:lnTo>
                  <a:lnTo>
                    <a:pt x="60" y="24"/>
                  </a:lnTo>
                  <a:lnTo>
                    <a:pt x="36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854" y="637"/>
              <a:ext cx="2434" cy="2435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4683" y="807"/>
              <a:ext cx="48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4683" y="807"/>
              <a:ext cx="60" cy="60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143" y="1303"/>
              <a:ext cx="48" cy="37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5143" y="1303"/>
              <a:ext cx="60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19"/>
            <p:cNvCxnSpPr/>
            <p:nvPr/>
          </p:nvCxnSpPr>
          <p:spPr>
            <a:xfrm>
              <a:off x="4065" y="431"/>
              <a:ext cx="0" cy="2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1" name="Google Shape;361;p19"/>
            <p:cNvSpPr/>
            <p:nvPr/>
          </p:nvSpPr>
          <p:spPr>
            <a:xfrm>
              <a:off x="3992" y="455"/>
              <a:ext cx="72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4126" y="455"/>
              <a:ext cx="1056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FFFFF....F (2</a:t>
              </a:r>
              <a:r>
                <a:rPr baseline="30000"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-1)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4380" y="673"/>
              <a:ext cx="48" cy="37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4380" y="673"/>
              <a:ext cx="61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4537" y="722"/>
              <a:ext cx="37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4537" y="722"/>
              <a:ext cx="49" cy="60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4816" y="891"/>
              <a:ext cx="48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4816" y="891"/>
              <a:ext cx="60" cy="61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4925" y="988"/>
              <a:ext cx="36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4925" y="988"/>
              <a:ext cx="48" cy="61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5082" y="1194"/>
              <a:ext cx="49" cy="37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5082" y="1194"/>
              <a:ext cx="61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228" y="1497"/>
              <a:ext cx="36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228" y="1497"/>
              <a:ext cx="48" cy="48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252" y="1630"/>
              <a:ext cx="48" cy="37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252" y="1630"/>
              <a:ext cx="60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3411" y="807"/>
              <a:ext cx="49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3411" y="807"/>
              <a:ext cx="61" cy="60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987" y="1255"/>
              <a:ext cx="49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987" y="1255"/>
              <a:ext cx="61" cy="60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714" y="673"/>
              <a:ext cx="48" cy="37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714" y="673"/>
              <a:ext cx="61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859" y="637"/>
              <a:ext cx="49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859" y="637"/>
              <a:ext cx="61" cy="61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278" y="891"/>
              <a:ext cx="48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3278" y="891"/>
              <a:ext cx="61" cy="61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3181" y="988"/>
              <a:ext cx="36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3181" y="988"/>
              <a:ext cx="49" cy="61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096" y="1085"/>
              <a:ext cx="49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096" y="1085"/>
              <a:ext cx="61" cy="61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878" y="1497"/>
              <a:ext cx="49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878" y="1497"/>
              <a:ext cx="61" cy="48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854" y="1630"/>
              <a:ext cx="49" cy="37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854" y="1630"/>
              <a:ext cx="61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423" y="2866"/>
              <a:ext cx="49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423" y="2866"/>
              <a:ext cx="61" cy="60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963" y="2369"/>
              <a:ext cx="49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963" y="2369"/>
              <a:ext cx="61" cy="61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3726" y="2999"/>
              <a:ext cx="36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3726" y="2999"/>
              <a:ext cx="49" cy="61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3581" y="2951"/>
              <a:ext cx="36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581" y="2951"/>
              <a:ext cx="48" cy="60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290" y="2781"/>
              <a:ext cx="49" cy="3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290" y="2781"/>
              <a:ext cx="61" cy="48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3181" y="2684"/>
              <a:ext cx="49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181" y="2684"/>
              <a:ext cx="61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6" y="2587"/>
              <a:ext cx="49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096" y="2587"/>
              <a:ext cx="61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2891" y="2175"/>
              <a:ext cx="48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891" y="2175"/>
              <a:ext cx="60" cy="61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42" y="1909"/>
              <a:ext cx="36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842" y="1909"/>
              <a:ext cx="49" cy="60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4695" y="2878"/>
              <a:ext cx="36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695" y="2878"/>
              <a:ext cx="48" cy="48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155" y="2369"/>
              <a:ext cx="36" cy="49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155" y="2369"/>
              <a:ext cx="48" cy="61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4392" y="2999"/>
              <a:ext cx="36" cy="48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4392" y="2999"/>
              <a:ext cx="49" cy="61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041" y="3047"/>
              <a:ext cx="48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4041" y="3047"/>
              <a:ext cx="60" cy="61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4816" y="2781"/>
              <a:ext cx="48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4816" y="2781"/>
              <a:ext cx="60" cy="48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4925" y="2684"/>
              <a:ext cx="48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4925" y="2684"/>
              <a:ext cx="60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5010" y="2587"/>
              <a:ext cx="48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5010" y="2587"/>
              <a:ext cx="60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5216" y="2175"/>
              <a:ext cx="48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216" y="2175"/>
              <a:ext cx="60" cy="61"/>
            </a:xfrm>
            <a:prstGeom prst="roundRect">
              <a:avLst>
                <a:gd fmla="val 4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5264" y="1933"/>
              <a:ext cx="36" cy="36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264" y="1933"/>
              <a:ext cx="48" cy="49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2880" y="2830"/>
              <a:ext cx="473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65A1FC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5228" y="2345"/>
              <a:ext cx="48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D13DA3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4586" y="2926"/>
              <a:ext cx="36" cy="49"/>
            </a:xfrm>
            <a:prstGeom prst="roundRect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4586" y="2926"/>
              <a:ext cx="48" cy="61"/>
            </a:xfrm>
            <a:prstGeom prst="roundRect">
              <a:avLst>
                <a:gd fmla="val 375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5337" y="1582"/>
              <a:ext cx="4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D4213F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228" y="1267"/>
              <a:ext cx="480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D462BA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85" y="916"/>
              <a:ext cx="458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D471F1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167" y="1146"/>
              <a:ext cx="473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D467C4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4404" y="1279"/>
              <a:ext cx="487" cy="1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D46A1C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19"/>
            <p:cNvCxnSpPr/>
            <p:nvPr/>
          </p:nvCxnSpPr>
          <p:spPr>
            <a:xfrm flipH="1" rot="10800000">
              <a:off x="4937" y="1158"/>
              <a:ext cx="109" cy="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1" name="Google Shape;441;p19"/>
            <p:cNvSpPr/>
            <p:nvPr/>
          </p:nvSpPr>
          <p:spPr>
            <a:xfrm>
              <a:off x="4913" y="1158"/>
              <a:ext cx="133" cy="97"/>
            </a:xfrm>
            <a:custGeom>
              <a:rect b="b" l="l" r="r" t="t"/>
              <a:pathLst>
                <a:path extrusionOk="0" h="97" w="133">
                  <a:moveTo>
                    <a:pt x="0" y="36"/>
                  </a:moveTo>
                  <a:lnTo>
                    <a:pt x="133" y="0"/>
                  </a:lnTo>
                  <a:lnTo>
                    <a:pt x="36" y="9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2" name="Google Shape;442;p19"/>
            <p:cNvCxnSpPr/>
            <p:nvPr/>
          </p:nvCxnSpPr>
          <p:spPr>
            <a:xfrm flipH="1" rot="10800000">
              <a:off x="4767" y="1218"/>
              <a:ext cx="170" cy="1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Structured P2P Middleware</a:t>
            </a:r>
            <a:endParaRPr/>
          </a:p>
        </p:txBody>
      </p:sp>
      <p:sp>
        <p:nvSpPr>
          <p:cNvPr id="449" name="Google Shape;449;p20"/>
          <p:cNvSpPr txBox="1"/>
          <p:nvPr>
            <p:ph idx="1" type="body"/>
          </p:nvPr>
        </p:nvSpPr>
        <p:spPr>
          <a:xfrm>
            <a:off x="228600" y="89535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Squirrel </a:t>
            </a:r>
            <a:endParaRPr sz="18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Distributed Web cache</a:t>
            </a:r>
            <a:endParaRPr sz="16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MS Research 2002</a:t>
            </a:r>
            <a:endParaRPr sz="16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Stores web objects</a:t>
            </a:r>
            <a:br>
              <a:rPr lang="en-US" sz="1600"/>
            </a:br>
            <a:r>
              <a:rPr lang="en-US" sz="1600" u="sng">
                <a:solidFill>
                  <a:schemeClr val="hlink"/>
                </a:solidFill>
                <a:hlinkClick r:id="rId3"/>
              </a:rPr>
              <a:t>http://wiki.org/../network.png</a:t>
            </a:r>
            <a:br>
              <a:rPr lang="en-US" sz="1600"/>
            </a:br>
            <a:r>
              <a:rPr lang="en-US" sz="1600"/>
              <a:t>on nodes within LAN</a:t>
            </a:r>
            <a:endParaRPr sz="16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sz="1600"/>
          </a:p>
          <a:p>
            <a:pPr indent="-3048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Performance</a:t>
            </a:r>
            <a:endParaRPr sz="18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Lookups require several LAN hops (~1ms each) vs. WAN latency of (~10-100ms)</a:t>
            </a:r>
            <a:endParaRPr sz="1600"/>
          </a:p>
          <a:p>
            <a:pPr indent="-247650" lvl="1" marL="742950" rtl="0" algn="l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Same hit rate as centralized cache with modest per node resources</a:t>
            </a:r>
            <a:endParaRPr sz="16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450" name="Google Shape;4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758550"/>
            <a:ext cx="4495800" cy="335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P2P-based Middleware</a:t>
            </a:r>
            <a:endParaRPr/>
          </a:p>
        </p:txBody>
      </p:sp>
      <p:sp>
        <p:nvSpPr>
          <p:cNvPr id="456" name="Google Shape;456;p21"/>
          <p:cNvSpPr txBox="1"/>
          <p:nvPr>
            <p:ph idx="1" type="body"/>
          </p:nvPr>
        </p:nvSpPr>
        <p:spPr>
          <a:xfrm>
            <a:off x="76200" y="895350"/>
            <a:ext cx="2819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OceanStore</a:t>
            </a:r>
            <a:endParaRPr sz="20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Distributed file system</a:t>
            </a:r>
            <a:endParaRPr sz="18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Supports mutable objects</a:t>
            </a:r>
            <a:endParaRPr sz="1800"/>
          </a:p>
          <a:p>
            <a:pPr indent="-260350" lvl="1" marL="742950" rtl="0" algn="l">
              <a:spcBef>
                <a:spcPts val="44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Pond prototype 2003 based on Tapestry DHT</a:t>
            </a:r>
            <a:endParaRPr sz="18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18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21"/>
          <p:cNvSpPr/>
          <p:nvPr/>
        </p:nvSpPr>
        <p:spPr>
          <a:xfrm>
            <a:off x="228600" y="3830419"/>
            <a:ext cx="29034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Slower than NFS on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Both really slow on WAN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3386578" y="5143500"/>
            <a:ext cx="5274300" cy="37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459" name="Google Shape;4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00" y="758550"/>
            <a:ext cx="5707201" cy="387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Unstructured vs. Structured P2P</a:t>
            </a:r>
            <a:endParaRPr/>
          </a:p>
        </p:txBody>
      </p:sp>
      <p:graphicFrame>
        <p:nvGraphicFramePr>
          <p:cNvPr id="465" name="Google Shape;465;p22"/>
          <p:cNvGraphicFramePr/>
          <p:nvPr/>
        </p:nvGraphicFramePr>
        <p:xfrm>
          <a:off x="228600" y="895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{56604AEF-FB4E-4CA9-90FC-17F10A86C4A7}</a:tableStyleId>
              </a:tblPr>
              <a:tblGrid>
                <a:gridCol w="1752600"/>
                <a:gridCol w="3352800"/>
                <a:gridCol w="358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Unstructured P2P</a:t>
                      </a:r>
                      <a:endParaRPr b="0"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Structured P2P</a:t>
                      </a:r>
                      <a:endParaRPr b="0"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Advantages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Self-organizing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Naturally resilient to node failure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Guaranteed</a:t>
                      </a: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to locate objects (if exist)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Time and complexity bounds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Low message overhead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Disadvantages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Cannot offer guarantees on locating</a:t>
                      </a: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objects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Prone to excessive messaging that limits scalability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Need</a:t>
                      </a: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to maintain complex overlays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Light"/>
                        <a:buChar char="•"/>
                      </a:pPr>
                      <a:r>
                        <a:rPr lang="en-US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High control traffic overhead in dynamic environments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P2P Systems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04800" y="895350"/>
            <a:ext cx="4114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Characteristics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No always-on server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Arbitrary end systems directly communicate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Peers are intermittently connected and change IP addresses</a:t>
            </a:r>
            <a:endParaRPr sz="15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sz="15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Unstructured P2P systems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Bit-Torrent, TOR, Blockchains</a:t>
            </a:r>
            <a:endParaRPr sz="15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Structured P2P systems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Distributed Hash Tables (DHTs)</a:t>
            </a:r>
            <a:endParaRPr sz="15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sz="1500"/>
          </a:p>
        </p:txBody>
      </p:sp>
      <p:pic>
        <p:nvPicPr>
          <p:cNvPr descr="http://www.wired.com/images_blogs/photos/uncategorized/2007/09/16/blockbuster_p2p_hack_3.jpg" id="56" name="Google Shape;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700" y="1019175"/>
            <a:ext cx="46101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565158" y="4176644"/>
            <a:ext cx="31215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some examples of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P2P systems in use today?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Scalability of P2P Architectures</a:t>
            </a:r>
            <a:endParaRPr/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25300" y="1274852"/>
            <a:ext cx="41925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Client-Server architecture</a:t>
            </a:r>
            <a:endParaRPr/>
          </a:p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325300" y="1808252"/>
            <a:ext cx="4192588" cy="350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71" r="0" t="-8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4665526" y="1274852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P2P Architecture</a:t>
            </a:r>
            <a:endParaRPr/>
          </a:p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4665526" y="1808252"/>
            <a:ext cx="4194174" cy="350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71" r="0" t="-8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6298676" y="3392373"/>
            <a:ext cx="1530174" cy="1145005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333172" y="742950"/>
            <a:ext cx="8658428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166" l="-913" r="-985" t="-70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70" name="Google Shape;70;p11"/>
          <p:cNvGrpSpPr/>
          <p:nvPr/>
        </p:nvGrpSpPr>
        <p:grpSpPr>
          <a:xfrm>
            <a:off x="444670" y="2848221"/>
            <a:ext cx="3746371" cy="2149332"/>
            <a:chOff x="444670" y="2848221"/>
            <a:chExt cx="3746371" cy="2149332"/>
          </a:xfrm>
        </p:grpSpPr>
        <p:pic>
          <p:nvPicPr>
            <p:cNvPr id="71" name="Google Shape;71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6636" y="2932197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1"/>
            <p:cNvSpPr txBox="1"/>
            <p:nvPr/>
          </p:nvSpPr>
          <p:spPr>
            <a:xfrm>
              <a:off x="2826324" y="3171537"/>
              <a:ext cx="774571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pic>
          <p:nvPicPr>
            <p:cNvPr descr="http://divitodesign.com/wp-content/uploads/2011/08/Web-Hosting-Servers.jpg?6260e0" id="73" name="Google Shape;73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56875" y="3534021"/>
              <a:ext cx="1208186" cy="1340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1"/>
            <p:cNvSpPr txBox="1"/>
            <p:nvPr/>
          </p:nvSpPr>
          <p:spPr>
            <a:xfrm>
              <a:off x="1828800" y="4019550"/>
              <a:ext cx="864339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pic>
          <p:nvPicPr>
            <p:cNvPr id="75" name="Google Shape;75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4982" y="3964875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1"/>
            <p:cNvSpPr txBox="1"/>
            <p:nvPr/>
          </p:nvSpPr>
          <p:spPr>
            <a:xfrm>
              <a:off x="444670" y="4204215"/>
              <a:ext cx="774571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pic>
          <p:nvPicPr>
            <p:cNvPr id="77" name="Google Shape;77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46782" y="4149540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1"/>
            <p:cNvSpPr txBox="1"/>
            <p:nvPr/>
          </p:nvSpPr>
          <p:spPr>
            <a:xfrm>
              <a:off x="3416470" y="4388880"/>
              <a:ext cx="774571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pic>
          <p:nvPicPr>
            <p:cNvPr id="79" name="Google Shape;79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03591" y="2848221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1"/>
            <p:cNvSpPr txBox="1"/>
            <p:nvPr/>
          </p:nvSpPr>
          <p:spPr>
            <a:xfrm>
              <a:off x="1073279" y="3087561"/>
              <a:ext cx="774571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cxnSp>
          <p:nvCxnSpPr>
            <p:cNvPr id="81" name="Google Shape;81;p11"/>
            <p:cNvCxnSpPr/>
            <p:nvPr/>
          </p:nvCxnSpPr>
          <p:spPr>
            <a:xfrm>
              <a:off x="1717537" y="3540869"/>
              <a:ext cx="187463" cy="239341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1"/>
            <p:cNvCxnSpPr/>
            <p:nvPr/>
          </p:nvCxnSpPr>
          <p:spPr>
            <a:xfrm flipH="1">
              <a:off x="2507018" y="3660539"/>
              <a:ext cx="449618" cy="206611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1"/>
            <p:cNvCxnSpPr/>
            <p:nvPr/>
          </p:nvCxnSpPr>
          <p:spPr>
            <a:xfrm rot="10800000">
              <a:off x="2731827" y="4149540"/>
              <a:ext cx="738755" cy="17481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 flipH="1">
              <a:off x="1295401" y="4204215"/>
              <a:ext cx="515867" cy="184665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5" name="Google Shape;85;p11"/>
          <p:cNvGrpSpPr/>
          <p:nvPr/>
        </p:nvGrpSpPr>
        <p:grpSpPr>
          <a:xfrm>
            <a:off x="4521907" y="3294680"/>
            <a:ext cx="1208186" cy="1340390"/>
            <a:chOff x="4521907" y="3294680"/>
            <a:chExt cx="1208186" cy="1340390"/>
          </a:xfrm>
        </p:grpSpPr>
        <p:pic>
          <p:nvPicPr>
            <p:cNvPr descr="http://divitodesign.com/wp-content/uploads/2011/08/Web-Hosting-Servers.jpg?6260e0" id="86" name="Google Shape;86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21907" y="3294680"/>
              <a:ext cx="1208186" cy="1340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1"/>
            <p:cNvSpPr txBox="1"/>
            <p:nvPr/>
          </p:nvSpPr>
          <p:spPr>
            <a:xfrm>
              <a:off x="4693832" y="3780209"/>
              <a:ext cx="864339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</p:grpSp>
      <p:cxnSp>
        <p:nvCxnSpPr>
          <p:cNvPr id="88" name="Google Shape;88;p11"/>
          <p:cNvCxnSpPr>
            <a:stCxn id="87" idx="3"/>
            <a:endCxn id="68" idx="2"/>
          </p:cNvCxnSpPr>
          <p:nvPr/>
        </p:nvCxnSpPr>
        <p:spPr>
          <a:xfrm>
            <a:off x="5558171" y="3964875"/>
            <a:ext cx="7452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3728" y="2932197"/>
            <a:ext cx="513946" cy="84801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/>
        </p:nvSpPr>
        <p:spPr>
          <a:xfrm>
            <a:off x="7933416" y="3171537"/>
            <a:ext cx="77457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7862" y="4258985"/>
            <a:ext cx="513946" cy="84801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5447550" y="4498325"/>
            <a:ext cx="77457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2689" y="4149540"/>
            <a:ext cx="513946" cy="84801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/>
          <p:nvPr/>
        </p:nvSpPr>
        <p:spPr>
          <a:xfrm>
            <a:off x="8162377" y="4388880"/>
            <a:ext cx="77457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9186" y="2812526"/>
            <a:ext cx="513946" cy="84801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/>
          <p:nvPr/>
        </p:nvSpPr>
        <p:spPr>
          <a:xfrm>
            <a:off x="5688874" y="3051866"/>
            <a:ext cx="77457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cxnSp>
        <p:nvCxnSpPr>
          <p:cNvPr id="97" name="Google Shape;97;p11"/>
          <p:cNvCxnSpPr/>
          <p:nvPr/>
        </p:nvCxnSpPr>
        <p:spPr>
          <a:xfrm>
            <a:off x="6333132" y="3505174"/>
            <a:ext cx="130313" cy="11967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1"/>
          <p:cNvCxnSpPr/>
          <p:nvPr/>
        </p:nvCxnSpPr>
        <p:spPr>
          <a:xfrm flipH="1">
            <a:off x="7828850" y="3638550"/>
            <a:ext cx="234879" cy="11430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1"/>
          <p:cNvCxnSpPr/>
          <p:nvPr/>
        </p:nvCxnSpPr>
        <p:spPr>
          <a:xfrm rot="10800000">
            <a:off x="7772400" y="4204215"/>
            <a:ext cx="444090" cy="120135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1"/>
          <p:cNvCxnSpPr/>
          <p:nvPr/>
        </p:nvCxnSpPr>
        <p:spPr>
          <a:xfrm flipH="1">
            <a:off x="6091808" y="4296547"/>
            <a:ext cx="211614" cy="92333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1"/>
          <p:cNvSpPr txBox="1"/>
          <p:nvPr/>
        </p:nvSpPr>
        <p:spPr>
          <a:xfrm>
            <a:off x="5229500" y="3523812"/>
            <a:ext cx="3845700" cy="713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881675" y="3525462"/>
            <a:ext cx="2543700" cy="7101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Distribution time</a:t>
            </a:r>
            <a:endParaRPr/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78366"/>
            <a:ext cx="6442075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6172200" y="770620"/>
            <a:ext cx="1530868" cy="14418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585" r="0" t="-21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1447800" y="2342822"/>
            <a:ext cx="3845605" cy="713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3200400" y="1221052"/>
            <a:ext cx="2543645" cy="71019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1219200" y="4381450"/>
            <a:ext cx="4074300" cy="4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P2P architectures are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self-scaling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6248400" y="2456057"/>
            <a:ext cx="2895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server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time grows with the number of clients</a:t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6248400" y="3733621"/>
            <a:ext cx="289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P2P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distribution time approaches 1 hour as number of clients grows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304800" y="895350"/>
            <a:ext cx="4572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Key Motivation: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File popularity exhibits temporal locality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Flash crowds, Slashdot effect, etc.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Functionality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File chunks distributed to peers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Collaborative download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Has some “real” publishers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Mechanism - Swarming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Publish: Run a tracker server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Search: Out-of-band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Join: get list of peers from tracker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Fetch: Direct shard exchange with peers</a:t>
            </a:r>
            <a:endParaRPr sz="1400"/>
          </a:p>
        </p:txBody>
      </p:sp>
      <p:pic>
        <p:nvPicPr>
          <p:cNvPr descr="File:Torrentcomp small.gif" id="120" name="Google Shape;1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926940"/>
            <a:ext cx="4038600" cy="377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4800600" y="666750"/>
            <a:ext cx="1646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Torrent </a:t>
            </a:r>
            <a:r>
              <a:rPr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swarm</a:t>
            </a: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rebirthro.com/images/BitTorrent_logo.png" id="122" name="Google Shape;12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47625"/>
            <a:ext cx="28575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4"/>
          <p:cNvGrpSpPr/>
          <p:nvPr/>
        </p:nvGrpSpPr>
        <p:grpSpPr>
          <a:xfrm>
            <a:off x="5334001" y="1036073"/>
            <a:ext cx="3778666" cy="4129039"/>
            <a:chOff x="6465519" y="2407869"/>
            <a:chExt cx="2602387" cy="2602281"/>
          </a:xfrm>
        </p:grpSpPr>
        <p:pic>
          <p:nvPicPr>
            <p:cNvPr id="129" name="Google Shape;12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65519" y="2407869"/>
              <a:ext cx="2602281" cy="2602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4"/>
            <p:cNvSpPr/>
            <p:nvPr/>
          </p:nvSpPr>
          <p:spPr>
            <a:xfrm>
              <a:off x="6934200" y="2407869"/>
              <a:ext cx="1600200" cy="31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853006" y="4572394"/>
              <a:ext cx="2214900" cy="43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BitTorrent continued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304800" y="895350"/>
            <a:ext cx="5257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Which chunks to download?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Rarest first mechanism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Equalizes the number of copies of each chunk in the system</a:t>
            </a:r>
            <a:endParaRPr sz="14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From which peers to download?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“Tit-for-tat” sharing strategy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Allow download to N peers with highest upload rates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Allows peers with similar upload rates to find each other</a:t>
            </a:r>
            <a:endParaRPr sz="14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How to bootstrap peers?</a:t>
            </a:r>
            <a:endParaRPr sz="16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Opportunistic unchocking mechanism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Allows download from random peer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Allows new peers to start</a:t>
            </a:r>
            <a:endParaRPr sz="1400"/>
          </a:p>
          <a:p>
            <a:pPr indent="-234950" lvl="1" marL="742950" rtl="0" algn="l">
              <a:spcBef>
                <a:spcPts val="44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Allows shift to download from faster peers</a:t>
            </a:r>
            <a:endParaRPr sz="14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sz="14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  <a:p>
            <a:pPr indent="0" lvl="2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34" name="Google Shape;134;p14"/>
          <p:cNvSpPr txBox="1"/>
          <p:nvPr/>
        </p:nvSpPr>
        <p:spPr>
          <a:xfrm>
            <a:off x="5334000" y="666750"/>
            <a:ext cx="1646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Torrent </a:t>
            </a:r>
            <a:r>
              <a:rPr i="1" lang="en-US" sz="1800" u="sng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swarm</a:t>
            </a:r>
            <a:endParaRPr sz="1800" u="sng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3490338" y="4748058"/>
            <a:ext cx="5334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some limitations to BitTorrent scalability?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Unstructured P2P Middleware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04800" y="66675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400"/>
              <a:t>The onion router (TOR)</a:t>
            </a:r>
            <a:endParaRPr sz="1400"/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History</a:t>
            </a:r>
            <a:endParaRPr sz="14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Deployed in 2002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Conceal user’s identity and network activity</a:t>
            </a:r>
            <a:endParaRPr sz="1200"/>
          </a:p>
          <a:p>
            <a:pPr indent="0" lvl="0" marL="1600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Functionality</a:t>
            </a:r>
            <a:endParaRPr sz="14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Sender obtains a set of router keys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Each router only knows next hop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Intermediate routers cannot read message</a:t>
            </a:r>
            <a:endParaRPr sz="1200"/>
          </a:p>
          <a:p>
            <a:pPr indent="0" lvl="0" marL="1600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Vuze includes built-in Tor support </a:t>
            </a:r>
            <a:endParaRPr sz="1400"/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Can be used to access the darknet</a:t>
            </a:r>
            <a:endParaRPr sz="1400"/>
          </a:p>
          <a:p>
            <a:pPr indent="-279400" lvl="0" marL="3429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Invisible Internet Project (I2P) </a:t>
            </a:r>
            <a:endParaRPr sz="14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Support pseudoanonymous services</a:t>
            </a:r>
            <a:endParaRPr sz="1200"/>
          </a:p>
          <a:p>
            <a:pPr indent="-222250" lvl="1" marL="742950" rtl="0" algn="l">
              <a:spcBef>
                <a:spcPts val="44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Fully distributed node database</a:t>
            </a:r>
            <a:endParaRPr sz="1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400"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304" y="874973"/>
            <a:ext cx="4863496" cy="374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8636" y="589876"/>
            <a:ext cx="2844364" cy="182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2266950"/>
            <a:ext cx="5145421" cy="262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04800" y="2190850"/>
            <a:ext cx="8663700" cy="26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miner sends a new block to other miners, who verify it and start working on the following block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series of cryptographically linked blocks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Cannot modify older blocks without modifying newer ones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Consensus over data, and so over a series of distributed system actions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Monetary transfers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Smart contract executions</a:t>
            </a:r>
            <a:endParaRPr sz="2000"/>
          </a:p>
        </p:txBody>
      </p:sp>
      <p:sp>
        <p:nvSpPr>
          <p:cNvPr id="152" name="Google Shape;152;p16"/>
          <p:cNvSpPr/>
          <p:nvPr/>
        </p:nvSpPr>
        <p:spPr>
          <a:xfrm>
            <a:off x="907650" y="824625"/>
            <a:ext cx="2149500" cy="10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block_no: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data [...]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prev_block_hash: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nonce: 1467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block_hash: </a:t>
            </a:r>
            <a:r>
              <a:rPr lang="en-US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004A56</a:t>
            </a:r>
            <a:endParaRPr sz="12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497253" y="824625"/>
            <a:ext cx="2149500" cy="10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block_no: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data [...]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prev_block_hash: </a:t>
            </a:r>
            <a:r>
              <a:rPr lang="en-US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004A56</a:t>
            </a:r>
            <a:endParaRPr sz="12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nonce: 4378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block_hash: </a:t>
            </a:r>
            <a:r>
              <a:rPr lang="en-US" sz="1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00B49C</a:t>
            </a:r>
            <a:endParaRPr sz="1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6086855" y="824625"/>
            <a:ext cx="2149500" cy="10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block_no: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data [...]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prev_block_hash: </a:t>
            </a:r>
            <a:r>
              <a:rPr lang="en-US" sz="1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00B49C</a:t>
            </a:r>
            <a:endParaRPr sz="12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nonce: 2839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block_hash: 00EEA5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5" name="Google Shape;155;p16"/>
          <p:cNvCxnSpPr>
            <a:stCxn id="153" idx="1"/>
            <a:endCxn id="152" idx="3"/>
          </p:cNvCxnSpPr>
          <p:nvPr/>
        </p:nvCxnSpPr>
        <p:spPr>
          <a:xfrm rot="10800000">
            <a:off x="3057153" y="1361625"/>
            <a:ext cx="4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>
            <a:endCxn id="153" idx="3"/>
          </p:cNvCxnSpPr>
          <p:nvPr/>
        </p:nvCxnSpPr>
        <p:spPr>
          <a:xfrm rot="10800000">
            <a:off x="5646753" y="1361625"/>
            <a:ext cx="4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9755" y="610005"/>
            <a:ext cx="4281300" cy="454570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Structured P2P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04800" y="742950"/>
            <a:ext cx="4953000" cy="411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89" r="0" t="-16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6047363" y="1696819"/>
            <a:ext cx="2925592" cy="2459546"/>
            <a:chOff x="6047363" y="1696819"/>
            <a:chExt cx="2925592" cy="2459546"/>
          </a:xfrm>
        </p:grpSpPr>
        <p:pic>
          <p:nvPicPr>
            <p:cNvPr descr="https://encrypted-tbn0.gstatic.com/images?q=tbn:ANd9GcRV9d7taASdeAvtGRDXxX7OBdFrQ8dmAsPB1so776dM1Ld-Rwgolw" id="166" name="Google Shape;16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91705" y="2571750"/>
              <a:ext cx="2381250" cy="1584615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167" name="Google Shape;167;p17"/>
            <p:cNvSpPr/>
            <p:nvPr/>
          </p:nvSpPr>
          <p:spPr>
            <a:xfrm>
              <a:off x="6047363" y="1696819"/>
              <a:ext cx="1877437" cy="6463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“Funny cats” → 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20mrEtabOLM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8" name="Google Shape;168;p17"/>
            <p:cNvCxnSpPr/>
            <p:nvPr/>
          </p:nvCxnSpPr>
          <p:spPr>
            <a:xfrm flipH="1">
              <a:off x="8229600" y="2114550"/>
              <a:ext cx="304800" cy="45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