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7010400" cy="92964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11a7c3fc_0_5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4211a7c3fc_0_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4211a7c3fc_0_5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0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messages get out of order?: different paths, retransmissions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4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the ports below 1024 are used?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this reserved range?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scanning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the different demultiplexing mechanisms in UDP and TCP? (hint: DNS runs on UDP, web servers on TCP)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threading on TCP (or different connection for each request in non-persistent HTTP) – different service per client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UDP: same service per client with lower state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5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4b2d967f_0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84b2d967f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984b2d967f_0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headers?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process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need whole packet before forwarding 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error in checksum?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7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Sum: 0101 1011 1000 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Complement: 1010010001111100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1110110110011100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One’s complement: 0001001001100011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guarantee error checking at routers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get errors while packets are sitting in send buffers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8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0b708010e_0_1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0b708010e_0_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0b708010e_0_1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0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used for control traffic – where service the same for all clients</a:t>
            </a:r>
            <a:endParaRPr/>
          </a:p>
        </p:txBody>
      </p:sp>
      <p:sp>
        <p:nvSpPr>
          <p:cNvPr id="242" name="Google Shape;242;p10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List_of_TCP_and_UDP_port_numbers" TargetMode="External"/><Relationship Id="rId4" Type="http://schemas.openxmlformats.org/officeDocument/2006/relationships/hyperlink" Target="http://en.wikipedia.org/wiki/List_of_TCP_and_UDP_port_numbers" TargetMode="External"/><Relationship Id="rId5" Type="http://schemas.openxmlformats.org/officeDocument/2006/relationships/hyperlink" Target="http://en.wikipedia.org/wiki/List_of_TCP_and_UDP_port_numb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doc/html/rfc768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685800" y="20026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3: Transport Layer</a:t>
            </a:r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371600" y="32385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UDP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Transport layer functionality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748" y="1087377"/>
            <a:ext cx="1666306" cy="106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2307" y="981382"/>
            <a:ext cx="296393" cy="127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0"/>
          <p:cNvCxnSpPr>
            <a:stCxn id="56" idx="3"/>
            <a:endCxn id="55" idx="1"/>
          </p:cNvCxnSpPr>
          <p:nvPr/>
        </p:nvCxnSpPr>
        <p:spPr>
          <a:xfrm>
            <a:off x="3678700" y="1620594"/>
            <a:ext cx="276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>
            <a:stCxn id="55" idx="3"/>
          </p:cNvCxnSpPr>
          <p:nvPr/>
        </p:nvCxnSpPr>
        <p:spPr>
          <a:xfrm>
            <a:off x="5621054" y="1620594"/>
            <a:ext cx="276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0.google.com/images?q=tbn:ANd9GcRZGYtI1g65qi6buOx6yaVkhIfiEy5RVK4Nl6hm3vhDq4W7bahD" id="59" name="Google Shape;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7246" y="996782"/>
            <a:ext cx="1658955" cy="1288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0"/>
          <p:cNvGrpSpPr/>
          <p:nvPr/>
        </p:nvGrpSpPr>
        <p:grpSpPr>
          <a:xfrm>
            <a:off x="7391402" y="1008060"/>
            <a:ext cx="1535185" cy="1233322"/>
            <a:chOff x="7239001" y="838603"/>
            <a:chExt cx="1535185" cy="1233322"/>
          </a:xfrm>
        </p:grpSpPr>
        <p:sp>
          <p:nvSpPr>
            <p:cNvPr id="61" name="Google Shape;61;p10"/>
            <p:cNvSpPr/>
            <p:nvPr/>
          </p:nvSpPr>
          <p:spPr>
            <a:xfrm rot="-5400000">
              <a:off x="7447848" y="653692"/>
              <a:ext cx="572910" cy="990604"/>
            </a:xfrm>
            <a:prstGeom prst="trapezoid">
              <a:avLst>
                <a:gd fmla="val 39607" name="adj"/>
              </a:avLst>
            </a:prstGeom>
            <a:solidFill>
              <a:srgbClr val="B1C5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encrypted-tbn1.google.com/images?q=tbn:ANd9GcSAbr2TNeZ0u9a0oMY8onaQnA9utl0LxPjHAFtfdc-TWCY6e4Rw" id="62" name="Google Shape;6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53399" y="838603"/>
              <a:ext cx="620787" cy="620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0"/>
            <p:cNvSpPr/>
            <p:nvPr/>
          </p:nvSpPr>
          <p:spPr>
            <a:xfrm rot="-5400000">
              <a:off x="7447848" y="1266227"/>
              <a:ext cx="572910" cy="990604"/>
            </a:xfrm>
            <a:prstGeom prst="trapezoid">
              <a:avLst>
                <a:gd fmla="val 39607" name="adj"/>
              </a:avLst>
            </a:prstGeom>
            <a:solidFill>
              <a:srgbClr val="B1C5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encrypted-tbn1.google.com/images?q=tbn:ANd9GcSAbr2TNeZ0u9a0oMY8onaQnA9utl0LxPjHAFtfdc-TWCY6e4Rw" id="64" name="Google Shape;6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53399" y="1451138"/>
              <a:ext cx="620787" cy="620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0"/>
          <p:cNvGrpSpPr/>
          <p:nvPr/>
        </p:nvGrpSpPr>
        <p:grpSpPr>
          <a:xfrm>
            <a:off x="1386932" y="627060"/>
            <a:ext cx="1661069" cy="932814"/>
            <a:chOff x="1234531" y="1042036"/>
            <a:chExt cx="1661069" cy="932814"/>
          </a:xfrm>
        </p:grpSpPr>
        <p:pic>
          <p:nvPicPr>
            <p:cNvPr id="66" name="Google Shape;6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30259" y="1042036"/>
              <a:ext cx="565341" cy="9328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oogle Shape;67;p10"/>
            <p:cNvGrpSpPr/>
            <p:nvPr/>
          </p:nvGrpSpPr>
          <p:grpSpPr>
            <a:xfrm>
              <a:off x="1234531" y="1221270"/>
              <a:ext cx="1450639" cy="620787"/>
              <a:chOff x="1234531" y="1220711"/>
              <a:chExt cx="1450639" cy="620787"/>
            </a:xfrm>
          </p:grpSpPr>
          <p:sp>
            <p:nvSpPr>
              <p:cNvPr id="68" name="Google Shape;68;p10"/>
              <p:cNvSpPr/>
              <p:nvPr/>
            </p:nvSpPr>
            <p:spPr>
              <a:xfrm rot="5400000">
                <a:off x="1944334" y="1076723"/>
                <a:ext cx="572909" cy="908762"/>
              </a:xfrm>
              <a:prstGeom prst="trapezoid">
                <a:avLst>
                  <a:gd fmla="val 40160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69" name="Google Shape;69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34531" y="1220711"/>
                <a:ext cx="620787" cy="620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s://encrypted-tbn1.google.com/images?q=tbn:ANd9GcSAbr2TNeZ0u9a0oMY8onaQnA9utl0LxPjHAFtfdc-TWCY6e4Rw" id="70" name="Google Shape;70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5171" y="1475829"/>
              <a:ext cx="110550" cy="110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1" y="1342408"/>
            <a:ext cx="344310" cy="556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1905001" y="2611026"/>
            <a:ext cx="1574800" cy="2313361"/>
            <a:chOff x="0" y="377640"/>
            <a:chExt cx="1574800" cy="2313361"/>
          </a:xfrm>
        </p:grpSpPr>
        <p:sp>
          <p:nvSpPr>
            <p:cNvPr id="73" name="Google Shape;73;p10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83" name="Google Shape;83;p10"/>
          <p:cNvGrpSpPr/>
          <p:nvPr/>
        </p:nvGrpSpPr>
        <p:grpSpPr>
          <a:xfrm>
            <a:off x="6096001" y="2623948"/>
            <a:ext cx="1574800" cy="2313361"/>
            <a:chOff x="0" y="377640"/>
            <a:chExt cx="1574800" cy="2313361"/>
          </a:xfrm>
        </p:grpSpPr>
        <p:sp>
          <p:nvSpPr>
            <p:cNvPr id="84" name="Google Shape;84;p10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94" name="Google Shape;94;p10"/>
          <p:cNvGrpSpPr/>
          <p:nvPr/>
        </p:nvGrpSpPr>
        <p:grpSpPr>
          <a:xfrm>
            <a:off x="4000501" y="2611026"/>
            <a:ext cx="1574800" cy="2313361"/>
            <a:chOff x="0" y="377640"/>
            <a:chExt cx="1574800" cy="2313361"/>
          </a:xfrm>
        </p:grpSpPr>
        <p:sp>
          <p:nvSpPr>
            <p:cNvPr id="95" name="Google Shape;95;p10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cxnSp>
        <p:nvCxnSpPr>
          <p:cNvPr id="105" name="Google Shape;105;p10"/>
          <p:cNvCxnSpPr/>
          <p:nvPr/>
        </p:nvCxnSpPr>
        <p:spPr>
          <a:xfrm>
            <a:off x="3587664" y="2842986"/>
            <a:ext cx="2379599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6" name="Google Shape;106;p10"/>
          <p:cNvCxnSpPr/>
          <p:nvPr/>
        </p:nvCxnSpPr>
        <p:spPr>
          <a:xfrm>
            <a:off x="3587664" y="3300186"/>
            <a:ext cx="2379599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" name="Google Shape;107;p10"/>
          <p:cNvCxnSpPr/>
          <p:nvPr/>
        </p:nvCxnSpPr>
        <p:spPr>
          <a:xfrm>
            <a:off x="3587664" y="3763649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8" name="Google Shape;108;p10"/>
          <p:cNvCxnSpPr/>
          <p:nvPr/>
        </p:nvCxnSpPr>
        <p:spPr>
          <a:xfrm>
            <a:off x="3587664" y="4253208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3587664" y="4722934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0" name="Google Shape;110;p10"/>
          <p:cNvCxnSpPr/>
          <p:nvPr/>
        </p:nvCxnSpPr>
        <p:spPr>
          <a:xfrm>
            <a:off x="5670116" y="3763649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1" name="Google Shape;111;p10"/>
          <p:cNvCxnSpPr/>
          <p:nvPr/>
        </p:nvCxnSpPr>
        <p:spPr>
          <a:xfrm>
            <a:off x="5670116" y="4253208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2" name="Google Shape;112;p10"/>
          <p:cNvCxnSpPr/>
          <p:nvPr/>
        </p:nvCxnSpPr>
        <p:spPr>
          <a:xfrm>
            <a:off x="5670116" y="4722934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3" name="Google Shape;113;p10"/>
          <p:cNvSpPr txBox="1"/>
          <p:nvPr/>
        </p:nvSpPr>
        <p:spPr>
          <a:xfrm>
            <a:off x="3903689" y="2539575"/>
            <a:ext cx="1768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services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1822451" y="3536950"/>
            <a:ext cx="5943601" cy="152400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0"/>
          <p:cNvGrpSpPr/>
          <p:nvPr/>
        </p:nvGrpSpPr>
        <p:grpSpPr>
          <a:xfrm>
            <a:off x="13880" y="2800350"/>
            <a:ext cx="5821745" cy="954107"/>
            <a:chOff x="-138521" y="2495550"/>
            <a:chExt cx="5821745" cy="954107"/>
          </a:xfrm>
        </p:grpSpPr>
        <p:sp>
          <p:nvSpPr>
            <p:cNvPr id="116" name="Google Shape;116;p10"/>
            <p:cNvSpPr txBox="1"/>
            <p:nvPr/>
          </p:nvSpPr>
          <p:spPr>
            <a:xfrm>
              <a:off x="3587779" y="2687609"/>
              <a:ext cx="2095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Logical communications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-138521" y="2495550"/>
              <a:ext cx="181492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Inter-process comm.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Segmentation </a:t>
              </a:r>
              <a:b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reassembly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checking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866790" y="1403142"/>
            <a:ext cx="1661069" cy="932814"/>
            <a:chOff x="1234531" y="1042036"/>
            <a:chExt cx="1661069" cy="932814"/>
          </a:xfrm>
        </p:grpSpPr>
        <p:pic>
          <p:nvPicPr>
            <p:cNvPr id="119" name="Google Shape;119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30259" y="1042036"/>
              <a:ext cx="565341" cy="9328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" name="Google Shape;120;p10"/>
            <p:cNvGrpSpPr/>
            <p:nvPr/>
          </p:nvGrpSpPr>
          <p:grpSpPr>
            <a:xfrm>
              <a:off x="1234531" y="1221270"/>
              <a:ext cx="1450639" cy="620787"/>
              <a:chOff x="1234531" y="1220711"/>
              <a:chExt cx="1450639" cy="620787"/>
            </a:xfrm>
          </p:grpSpPr>
          <p:sp>
            <p:nvSpPr>
              <p:cNvPr id="121" name="Google Shape;121;p10"/>
              <p:cNvSpPr/>
              <p:nvPr/>
            </p:nvSpPr>
            <p:spPr>
              <a:xfrm rot="5400000">
                <a:off x="1944334" y="1076723"/>
                <a:ext cx="572909" cy="908762"/>
              </a:xfrm>
              <a:prstGeom prst="trapezoid">
                <a:avLst>
                  <a:gd fmla="val 40160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122" name="Google Shape;122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34531" y="1220711"/>
                <a:ext cx="620787" cy="620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s://encrypted-tbn1.google.com/images?q=tbn:ANd9GcSAbr2TNeZ0u9a0oMY8onaQnA9utl0LxPjHAFtfdc-TWCY6e4Rw" id="123" name="Google Shape;123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5171" y="1475829"/>
              <a:ext cx="110550" cy="110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0"/>
          <p:cNvGrpSpPr/>
          <p:nvPr/>
        </p:nvGrpSpPr>
        <p:grpSpPr>
          <a:xfrm>
            <a:off x="2427980" y="1116128"/>
            <a:ext cx="6634870" cy="2976076"/>
            <a:chOff x="2275579" y="1116128"/>
            <a:chExt cx="6634870" cy="2976076"/>
          </a:xfrm>
        </p:grpSpPr>
        <p:sp>
          <p:nvSpPr>
            <p:cNvPr id="125" name="Google Shape;125;p10"/>
            <p:cNvSpPr txBox="1"/>
            <p:nvPr/>
          </p:nvSpPr>
          <p:spPr>
            <a:xfrm>
              <a:off x="7581449" y="2322550"/>
              <a:ext cx="1329000" cy="584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Multiplexing</a:t>
              </a:r>
              <a:b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via sockets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C:\Users\mwittie\AppData\Local\Temp\enhtmlclip\ScreenClip(14).png" id="126" name="Google Shape;12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54071" y="3023499"/>
              <a:ext cx="1047750" cy="10687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" name="Google Shape;127;p10"/>
            <p:cNvGrpSpPr/>
            <p:nvPr/>
          </p:nvGrpSpPr>
          <p:grpSpPr>
            <a:xfrm>
              <a:off x="2275579" y="1116128"/>
              <a:ext cx="5877866" cy="814797"/>
              <a:chOff x="2275579" y="1116128"/>
              <a:chExt cx="5877866" cy="814797"/>
            </a:xfrm>
          </p:grpSpPr>
          <p:sp>
            <p:nvSpPr>
              <p:cNvPr id="128" name="Google Shape;128;p10"/>
              <p:cNvSpPr/>
              <p:nvPr/>
            </p:nvSpPr>
            <p:spPr>
              <a:xfrm>
                <a:off x="3378102" y="1488050"/>
                <a:ext cx="2506743" cy="34350"/>
              </a:xfrm>
              <a:prstGeom prst="rect">
                <a:avLst/>
              </a:prstGeom>
              <a:solidFill>
                <a:srgbClr val="1F51EB"/>
              </a:solidFill>
              <a:ln cap="flat" cmpd="sng" w="25400">
                <a:solidFill>
                  <a:srgbClr val="1F51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10"/>
              <p:cNvCxnSpPr>
                <a:stCxn id="70" idx="3"/>
                <a:endCxn id="128" idx="1"/>
              </p:cNvCxnSpPr>
              <p:nvPr/>
            </p:nvCxnSpPr>
            <p:spPr>
              <a:xfrm>
                <a:off x="2795721" y="1116128"/>
                <a:ext cx="582300" cy="389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0"/>
              <p:cNvCxnSpPr>
                <a:stCxn id="123" idx="3"/>
                <a:endCxn id="128" idx="1"/>
              </p:cNvCxnSpPr>
              <p:nvPr/>
            </p:nvCxnSpPr>
            <p:spPr>
              <a:xfrm flipH="1" rot="10800000">
                <a:off x="2275579" y="1505210"/>
                <a:ext cx="1102500" cy="3870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0"/>
              <p:cNvCxnSpPr>
                <a:stCxn id="128" idx="3"/>
                <a:endCxn id="64" idx="1"/>
              </p:cNvCxnSpPr>
              <p:nvPr/>
            </p:nvCxnSpPr>
            <p:spPr>
              <a:xfrm>
                <a:off x="5884845" y="1505225"/>
                <a:ext cx="2268600" cy="4257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0"/>
              <p:cNvCxnSpPr>
                <a:stCxn id="128" idx="3"/>
                <a:endCxn id="62" idx="1"/>
              </p:cNvCxnSpPr>
              <p:nvPr/>
            </p:nvCxnSpPr>
            <p:spPr>
              <a:xfrm flipH="1" rot="10800000">
                <a:off x="5884845" y="1318325"/>
                <a:ext cx="2268600" cy="1869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3" name="Google Shape;133;p10"/>
          <p:cNvGrpSpPr/>
          <p:nvPr/>
        </p:nvGrpSpPr>
        <p:grpSpPr>
          <a:xfrm>
            <a:off x="1177163" y="1910775"/>
            <a:ext cx="4210403" cy="584775"/>
            <a:chOff x="1024762" y="1798065"/>
            <a:chExt cx="4210403" cy="584775"/>
          </a:xfrm>
        </p:grpSpPr>
        <p:sp>
          <p:nvSpPr>
            <p:cNvPr id="134" name="Google Shape;134;p10"/>
            <p:cNvSpPr txBox="1"/>
            <p:nvPr/>
          </p:nvSpPr>
          <p:spPr>
            <a:xfrm>
              <a:off x="4014959" y="1798065"/>
              <a:ext cx="1220206" cy="5847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Congestion</a:t>
              </a:r>
              <a:b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control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10"/>
            <p:cNvCxnSpPr>
              <a:stCxn id="134" idx="0"/>
              <a:endCxn id="122" idx="2"/>
            </p:cNvCxnSpPr>
            <p:nvPr/>
          </p:nvCxnSpPr>
          <p:spPr>
            <a:xfrm rot="5400000">
              <a:off x="2678662" y="144165"/>
              <a:ext cx="292500" cy="3600300"/>
            </a:xfrm>
            <a:prstGeom prst="curvedConnector5">
              <a:avLst>
                <a:gd fmla="val -116732" name="adj1"/>
                <a:gd fmla="val 58211" name="adj2"/>
                <a:gd fmla="val 139636" name="adj3"/>
              </a:avLst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6" name="Google Shape;136;p10"/>
          <p:cNvGrpSpPr/>
          <p:nvPr/>
        </p:nvGrpSpPr>
        <p:grpSpPr>
          <a:xfrm>
            <a:off x="1697250" y="806300"/>
            <a:ext cx="5909700" cy="338400"/>
            <a:chOff x="1544849" y="693590"/>
            <a:chExt cx="5909700" cy="338400"/>
          </a:xfrm>
        </p:grpSpPr>
        <p:sp>
          <p:nvSpPr>
            <p:cNvPr id="137" name="Google Shape;137;p10"/>
            <p:cNvSpPr txBox="1"/>
            <p:nvPr/>
          </p:nvSpPr>
          <p:spPr>
            <a:xfrm>
              <a:off x="6069749" y="693590"/>
              <a:ext cx="1384800" cy="338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Flow control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0"/>
            <p:cNvCxnSpPr>
              <a:stCxn id="137" idx="1"/>
              <a:endCxn id="69" idx="0"/>
            </p:cNvCxnSpPr>
            <p:nvPr/>
          </p:nvCxnSpPr>
          <p:spPr>
            <a:xfrm rot="10800000">
              <a:off x="1544849" y="693590"/>
              <a:ext cx="4524900" cy="169200"/>
            </a:xfrm>
            <a:prstGeom prst="curvedConnector4">
              <a:avLst>
                <a:gd fmla="val 46569" name="adj1"/>
                <a:gd fmla="val 240739" name="adj2"/>
              </a:avLst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9" name="Google Shape;139;p10"/>
          <p:cNvSpPr txBox="1"/>
          <p:nvPr/>
        </p:nvSpPr>
        <p:spPr>
          <a:xfrm>
            <a:off x="18683" y="3943350"/>
            <a:ext cx="1810117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In-order delivery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Multiplexing and Demultiplexing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304800" y="742950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>
            <p:ph idx="2" type="body"/>
          </p:nvPr>
        </p:nvSpPr>
        <p:spPr>
          <a:xfrm>
            <a:off x="304800" y="2800350"/>
            <a:ext cx="419258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Packets demuxed by:</a:t>
            </a:r>
            <a:endParaRPr sz="16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Destination IP</a:t>
            </a:r>
            <a:endParaRPr sz="14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Destination port</a:t>
            </a:r>
            <a:endParaRPr sz="14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Packets from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(153.90.118.46,3541)</a:t>
            </a:r>
            <a:r>
              <a:rPr lang="en-US" sz="1600"/>
              <a:t> and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(128.111.52.235,5502)</a:t>
            </a:r>
            <a:r>
              <a:rPr lang="en-US" sz="1600"/>
              <a:t> would go to the same socket</a:t>
            </a:r>
            <a:endParaRPr sz="1600"/>
          </a:p>
        </p:txBody>
      </p:sp>
      <p:sp>
        <p:nvSpPr>
          <p:cNvPr id="148" name="Google Shape;148;p11"/>
          <p:cNvSpPr txBox="1"/>
          <p:nvPr>
            <p:ph idx="3" type="body"/>
          </p:nvPr>
        </p:nvSpPr>
        <p:spPr>
          <a:xfrm>
            <a:off x="4645026" y="742950"/>
            <a:ext cx="419417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 txBox="1"/>
          <p:nvPr>
            <p:ph idx="4" type="body"/>
          </p:nvPr>
        </p:nvSpPr>
        <p:spPr>
          <a:xfrm>
            <a:off x="4645026" y="2800350"/>
            <a:ext cx="4194174" cy="234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Packet demuxed by:</a:t>
            </a:r>
            <a:endParaRPr sz="16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Destination IP</a:t>
            </a:r>
            <a:endParaRPr sz="14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Destination port</a:t>
            </a:r>
            <a:endParaRPr sz="14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Source IP</a:t>
            </a:r>
            <a:endParaRPr sz="14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Source port</a:t>
            </a:r>
            <a:endParaRPr sz="14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Packets from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(153.90.118.46,3541)</a:t>
            </a:r>
            <a:r>
              <a:rPr lang="en-US" sz="1600"/>
              <a:t> and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(128.111.52.235,5502)</a:t>
            </a:r>
            <a:r>
              <a:rPr lang="en-US" sz="1600"/>
              <a:t> would go different sockets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11"/>
          <p:cNvSpPr/>
          <p:nvPr/>
        </p:nvSpPr>
        <p:spPr>
          <a:xfrm>
            <a:off x="304800" y="1200150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 socket.SOCK_DGRAM)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s.bind((‘127.0.0.1’, 5000))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4645026" y="120015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 socket.SOCK_STREAM)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s.bind ((‘127.0.0.1’, 80))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s.listen(1)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conn, addr = s.accept()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304800" y="207781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</a:t>
            </a:r>
            <a:b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List_of_TCP_and_UDP_port_numbers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768350" y="3179800"/>
            <a:ext cx="2594100" cy="58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UDP sockets identified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(dst_IP:dst_port)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tuple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895850" y="3236426"/>
            <a:ext cx="4057500" cy="83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 sockets identified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(src_IP:src_port, dst_IP:dst_port)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four-tuple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742950"/>
            <a:ext cx="8305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UDP Packet structure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304800" y="666750"/>
            <a:ext cx="60198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Header information:</a:t>
            </a:r>
            <a:endParaRPr sz="19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Source and destination ports for demux</a:t>
            </a:r>
            <a:br>
              <a:rPr lang="en-US" sz="1700"/>
            </a:br>
            <a:endParaRPr sz="17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Checksum for error detection</a:t>
            </a:r>
            <a:endParaRPr sz="17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Packet length in bytes (headers and data)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6400800" y="742950"/>
            <a:ext cx="2441036" cy="2548500"/>
            <a:chOff x="6096000" y="1508125"/>
            <a:chExt cx="2441036" cy="2548500"/>
          </a:xfrm>
        </p:grpSpPr>
        <p:grpSp>
          <p:nvGrpSpPr>
            <p:cNvPr id="170" name="Google Shape;170;p13"/>
            <p:cNvGrpSpPr/>
            <p:nvPr/>
          </p:nvGrpSpPr>
          <p:grpSpPr>
            <a:xfrm>
              <a:off x="6096000" y="1508125"/>
              <a:ext cx="2441036" cy="2127250"/>
              <a:chOff x="3810000" y="1663700"/>
              <a:chExt cx="2441036" cy="2127250"/>
            </a:xfrm>
          </p:grpSpPr>
          <p:grpSp>
            <p:nvGrpSpPr>
              <p:cNvPr id="171" name="Google Shape;171;p13"/>
              <p:cNvGrpSpPr/>
              <p:nvPr/>
            </p:nvGrpSpPr>
            <p:grpSpPr>
              <a:xfrm>
                <a:off x="3810000" y="2114550"/>
                <a:ext cx="2441036" cy="1676400"/>
                <a:chOff x="3810000" y="2114550"/>
                <a:chExt cx="2441036" cy="1676400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3810000" y="21145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src_port</a:t>
                  </a:r>
                  <a:endParaRPr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5029200" y="21145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dst_port</a:t>
                  </a:r>
                  <a:endParaRPr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3810000" y="24193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length</a:t>
                  </a:r>
                  <a:endParaRPr/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5029200" y="24193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checksum</a:t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3812636" y="2724150"/>
                  <a:ext cx="2438400" cy="106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data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(message)</a:t>
                  </a:r>
                  <a:endParaRPr/>
                </a:p>
              </p:txBody>
            </p:sp>
          </p:grpSp>
          <p:sp>
            <p:nvSpPr>
              <p:cNvPr id="177" name="Google Shape;177;p13"/>
              <p:cNvSpPr txBox="1"/>
              <p:nvPr/>
            </p:nvSpPr>
            <p:spPr>
              <a:xfrm>
                <a:off x="3915665" y="1663700"/>
                <a:ext cx="2232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sng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UDP Packet Format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78" name="Google Shape;178;p13"/>
            <p:cNvCxnSpPr/>
            <p:nvPr/>
          </p:nvCxnSpPr>
          <p:spPr>
            <a:xfrm>
              <a:off x="6098636" y="3887202"/>
              <a:ext cx="24384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79" name="Google Shape;179;p13"/>
            <p:cNvSpPr txBox="1"/>
            <p:nvPr/>
          </p:nvSpPr>
          <p:spPr>
            <a:xfrm>
              <a:off x="6916399" y="3717925"/>
              <a:ext cx="849300" cy="33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32-bits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0" name="Google Shape;180;p13"/>
          <p:cNvSpPr txBox="1"/>
          <p:nvPr/>
        </p:nvSpPr>
        <p:spPr>
          <a:xfrm>
            <a:off x="76200" y="2748975"/>
            <a:ext cx="13019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in </a:t>
            </a:r>
            <a:b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16-bit words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76200" y="3714750"/>
            <a:ext cx="1424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Wrap around:</a:t>
            </a:r>
            <a:b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add overflow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76200" y="4323775"/>
            <a:ext cx="13019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Form one’s </a:t>
            </a:r>
            <a:b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complement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6358174" y="3486150"/>
            <a:ext cx="259558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Light"/>
                <a:ea typeface="Roboto Light"/>
                <a:cs typeface="Roboto Light"/>
                <a:sym typeface="Roboto Light"/>
              </a:rPr>
              <a:t>Error checking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n-US" sz="1500">
                <a:latin typeface="Roboto Light"/>
                <a:ea typeface="Roboto Light"/>
                <a:cs typeface="Roboto Light"/>
                <a:sym typeface="Roboto Light"/>
              </a:rPr>
              <a:t>Recompute at receiver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n-US" sz="1500">
                <a:latin typeface="Roboto Light"/>
                <a:ea typeface="Roboto Light"/>
                <a:cs typeface="Roboto Light"/>
                <a:sym typeface="Roboto Light"/>
              </a:rPr>
              <a:t>Add result to passed </a:t>
            </a:r>
            <a:br>
              <a:rPr lang="en-US" sz="15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500">
                <a:latin typeface="Roboto Light"/>
                <a:ea typeface="Roboto Light"/>
                <a:cs typeface="Roboto Light"/>
                <a:sym typeface="Roboto Light"/>
              </a:rPr>
              <a:t>checksum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n-US" sz="1500">
                <a:latin typeface="Roboto Light"/>
                <a:ea typeface="Roboto Light"/>
                <a:cs typeface="Roboto Light"/>
                <a:sym typeface="Roboto Light"/>
              </a:rPr>
              <a:t>Error if not all zeros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1384509" y="2795699"/>
            <a:ext cx="152400" cy="49132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3B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13"/>
          <p:cNvGrpSpPr/>
          <p:nvPr/>
        </p:nvGrpSpPr>
        <p:grpSpPr>
          <a:xfrm>
            <a:off x="1534651" y="2724150"/>
            <a:ext cx="4866149" cy="2142125"/>
            <a:chOff x="1534651" y="2724150"/>
            <a:chExt cx="4866149" cy="2142125"/>
          </a:xfrm>
        </p:grpSpPr>
        <p:sp>
          <p:nvSpPr>
            <p:cNvPr id="186" name="Google Shape;186;p13"/>
            <p:cNvSpPr/>
            <p:nvPr/>
          </p:nvSpPr>
          <p:spPr>
            <a:xfrm>
              <a:off x="1534651" y="2724150"/>
              <a:ext cx="4866149" cy="2142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1 1 1 0 0 1 1 0 0 1 1 0 0 1 1 0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+ 1 1 0 1 0 1 0 1 0 1 0 1 0 1 0 1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 1 1 0 1 1 1 0 1 1 1 0 1 1 1 0 1 1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+                            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   1 0 1 1 1 0 1 1 1 0 1 1 1 1 0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0 1 0 0 0 1 0 0 0 1 0 0 0 0 1 1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13"/>
            <p:cNvCxnSpPr/>
            <p:nvPr/>
          </p:nvCxnSpPr>
          <p:spPr>
            <a:xfrm>
              <a:off x="1905000" y="3638550"/>
              <a:ext cx="3962400" cy="156662"/>
            </a:xfrm>
            <a:prstGeom prst="curvedConnector3">
              <a:avLst>
                <a:gd fmla="val 0" name="adj1"/>
              </a:avLst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88" name="Google Shape;188;p13"/>
          <p:cNvSpPr/>
          <p:nvPr/>
        </p:nvSpPr>
        <p:spPr>
          <a:xfrm>
            <a:off x="3876575" y="540408"/>
            <a:ext cx="2481600" cy="58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use packet headers, as opposed to JSON?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1143000" y="1371658"/>
            <a:ext cx="4910700" cy="34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are source and destination IP addresses?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1143000" y="2268959"/>
            <a:ext cx="4910700" cy="34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not send fixed length packets?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UDP Checksum Exercise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282275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Consider the following bits</a:t>
            </a: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6400800" y="742950"/>
            <a:ext cx="2441036" cy="2548500"/>
            <a:chOff x="6096000" y="1508125"/>
            <a:chExt cx="2441036" cy="2548500"/>
          </a:xfrm>
        </p:grpSpPr>
        <p:grpSp>
          <p:nvGrpSpPr>
            <p:cNvPr id="199" name="Google Shape;199;p14"/>
            <p:cNvGrpSpPr/>
            <p:nvPr/>
          </p:nvGrpSpPr>
          <p:grpSpPr>
            <a:xfrm>
              <a:off x="6096000" y="1508125"/>
              <a:ext cx="2441036" cy="2127250"/>
              <a:chOff x="3810000" y="1663700"/>
              <a:chExt cx="2441036" cy="2127250"/>
            </a:xfrm>
          </p:grpSpPr>
          <p:grpSp>
            <p:nvGrpSpPr>
              <p:cNvPr id="200" name="Google Shape;200;p14"/>
              <p:cNvGrpSpPr/>
              <p:nvPr/>
            </p:nvGrpSpPr>
            <p:grpSpPr>
              <a:xfrm>
                <a:off x="3810000" y="2114550"/>
                <a:ext cx="2441036" cy="1676400"/>
                <a:chOff x="3810000" y="2114550"/>
                <a:chExt cx="2441036" cy="1676400"/>
              </a:xfrm>
            </p:grpSpPr>
            <p:sp>
              <p:nvSpPr>
                <p:cNvPr id="201" name="Google Shape;201;p14"/>
                <p:cNvSpPr/>
                <p:nvPr/>
              </p:nvSpPr>
              <p:spPr>
                <a:xfrm>
                  <a:off x="3810000" y="21145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src_port</a:t>
                  </a:r>
                  <a:endParaRPr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02" name="Google Shape;202;p14"/>
                <p:cNvSpPr/>
                <p:nvPr/>
              </p:nvSpPr>
              <p:spPr>
                <a:xfrm>
                  <a:off x="5029200" y="21145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dst_port</a:t>
                  </a:r>
                  <a:endParaRPr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03" name="Google Shape;203;p14"/>
                <p:cNvSpPr/>
                <p:nvPr/>
              </p:nvSpPr>
              <p:spPr>
                <a:xfrm>
                  <a:off x="3810000" y="24193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length</a:t>
                  </a:r>
                  <a:endParaRPr/>
                </a:p>
              </p:txBody>
            </p:sp>
            <p:sp>
              <p:nvSpPr>
                <p:cNvPr id="204" name="Google Shape;204;p14"/>
                <p:cNvSpPr/>
                <p:nvPr/>
              </p:nvSpPr>
              <p:spPr>
                <a:xfrm>
                  <a:off x="5029200" y="2419350"/>
                  <a:ext cx="1219200" cy="304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checksum</a:t>
                  </a:r>
                  <a:endParaRPr/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>
                  <a:off x="3812636" y="2724150"/>
                  <a:ext cx="2438400" cy="106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data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(message)</a:t>
                  </a:r>
                  <a:endParaRPr/>
                </a:p>
              </p:txBody>
            </p:sp>
          </p:grpSp>
          <p:sp>
            <p:nvSpPr>
              <p:cNvPr id="206" name="Google Shape;206;p14"/>
              <p:cNvSpPr txBox="1"/>
              <p:nvPr/>
            </p:nvSpPr>
            <p:spPr>
              <a:xfrm>
                <a:off x="3915665" y="1663700"/>
                <a:ext cx="2232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sng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UDP Packet Format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7" name="Google Shape;207;p14"/>
            <p:cNvCxnSpPr/>
            <p:nvPr/>
          </p:nvCxnSpPr>
          <p:spPr>
            <a:xfrm>
              <a:off x="6098636" y="3887202"/>
              <a:ext cx="24384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08" name="Google Shape;208;p14"/>
            <p:cNvSpPr txBox="1"/>
            <p:nvPr/>
          </p:nvSpPr>
          <p:spPr>
            <a:xfrm>
              <a:off x="6916399" y="3717925"/>
              <a:ext cx="844800" cy="33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32-bits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" name="Google Shape;209;p14"/>
          <p:cNvSpPr/>
          <p:nvPr/>
        </p:nvSpPr>
        <p:spPr>
          <a:xfrm>
            <a:off x="293097" y="1369189"/>
            <a:ext cx="23132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0001001110001000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0001011101110000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1010010001111101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0001010110010101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0001001011000110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0001000011010100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1000100101100101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0000010010101100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0110100100111010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789075" y="1498600"/>
            <a:ext cx="3444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fields of a UDP packet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2781287" y="1969911"/>
            <a:ext cx="3444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UDP packet correct?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2811588" y="2441196"/>
            <a:ext cx="34446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practice UDP checksum includes fields from IP header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2721900" y="3380545"/>
            <a:ext cx="5648125" cy="1477200"/>
            <a:chOff x="2721900" y="3380545"/>
            <a:chExt cx="5648125" cy="1477200"/>
          </a:xfrm>
        </p:grpSpPr>
        <p:sp>
          <p:nvSpPr>
            <p:cNvPr id="214" name="Google Shape;214;p14"/>
            <p:cNvSpPr/>
            <p:nvPr/>
          </p:nvSpPr>
          <p:spPr>
            <a:xfrm>
              <a:off x="3798025" y="3380545"/>
              <a:ext cx="4572000" cy="147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0001001110001000 0001011101110000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0000000000010000 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1010010001111101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0001010110010101 0001001011000110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0001000011010100 1000100101100101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0000010010101100 0110100100111010</a:t>
              </a:r>
              <a:endParaRPr/>
            </a:p>
          </p:txBody>
        </p:sp>
        <p:cxnSp>
          <p:nvCxnSpPr>
            <p:cNvPr id="215" name="Google Shape;215;p14"/>
            <p:cNvCxnSpPr/>
            <p:nvPr/>
          </p:nvCxnSpPr>
          <p:spPr>
            <a:xfrm>
              <a:off x="2721900" y="3937475"/>
              <a:ext cx="91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 header and pseudo IP header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304800" y="3116375"/>
            <a:ext cx="8458200" cy="17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practice UDP checksum includes routing </a:t>
            </a:r>
            <a:r>
              <a:rPr lang="en-US" sz="1800"/>
              <a:t>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RFC 768</a:t>
            </a:r>
            <a:r>
              <a:rPr lang="en-US" sz="1800"/>
              <a:t> defines UDP checksum calculation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Includes fields in the pseudo IPv4 (or IPv6) header available to in the UDP socket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RFC 768: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“This information gives protection against misrouted datagrams.”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8550"/>
            <a:ext cx="8839204" cy="216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Which transport protocol where?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0" y="739703"/>
            <a:ext cx="7550971" cy="423267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/>
          <p:nvPr/>
        </p:nvSpPr>
        <p:spPr>
          <a:xfrm>
            <a:off x="7184050" y="1921050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order delivery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7184050" y="2296803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pages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7184050" y="2672556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file sizes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7184050" y="3048309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rate of transfer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7184050" y="3424063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data rate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6488100" y="1546631"/>
            <a:ext cx="2655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size &gt; UDP packet size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7184050" y="3799816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data rate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7184050" y="4175569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connection delay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7184050" y="4551322"/>
            <a:ext cx="1959900" cy="34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connection delay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User Datagram Prot. (UDP)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“No frills,” “bare bones” Internet transport protocol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Based on “best effort” network model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UDP segments can be lost 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Or d</a:t>
            </a:r>
            <a:r>
              <a:rPr lang="en-US" sz="1400"/>
              <a:t>elivered out-of-order</a:t>
            </a:r>
            <a:endParaRPr sz="14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Connection-less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 support for: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Flow control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Congestion control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In-order delivery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Reliability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46" name="Google Shape;246;p17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1600"/>
              <a:t>Advantages of UDP: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Immediate transmission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No connection establishment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No delayed transmission</a:t>
            </a:r>
            <a:endParaRPr sz="14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Fixed/immediate sending rate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No ramp up</a:t>
            </a:r>
            <a:endParaRPr sz="14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Lower memory requirements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No connection state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Small packet overhead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8B for UDP vs 20B for TCP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1600"/>
              <a:t>Disadvantages: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Controversial in streaming applications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Blocked by many firewalls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