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3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9/21/20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pPr eaLnBrk="1" latinLnBrk="0" hangingPunct="1"/>
            <a:fld id="{B41ABA4E-CD72-497B-97AA-7213B3980F60}" type="datetimeFigureOut">
              <a:rPr lang="en-US" smtClean="0"/>
              <a:pPr eaLnBrk="1" latinLnBrk="0" hangingPunct="1"/>
              <a:t>9/21/20</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kumimoji="0"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D2E57653-3E58-4892-A7ED-712530ACC680}" type="slidenum">
              <a:rPr kumimoji="0" lang="en-US" smtClean="0"/>
              <a:pPr eaLnBrk="1" latinLnBrk="0" hangingPunct="1"/>
              <a:t>‹#›</a:t>
            </a:fld>
            <a:endParaRPr kumimoji="0"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600" b="1" dirty="0" smtClean="0"/>
              <a:t>TECHNICAL WRITING</a:t>
            </a:r>
            <a:br>
              <a:rPr lang="en-US" sz="3600" b="1" dirty="0" smtClean="0"/>
            </a:br>
            <a:r>
              <a:rPr lang="en-US" dirty="0" smtClean="0"/>
              <a:t>DESIGN PRINCIPLES</a:t>
            </a:r>
            <a:endParaRPr lang="en-US" dirty="0"/>
          </a:p>
        </p:txBody>
      </p:sp>
      <p:sp>
        <p:nvSpPr>
          <p:cNvPr id="2" name="Subtitle 1"/>
          <p:cNvSpPr>
            <a:spLocks noGrp="1"/>
          </p:cNvSpPr>
          <p:nvPr>
            <p:ph type="subTitle" idx="1"/>
          </p:nvPr>
        </p:nvSpPr>
        <p:spPr/>
        <p:txBody>
          <a:bodyPr/>
          <a:lstStyle/>
          <a:p>
            <a:r>
              <a:rPr lang="en-US" dirty="0" smtClean="0"/>
              <a:t>Review of chapters 1-6 in “The Non-Designer's Design Book” as a segue to Assignment </a:t>
            </a:r>
            <a:r>
              <a:rPr lang="en-US" dirty="0" smtClean="0"/>
              <a:t>#</a:t>
            </a:r>
            <a:r>
              <a:rPr lang="en-US" dirty="0"/>
              <a:t>5</a:t>
            </a:r>
            <a:endParaRPr lang="en-US" dirty="0"/>
          </a:p>
        </p:txBody>
      </p:sp>
    </p:spTree>
    <p:extLst>
      <p:ext uri="{BB962C8B-B14F-4D97-AF65-F5344CB8AC3E}">
        <p14:creationId xmlns:p14="http://schemas.microsoft.com/office/powerpoint/2010/main" val="28985712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EXAMPLES OF PROXMITY</a:t>
            </a:r>
            <a:endParaRPr lang="en-US" sz="4400" b="1" dirty="0"/>
          </a:p>
        </p:txBody>
      </p:sp>
      <p:sp>
        <p:nvSpPr>
          <p:cNvPr id="3" name="Content Placeholder 2"/>
          <p:cNvSpPr>
            <a:spLocks noGrp="1"/>
          </p:cNvSpPr>
          <p:nvPr>
            <p:ph idx="1"/>
          </p:nvPr>
        </p:nvSpPr>
        <p:spPr/>
        <p:txBody>
          <a:bodyPr/>
          <a:lstStyle/>
          <a:p>
            <a:endParaRPr lang="en-US" dirty="0" smtClean="0"/>
          </a:p>
          <a:p>
            <a:r>
              <a:rPr lang="en-US" dirty="0" smtClean="0"/>
              <a:t>Choose one graphic example from a chapter beside proximity (chapter 2) and explain why the error in alignment, contrast or repetition is also an issue of proximity. </a:t>
            </a:r>
            <a:endParaRPr lang="en-US" dirty="0"/>
          </a:p>
        </p:txBody>
      </p:sp>
    </p:spTree>
    <p:extLst>
      <p:ext uri="{BB962C8B-B14F-4D97-AF65-F5344CB8AC3E}">
        <p14:creationId xmlns:p14="http://schemas.microsoft.com/office/powerpoint/2010/main" val="33534476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Quiz #1 </a:t>
            </a:r>
            <a:r>
              <a:rPr lang="en-US" smtClean="0"/>
              <a:t>&amp; 2</a:t>
            </a:r>
            <a:endParaRPr lang="en-US" dirty="0"/>
          </a:p>
        </p:txBody>
      </p:sp>
      <p:sp>
        <p:nvSpPr>
          <p:cNvPr id="3" name="Content Placeholder 2"/>
          <p:cNvSpPr>
            <a:spLocks noGrp="1"/>
          </p:cNvSpPr>
          <p:nvPr>
            <p:ph idx="1"/>
          </p:nvPr>
        </p:nvSpPr>
        <p:spPr/>
        <p:txBody>
          <a:bodyPr/>
          <a:lstStyle/>
          <a:p>
            <a:r>
              <a:rPr lang="en-US" dirty="0"/>
              <a:t>What seven differences did you get between the resumes on page 90?</a:t>
            </a:r>
          </a:p>
          <a:p>
            <a:r>
              <a:rPr lang="en-US" dirty="0" smtClean="0"/>
              <a:t>Check </a:t>
            </a:r>
            <a:r>
              <a:rPr lang="en-US" dirty="0"/>
              <a:t>answers on page 223.</a:t>
            </a:r>
          </a:p>
          <a:p>
            <a:endParaRPr lang="en-US" dirty="0"/>
          </a:p>
          <a:p>
            <a:r>
              <a:rPr lang="en-US" dirty="0"/>
              <a:t>Now, what’s wrong with the Moonstone </a:t>
            </a:r>
            <a:r>
              <a:rPr lang="en-US" dirty="0" err="1"/>
              <a:t>Dreamcatchers</a:t>
            </a:r>
            <a:r>
              <a:rPr lang="en-US" dirty="0"/>
              <a:t> advertisement on page 91? </a:t>
            </a:r>
          </a:p>
          <a:p>
            <a:pPr marL="0" indent="0">
              <a:buNone/>
            </a:pPr>
            <a:endParaRPr lang="en-US" dirty="0"/>
          </a:p>
        </p:txBody>
      </p:sp>
    </p:spTree>
    <p:extLst>
      <p:ext uri="{BB962C8B-B14F-4D97-AF65-F5344CB8AC3E}">
        <p14:creationId xmlns:p14="http://schemas.microsoft.com/office/powerpoint/2010/main" val="1128464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Resumes &amp; Cover Letters</a:t>
            </a:r>
            <a:endParaRPr lang="en-US" dirty="0"/>
          </a:p>
        </p:txBody>
      </p:sp>
      <p:sp>
        <p:nvSpPr>
          <p:cNvPr id="3" name="Content Placeholder 2"/>
          <p:cNvSpPr>
            <a:spLocks noGrp="1"/>
          </p:cNvSpPr>
          <p:nvPr>
            <p:ph idx="1"/>
          </p:nvPr>
        </p:nvSpPr>
        <p:spPr/>
        <p:txBody>
          <a:bodyPr>
            <a:normAutofit/>
          </a:bodyPr>
          <a:lstStyle/>
          <a:p>
            <a:pPr marL="0" indent="0">
              <a:buNone/>
            </a:pPr>
            <a:r>
              <a:rPr lang="en-US" sz="1600" i="1" dirty="0" smtClean="0"/>
              <a:t>While you have Williams’ book out, begin thinking about composing an effective job applications by looking at the resumes on page 72 and 73….</a:t>
            </a:r>
          </a:p>
          <a:p>
            <a:pPr marL="0" indent="0">
              <a:buNone/>
            </a:pPr>
            <a:r>
              <a:rPr lang="en-US" sz="1600" b="1" dirty="0" smtClean="0"/>
              <a:t>Page. 72</a:t>
            </a:r>
            <a:r>
              <a:rPr lang="en-US" sz="1600" dirty="0" smtClean="0"/>
              <a:t>: Does this example grab your attention? Convey meaning at a glance?</a:t>
            </a:r>
          </a:p>
          <a:p>
            <a:r>
              <a:rPr lang="en-US" sz="1600" dirty="0" smtClean="0"/>
              <a:t>Name the problems with it.</a:t>
            </a:r>
          </a:p>
          <a:p>
            <a:endParaRPr lang="en-US" sz="1600" dirty="0"/>
          </a:p>
          <a:p>
            <a:pPr marL="0" indent="0">
              <a:buNone/>
            </a:pPr>
            <a:r>
              <a:rPr lang="en-US" sz="1600" b="1" dirty="0" smtClean="0"/>
              <a:t>Page 73: </a:t>
            </a:r>
            <a:r>
              <a:rPr lang="en-US" sz="1600" dirty="0" smtClean="0"/>
              <a:t>Does this example grab your attention? Convey meaning at a glance?</a:t>
            </a:r>
          </a:p>
          <a:p>
            <a:r>
              <a:rPr lang="en-US" sz="1600" dirty="0" smtClean="0"/>
              <a:t>Name the revisions and why they work relative to what we know about effective document design. </a:t>
            </a:r>
            <a:endParaRPr lang="en-US" sz="1600" dirty="0"/>
          </a:p>
        </p:txBody>
      </p:sp>
    </p:spTree>
    <p:extLst>
      <p:ext uri="{BB962C8B-B14F-4D97-AF65-F5344CB8AC3E}">
        <p14:creationId xmlns:p14="http://schemas.microsoft.com/office/powerpoint/2010/main" val="4290291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Your Job Search</a:t>
            </a:r>
            <a:endParaRPr lang="en-US" dirty="0"/>
          </a:p>
        </p:txBody>
      </p:sp>
      <p:sp>
        <p:nvSpPr>
          <p:cNvPr id="3" name="Content Placeholder 2"/>
          <p:cNvSpPr>
            <a:spLocks noGrp="1"/>
          </p:cNvSpPr>
          <p:nvPr>
            <p:ph idx="1"/>
          </p:nvPr>
        </p:nvSpPr>
        <p:spPr/>
        <p:txBody>
          <a:bodyPr>
            <a:normAutofit fontScale="77500" lnSpcReduction="20000"/>
          </a:bodyPr>
          <a:lstStyle/>
          <a:p>
            <a:pPr marL="12700" indent="0">
              <a:buNone/>
            </a:pPr>
            <a:r>
              <a:rPr lang="en-US" sz="2600" dirty="0" smtClean="0"/>
              <a:t>First, </a:t>
            </a:r>
            <a:r>
              <a:rPr lang="en-US" sz="2600" dirty="0"/>
              <a:t>research the market and find some job advertisements that would work for you now or in near future</a:t>
            </a:r>
            <a:r>
              <a:rPr lang="en-US" sz="2600" dirty="0" smtClean="0"/>
              <a:t>.</a:t>
            </a:r>
            <a:br>
              <a:rPr lang="en-US" sz="2600" dirty="0" smtClean="0"/>
            </a:br>
            <a:endParaRPr lang="en-US" sz="2600" dirty="0"/>
          </a:p>
          <a:p>
            <a:pPr lvl="2"/>
            <a:r>
              <a:rPr lang="en-US" dirty="0"/>
              <a:t>Linked In</a:t>
            </a:r>
          </a:p>
          <a:p>
            <a:pPr lvl="2"/>
            <a:r>
              <a:rPr lang="en-US" dirty="0"/>
              <a:t>Craigslist</a:t>
            </a:r>
          </a:p>
          <a:p>
            <a:pPr lvl="2"/>
            <a:r>
              <a:rPr lang="en-US" dirty="0"/>
              <a:t>MSU Career Center</a:t>
            </a:r>
          </a:p>
          <a:p>
            <a:pPr lvl="2"/>
            <a:r>
              <a:rPr lang="en-US" dirty="0"/>
              <a:t>Monster</a:t>
            </a:r>
          </a:p>
          <a:p>
            <a:pPr lvl="2"/>
            <a:r>
              <a:rPr lang="en-US" dirty="0"/>
              <a:t>Any others?</a:t>
            </a:r>
          </a:p>
          <a:p>
            <a:pPr marL="0" indent="0">
              <a:buNone/>
            </a:pPr>
            <a:r>
              <a:rPr lang="en-US" b="1" dirty="0" smtClean="0"/>
              <a:t>Print out advertisement </a:t>
            </a:r>
            <a:r>
              <a:rPr lang="en-US" dirty="0" smtClean="0"/>
              <a:t>before writing cover letter so you can reference their language relative to a mission statement, purpose, scope, specific job responsibilities, etc. Highlight or underline key words. </a:t>
            </a:r>
            <a:br>
              <a:rPr lang="en-US" dirty="0" smtClean="0"/>
            </a:br>
            <a:r>
              <a:rPr lang="en-US" dirty="0" smtClean="0"/>
              <a:t/>
            </a:r>
            <a:br>
              <a:rPr lang="en-US" dirty="0" smtClean="0"/>
            </a:br>
            <a:r>
              <a:rPr lang="en-US" b="1" dirty="0" smtClean="0"/>
              <a:t>Research</a:t>
            </a:r>
            <a:r>
              <a:rPr lang="en-US" dirty="0" smtClean="0"/>
              <a:t> their products, accomplishments, geographic scopes, etc. so that you can easily refer to these as you write.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68308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Presenting Your Best Self</a:t>
            </a:r>
            <a:endParaRPr lang="en-US" sz="4400" b="1" dirty="0"/>
          </a:p>
        </p:txBody>
      </p:sp>
      <p:sp>
        <p:nvSpPr>
          <p:cNvPr id="3" name="Content Placeholder 2"/>
          <p:cNvSpPr>
            <a:spLocks noGrp="1"/>
          </p:cNvSpPr>
          <p:nvPr>
            <p:ph idx="1"/>
          </p:nvPr>
        </p:nvSpPr>
        <p:spPr/>
        <p:txBody>
          <a:bodyPr>
            <a:normAutofit fontScale="62500" lnSpcReduction="20000"/>
          </a:bodyPr>
          <a:lstStyle/>
          <a:p>
            <a:pPr marL="12700" indent="0">
              <a:buNone/>
            </a:pPr>
            <a:r>
              <a:rPr lang="en-US" sz="2600" dirty="0" smtClean="0"/>
              <a:t>You </a:t>
            </a:r>
            <a:r>
              <a:rPr lang="en-US" sz="2600" dirty="0"/>
              <a:t>have two documents to present yourself to readers </a:t>
            </a:r>
            <a:r>
              <a:rPr lang="en-US" sz="2600" dirty="0" smtClean="0"/>
              <a:t>– both should impress and </a:t>
            </a:r>
            <a:r>
              <a:rPr lang="en-US" sz="2600" dirty="0"/>
              <a:t>inform them. As such, consider the following</a:t>
            </a:r>
            <a:r>
              <a:rPr lang="en-US" sz="2600" dirty="0" smtClean="0"/>
              <a:t>:</a:t>
            </a:r>
            <a:br>
              <a:rPr lang="en-US" sz="2600" dirty="0" smtClean="0"/>
            </a:br>
            <a:endParaRPr lang="en-US" sz="2600" dirty="0"/>
          </a:p>
          <a:p>
            <a:pPr marL="685800" lvl="2" indent="0">
              <a:buNone/>
            </a:pPr>
            <a:r>
              <a:rPr lang="en-US" b="1" dirty="0"/>
              <a:t>TONE,</a:t>
            </a:r>
            <a:r>
              <a:rPr lang="en-US" dirty="0"/>
              <a:t> the attitude of the writer, should be:</a:t>
            </a:r>
          </a:p>
          <a:p>
            <a:pPr lvl="3"/>
            <a:r>
              <a:rPr lang="en-US" dirty="0"/>
              <a:t>Honest</a:t>
            </a:r>
          </a:p>
          <a:p>
            <a:pPr lvl="3"/>
            <a:r>
              <a:rPr lang="en-US" dirty="0"/>
              <a:t>Straight forward</a:t>
            </a:r>
          </a:p>
          <a:p>
            <a:pPr lvl="3"/>
            <a:r>
              <a:rPr lang="en-US" dirty="0"/>
              <a:t>Humble</a:t>
            </a:r>
          </a:p>
          <a:p>
            <a:pPr lvl="3"/>
            <a:r>
              <a:rPr lang="en-US" dirty="0" smtClean="0"/>
              <a:t>"</a:t>
            </a:r>
            <a:r>
              <a:rPr lang="en-US" dirty="0"/>
              <a:t>You" </a:t>
            </a:r>
            <a:r>
              <a:rPr lang="en-US" dirty="0" smtClean="0"/>
              <a:t>perspective</a:t>
            </a:r>
            <a:br>
              <a:rPr lang="en-US" dirty="0" smtClean="0"/>
            </a:br>
            <a:endParaRPr lang="en-US" dirty="0"/>
          </a:p>
          <a:p>
            <a:pPr marL="685800" lvl="2" indent="0">
              <a:buNone/>
            </a:pPr>
            <a:r>
              <a:rPr lang="en-US" b="1" dirty="0"/>
              <a:t>STYLE</a:t>
            </a:r>
            <a:r>
              <a:rPr lang="en-US" b="1" dirty="0" smtClean="0"/>
              <a:t>,</a:t>
            </a:r>
            <a:r>
              <a:rPr lang="en-US" dirty="0"/>
              <a:t> how the writer achieves the desired tone, is achieved by:</a:t>
            </a:r>
          </a:p>
          <a:p>
            <a:pPr lvl="3"/>
            <a:r>
              <a:rPr lang="en-US" dirty="0"/>
              <a:t>Correct sentences </a:t>
            </a:r>
          </a:p>
          <a:p>
            <a:pPr lvl="3"/>
            <a:r>
              <a:rPr lang="en-US" dirty="0"/>
              <a:t>Concise language </a:t>
            </a:r>
          </a:p>
          <a:p>
            <a:pPr lvl="3"/>
            <a:r>
              <a:rPr lang="en-US" dirty="0"/>
              <a:t>Exact word choice </a:t>
            </a:r>
          </a:p>
          <a:p>
            <a:pPr lvl="3"/>
            <a:r>
              <a:rPr lang="en-US" dirty="0"/>
              <a:t>Concrete (specific, detailed, but NOT wordy) phrases and </a:t>
            </a:r>
            <a:r>
              <a:rPr lang="en-US" dirty="0" smtClean="0"/>
              <a:t>sentences</a:t>
            </a:r>
            <a:br>
              <a:rPr lang="en-US" dirty="0" smtClean="0"/>
            </a:br>
            <a:endParaRPr lang="en-US" dirty="0"/>
          </a:p>
          <a:p>
            <a:pPr marL="685800" lvl="2" indent="0">
              <a:buNone/>
            </a:pPr>
            <a:r>
              <a:rPr lang="en-US" b="1" dirty="0"/>
              <a:t>CONTENT, </a:t>
            </a:r>
            <a:r>
              <a:rPr lang="en-US" dirty="0"/>
              <a:t>what the applicant chooses to share, should:</a:t>
            </a:r>
          </a:p>
          <a:p>
            <a:pPr lvl="3"/>
            <a:r>
              <a:rPr lang="en-US" dirty="0"/>
              <a:t>Answer questions on page 152 (to ensure that you list specific skills).</a:t>
            </a:r>
          </a:p>
          <a:p>
            <a:pPr lvl="3"/>
            <a:r>
              <a:rPr lang="en-US" dirty="0"/>
              <a:t>Tie your answers to the specific job or academic responsibilities you’ve had.</a:t>
            </a:r>
          </a:p>
          <a:p>
            <a:pPr lvl="3"/>
            <a:r>
              <a:rPr lang="en-US" dirty="0"/>
              <a:t>Use key words from the job advertisement and/or website or other outreach materials.</a:t>
            </a:r>
          </a:p>
          <a:p>
            <a:pPr lvl="3"/>
            <a:r>
              <a:rPr lang="en-US" dirty="0"/>
              <a:t>Prove credibility through research, rhetoric and clear, </a:t>
            </a:r>
            <a:r>
              <a:rPr lang="en-US" dirty="0" smtClean="0"/>
              <a:t>concise,</a:t>
            </a:r>
            <a:r>
              <a:rPr lang="en-US" dirty="0"/>
              <a:t> correct </a:t>
            </a:r>
            <a:r>
              <a:rPr lang="en-US" dirty="0" smtClean="0"/>
              <a:t>writing.</a:t>
            </a:r>
            <a:endParaRPr lang="en-US" dirty="0"/>
          </a:p>
          <a:p>
            <a:endParaRPr lang="en-US" dirty="0"/>
          </a:p>
        </p:txBody>
      </p:sp>
    </p:spTree>
    <p:extLst>
      <p:ext uri="{BB962C8B-B14F-4D97-AF65-F5344CB8AC3E}">
        <p14:creationId xmlns:p14="http://schemas.microsoft.com/office/powerpoint/2010/main" val="32007594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RESUMES</a:t>
            </a:r>
            <a:endParaRPr lang="en-US" dirty="0"/>
          </a:p>
        </p:txBody>
      </p:sp>
      <p:sp>
        <p:nvSpPr>
          <p:cNvPr id="3" name="Content Placeholder 2"/>
          <p:cNvSpPr>
            <a:spLocks noGrp="1"/>
          </p:cNvSpPr>
          <p:nvPr>
            <p:ph idx="1"/>
          </p:nvPr>
        </p:nvSpPr>
        <p:spPr/>
        <p:txBody>
          <a:bodyPr/>
          <a:lstStyle/>
          <a:p>
            <a:pPr marL="0" indent="0">
              <a:buNone/>
            </a:pPr>
            <a:r>
              <a:rPr lang="en-US" sz="2000" b="1" dirty="0"/>
              <a:t>RESUMES </a:t>
            </a:r>
            <a:r>
              <a:rPr lang="en-US" sz="2000" dirty="0"/>
              <a:t>give employers an instant overview. They are rhetorical documents that sell your qualifications and </a:t>
            </a:r>
            <a:r>
              <a:rPr lang="en-US" sz="2000" dirty="0" smtClean="0"/>
              <a:t>skills—quickly! </a:t>
            </a:r>
            <a:r>
              <a:rPr lang="en-US" sz="2000" i="1" dirty="0" smtClean="0"/>
              <a:t>Does anyone recall the number of seconds employers typically spend looking at a resume in the first round of vetting?</a:t>
            </a:r>
          </a:p>
          <a:p>
            <a:pPr marL="0" indent="0">
              <a:buNone/>
            </a:pPr>
            <a:endParaRPr lang="en-US" sz="2000" i="1" dirty="0" smtClean="0"/>
          </a:p>
          <a:p>
            <a:r>
              <a:rPr lang="en-US" b="1" dirty="0" smtClean="0"/>
              <a:t>UNDERSTAND </a:t>
            </a:r>
            <a:r>
              <a:rPr lang="en-US" b="1" dirty="0"/>
              <a:t>THE SPECIFIC </a:t>
            </a:r>
            <a:r>
              <a:rPr lang="en-US" b="1" dirty="0" smtClean="0"/>
              <a:t>PARTS</a:t>
            </a:r>
          </a:p>
          <a:p>
            <a:pPr lvl="1"/>
            <a:r>
              <a:rPr lang="en-US" dirty="0" smtClean="0"/>
              <a:t>page </a:t>
            </a:r>
            <a:r>
              <a:rPr lang="en-US" dirty="0"/>
              <a:t>155 demonstrates a standard </a:t>
            </a:r>
            <a:r>
              <a:rPr lang="en-US" dirty="0" smtClean="0"/>
              <a:t>example</a:t>
            </a:r>
          </a:p>
          <a:p>
            <a:pPr lvl="1"/>
            <a:r>
              <a:rPr lang="en-US" dirty="0"/>
              <a:t>p</a:t>
            </a:r>
            <a:r>
              <a:rPr lang="en-US" dirty="0" smtClean="0"/>
              <a:t>age 157 shows a functional example </a:t>
            </a:r>
          </a:p>
          <a:p>
            <a:pPr marL="349250" lvl="1" indent="0">
              <a:buNone/>
            </a:pPr>
            <a:endParaRPr lang="en-US" dirty="0"/>
          </a:p>
          <a:p>
            <a:r>
              <a:rPr lang="en-US" b="1" dirty="0"/>
              <a:t>LEARN STRATEGIES,</a:t>
            </a:r>
            <a:r>
              <a:rPr lang="en-US" dirty="0"/>
              <a:t> page 158 </a:t>
            </a:r>
          </a:p>
          <a:p>
            <a:endParaRPr lang="en-US" dirty="0"/>
          </a:p>
        </p:txBody>
      </p:sp>
    </p:spTree>
    <p:extLst>
      <p:ext uri="{BB962C8B-B14F-4D97-AF65-F5344CB8AC3E}">
        <p14:creationId xmlns:p14="http://schemas.microsoft.com/office/powerpoint/2010/main" val="8104645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COVER LETTERS</a:t>
            </a:r>
            <a:endParaRPr lang="en-US" b="1"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COVER LETTERS </a:t>
            </a:r>
            <a:r>
              <a:rPr lang="en-US" dirty="0"/>
              <a:t>complement your resume when you apply for a job. They are meant to translate the resume—and demonstrate your writing skills. They are an opportunity to effectively link experience with the specific job advertised.</a:t>
            </a:r>
          </a:p>
          <a:p>
            <a:r>
              <a:rPr lang="en-US" b="1" dirty="0"/>
              <a:t>Intro—</a:t>
            </a:r>
            <a:r>
              <a:rPr lang="en-US" dirty="0"/>
              <a:t>keep</a:t>
            </a:r>
            <a:r>
              <a:rPr lang="en-US" b="1" dirty="0"/>
              <a:t> </a:t>
            </a:r>
            <a:r>
              <a:rPr lang="en-US" dirty="0"/>
              <a:t>it</a:t>
            </a:r>
            <a:r>
              <a:rPr lang="en-US" b="1" dirty="0"/>
              <a:t> </a:t>
            </a:r>
            <a:r>
              <a:rPr lang="en-US" dirty="0" smtClean="0"/>
              <a:t>short. Name </a:t>
            </a:r>
            <a:r>
              <a:rPr lang="en-US" dirty="0"/>
              <a:t>job title (be specific) and mention where it was advertised; identify yourself and name a connection if you have one.</a:t>
            </a:r>
          </a:p>
          <a:p>
            <a:r>
              <a:rPr lang="en-US" b="1" dirty="0"/>
              <a:t>Body—</a:t>
            </a:r>
            <a:r>
              <a:rPr lang="en-US" dirty="0"/>
              <a:t>make your case. Be specific and make compelling claims, then support them with the evidence drawn directly from resume</a:t>
            </a:r>
            <a:r>
              <a:rPr lang="en-US" dirty="0" smtClean="0"/>
              <a:t>.</a:t>
            </a:r>
          </a:p>
          <a:p>
            <a:pPr lvl="1"/>
            <a:r>
              <a:rPr lang="en-US" dirty="0" smtClean="0"/>
              <a:t>Keep paragraph shorts (likely 2 paragraphs for the body, each no longer than 4 to 5 sentences to keep your letter to one page). </a:t>
            </a:r>
          </a:p>
          <a:p>
            <a:pPr lvl="1"/>
            <a:r>
              <a:rPr lang="en-US" dirty="0" smtClean="0"/>
              <a:t>See how the writer divides the body into three paragraphs on page 160.</a:t>
            </a:r>
            <a:endParaRPr lang="en-US" dirty="0"/>
          </a:p>
          <a:p>
            <a:r>
              <a:rPr lang="en-US" b="1" dirty="0"/>
              <a:t>Conclusion—</a:t>
            </a:r>
            <a:r>
              <a:rPr lang="en-US" dirty="0"/>
              <a:t>like the intro, be succinct and</a:t>
            </a:r>
            <a:r>
              <a:rPr lang="en-US" b="1" dirty="0"/>
              <a:t> </a:t>
            </a:r>
            <a:r>
              <a:rPr lang="en-US" dirty="0"/>
              <a:t>restate interest and availability. Provide contact info and state your willingness to meet in person for interview.</a:t>
            </a:r>
            <a:r>
              <a:rPr lang="en-US" b="1" dirty="0"/>
              <a:t> </a:t>
            </a:r>
            <a:br>
              <a:rPr lang="en-US" b="1" dirty="0"/>
            </a:br>
            <a:endParaRPr lang="en-US" b="1" dirty="0" smtClean="0"/>
          </a:p>
          <a:p>
            <a:r>
              <a:rPr lang="en-US" b="1" dirty="0" smtClean="0"/>
              <a:t>STRATEGIES</a:t>
            </a:r>
            <a:r>
              <a:rPr lang="en-US" b="1" dirty="0"/>
              <a:t>, </a:t>
            </a:r>
            <a:r>
              <a:rPr lang="en-US" dirty="0" smtClean="0"/>
              <a:t>turn to page </a:t>
            </a:r>
            <a:r>
              <a:rPr lang="en-US" dirty="0"/>
              <a:t>161</a:t>
            </a:r>
          </a:p>
          <a:p>
            <a:endParaRPr lang="en-US" dirty="0"/>
          </a:p>
        </p:txBody>
      </p:sp>
    </p:spTree>
    <p:extLst>
      <p:ext uri="{BB962C8B-B14F-4D97-AF65-F5344CB8AC3E}">
        <p14:creationId xmlns:p14="http://schemas.microsoft.com/office/powerpoint/2010/main" val="13041342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EXTRA TIPS</a:t>
            </a:r>
            <a:endParaRPr lang="en-US" b="1" dirty="0"/>
          </a:p>
        </p:txBody>
      </p:sp>
      <p:sp>
        <p:nvSpPr>
          <p:cNvPr id="3" name="Content Placeholder 2"/>
          <p:cNvSpPr>
            <a:spLocks noGrp="1"/>
          </p:cNvSpPr>
          <p:nvPr>
            <p:ph idx="1"/>
          </p:nvPr>
        </p:nvSpPr>
        <p:spPr/>
        <p:txBody>
          <a:bodyPr>
            <a:normAutofit fontScale="77500" lnSpcReduction="20000"/>
          </a:bodyPr>
          <a:lstStyle/>
          <a:p>
            <a:pPr lvl="2">
              <a:buFont typeface="Wingdings" charset="2"/>
              <a:buChar char="ü"/>
            </a:pPr>
            <a:r>
              <a:rPr lang="en-US" dirty="0"/>
              <a:t>Consider the points the book makes about </a:t>
            </a:r>
            <a:r>
              <a:rPr lang="en-US" dirty="0" smtClean="0"/>
              <a:t>writing creative </a:t>
            </a:r>
            <a:r>
              <a:rPr lang="en-US" b="1" dirty="0" smtClean="0"/>
              <a:t>unsolicited</a:t>
            </a:r>
            <a:r>
              <a:rPr lang="en-US" dirty="0"/>
              <a:t> letters/</a:t>
            </a:r>
            <a:r>
              <a:rPr lang="en-US" dirty="0" smtClean="0"/>
              <a:t>applications</a:t>
            </a:r>
            <a:r>
              <a:rPr lang="en-US" dirty="0"/>
              <a:t> </a:t>
            </a:r>
            <a:r>
              <a:rPr lang="en-US" dirty="0" smtClean="0"/>
              <a:t>(159).</a:t>
            </a:r>
            <a:br>
              <a:rPr lang="en-US" dirty="0" smtClean="0"/>
            </a:br>
            <a:endParaRPr lang="en-US" dirty="0"/>
          </a:p>
          <a:p>
            <a:pPr lvl="2">
              <a:buFont typeface="Wingdings" charset="2"/>
              <a:buChar char="ü"/>
            </a:pPr>
            <a:r>
              <a:rPr lang="en-US" dirty="0"/>
              <a:t>Consider also the discussion of </a:t>
            </a:r>
            <a:r>
              <a:rPr lang="en-US" b="1" dirty="0"/>
              <a:t>thank you letters </a:t>
            </a:r>
            <a:r>
              <a:rPr lang="en-US" dirty="0"/>
              <a:t>(usually via email) as a great tool to follow-up an interview. Keep them brief, as illustrated on page 169</a:t>
            </a:r>
            <a:r>
              <a:rPr lang="en-US" dirty="0" smtClean="0"/>
              <a:t>.</a:t>
            </a:r>
            <a:br>
              <a:rPr lang="en-US" dirty="0" smtClean="0"/>
            </a:br>
            <a:endParaRPr lang="en-US" dirty="0" smtClean="0"/>
          </a:p>
          <a:p>
            <a:pPr lvl="2">
              <a:buFont typeface="Wingdings" charset="2"/>
              <a:buChar char="ü"/>
            </a:pPr>
            <a:r>
              <a:rPr lang="en-US" dirty="0" smtClean="0"/>
              <a:t>When uploading documents online, be sure to use PDFs to maintain page design/structure.</a:t>
            </a:r>
          </a:p>
          <a:p>
            <a:pPr lvl="2"/>
            <a:endParaRPr lang="en-US" dirty="0" smtClean="0"/>
          </a:p>
          <a:p>
            <a:pPr marL="403225" lvl="1" indent="0">
              <a:buNone/>
            </a:pPr>
            <a:r>
              <a:rPr lang="en-US" b="1" dirty="0" smtClean="0"/>
              <a:t>EXERCISE</a:t>
            </a:r>
            <a:r>
              <a:rPr lang="en-US" dirty="0" smtClean="0"/>
              <a:t>: Try redesigning the digital resume on page 164. Sketch out your revision using all caps, bold, indentation, etc.  Make note of where you might add color, additional information if you had it, etc. Keep resume to one page. </a:t>
            </a:r>
            <a:br>
              <a:rPr lang="en-US" dirty="0" smtClean="0"/>
            </a:br>
            <a:r>
              <a:rPr lang="en-US" dirty="0" smtClean="0"/>
              <a:t/>
            </a:r>
            <a:br>
              <a:rPr lang="en-US" dirty="0" smtClean="0"/>
            </a:br>
            <a:r>
              <a:rPr lang="en-US" b="1" dirty="0" smtClean="0"/>
              <a:t>EXERCISE: </a:t>
            </a:r>
            <a:r>
              <a:rPr lang="en-US" smtClean="0"/>
              <a:t>Then try #</a:t>
            </a:r>
            <a:r>
              <a:rPr lang="en-US" dirty="0" smtClean="0"/>
              <a:t>3, page 173. Since you don’t know this applicant’s personal, professional or education experience, instead make comments about style, tone, organization, level of specificity, etc. If particular sentences would benefit from rewriting, do so.</a:t>
            </a:r>
          </a:p>
        </p:txBody>
      </p:sp>
    </p:spTree>
    <p:extLst>
      <p:ext uri="{BB962C8B-B14F-4D97-AF65-F5344CB8AC3E}">
        <p14:creationId xmlns:p14="http://schemas.microsoft.com/office/powerpoint/2010/main" val="30270104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44235"/>
            <a:ext cx="8042276" cy="1673695"/>
          </a:xfrm>
        </p:spPr>
        <p:txBody>
          <a:bodyPr/>
          <a:lstStyle/>
          <a:p>
            <a:r>
              <a:rPr lang="en-US" sz="4400" b="1" dirty="0" smtClean="0"/>
              <a:t>S</a:t>
            </a:r>
            <a:r>
              <a:rPr lang="en-US" sz="4000" b="1" dirty="0" smtClean="0"/>
              <a:t>o, why does Williams say it’s important that we </a:t>
            </a:r>
            <a:r>
              <a:rPr lang="en-US" sz="4000" b="1" i="1" dirty="0" smtClean="0"/>
              <a:t>name</a:t>
            </a:r>
            <a:r>
              <a:rPr lang="en-US" sz="4000" b="1" dirty="0" smtClean="0"/>
              <a:t> things?</a:t>
            </a:r>
            <a:endParaRPr lang="en-US" sz="4000" b="1" dirty="0"/>
          </a:p>
        </p:txBody>
      </p:sp>
      <p:sp>
        <p:nvSpPr>
          <p:cNvPr id="3" name="Content Placeholder 2"/>
          <p:cNvSpPr>
            <a:spLocks noGrp="1"/>
          </p:cNvSpPr>
          <p:nvPr>
            <p:ph idx="1"/>
          </p:nvPr>
        </p:nvSpPr>
        <p:spPr>
          <a:xfrm>
            <a:off x="549275" y="2516477"/>
            <a:ext cx="8042276" cy="3427123"/>
          </a:xfrm>
        </p:spPr>
        <p:txBody>
          <a:bodyPr/>
          <a:lstStyle/>
          <a:p>
            <a:r>
              <a:rPr lang="en-US" dirty="0" smtClean="0"/>
              <a:t>“Once you can name something, your conscious of it. You have power over it. You’re in control of it. You own it (11).”</a:t>
            </a:r>
          </a:p>
          <a:p>
            <a:r>
              <a:rPr lang="en-US" dirty="0" smtClean="0"/>
              <a:t>Relative to document design, once you see what works well and bring attention to it (name it), you have a sense of it; you can therefore decide to use or not use it in your own work.   </a:t>
            </a:r>
            <a:endParaRPr lang="en-US" dirty="0"/>
          </a:p>
        </p:txBody>
      </p:sp>
    </p:spTree>
    <p:extLst>
      <p:ext uri="{BB962C8B-B14F-4D97-AF65-F5344CB8AC3E}">
        <p14:creationId xmlns:p14="http://schemas.microsoft.com/office/powerpoint/2010/main" val="3258279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 of Contrast</a:t>
            </a:r>
            <a:endParaRPr lang="en-US" dirty="0"/>
          </a:p>
        </p:txBody>
      </p:sp>
      <p:sp>
        <p:nvSpPr>
          <p:cNvPr id="3" name="Content Placeholder 2"/>
          <p:cNvSpPr>
            <a:spLocks noGrp="1"/>
          </p:cNvSpPr>
          <p:nvPr>
            <p:ph idx="1"/>
          </p:nvPr>
        </p:nvSpPr>
        <p:spPr/>
        <p:txBody>
          <a:bodyPr>
            <a:normAutofit fontScale="85000" lnSpcReduction="10000"/>
          </a:bodyPr>
          <a:lstStyle/>
          <a:p>
            <a:pPr marL="0" lvl="0" indent="0">
              <a:buNone/>
            </a:pPr>
            <a:r>
              <a:rPr lang="en-US" b="1" dirty="0"/>
              <a:t>S</a:t>
            </a:r>
            <a:r>
              <a:rPr lang="en-US" b="1" dirty="0" smtClean="0"/>
              <a:t>trong </a:t>
            </a:r>
            <a:r>
              <a:rPr lang="en-US" b="1" dirty="0"/>
              <a:t>contrast draws readers’ attention into </a:t>
            </a:r>
            <a:r>
              <a:rPr lang="en-US" b="1" dirty="0" smtClean="0"/>
              <a:t>the page </a:t>
            </a:r>
            <a:r>
              <a:rPr lang="en-US" b="1" dirty="0"/>
              <a:t>and helps them read effectively and efficiently. </a:t>
            </a:r>
            <a:r>
              <a:rPr lang="en-US" b="1" dirty="0" smtClean="0"/>
              <a:t>It creates interest. Contrast </a:t>
            </a:r>
            <a:r>
              <a:rPr lang="en-US" b="1" dirty="0"/>
              <a:t>is like a guide, it tells reader </a:t>
            </a:r>
            <a:r>
              <a:rPr lang="en-US" b="1" i="1" dirty="0"/>
              <a:t>how to</a:t>
            </a:r>
            <a:r>
              <a:rPr lang="en-US" b="1" dirty="0"/>
              <a:t> read. </a:t>
            </a:r>
          </a:p>
          <a:p>
            <a:pPr lvl="0"/>
            <a:r>
              <a:rPr lang="en-US" dirty="0"/>
              <a:t>If two things are not the same, make them very different. </a:t>
            </a:r>
            <a:r>
              <a:rPr lang="en-US" i="1" dirty="0"/>
              <a:t>(For instance, don’t use a 12-point font versus a 14-point font and expect that to create enough contrast for readers to tell the difference between step numbers and step text.)</a:t>
            </a:r>
            <a:endParaRPr lang="en-US" dirty="0"/>
          </a:p>
          <a:p>
            <a:pPr lvl="0"/>
            <a:r>
              <a:rPr lang="en-US" dirty="0"/>
              <a:t>Start </a:t>
            </a:r>
            <a:r>
              <a:rPr lang="en-US" dirty="0" smtClean="0"/>
              <a:t>with font type, line thickness, colors, shapes, sizes, space, etc. </a:t>
            </a:r>
            <a:endParaRPr lang="en-US" dirty="0"/>
          </a:p>
          <a:p>
            <a:pPr lvl="0"/>
            <a:r>
              <a:rPr lang="en-US" dirty="0" smtClean="0"/>
              <a:t>Find the most interesting element on the page and emphasize it. Be brave; be strong with contrast—you can always tone it done in revision. </a:t>
            </a:r>
            <a:endParaRPr lang="en-US" dirty="0"/>
          </a:p>
          <a:p>
            <a:endParaRPr lang="en-US" dirty="0"/>
          </a:p>
        </p:txBody>
      </p:sp>
    </p:spTree>
    <p:extLst>
      <p:ext uri="{BB962C8B-B14F-4D97-AF65-F5344CB8AC3E}">
        <p14:creationId xmlns:p14="http://schemas.microsoft.com/office/powerpoint/2010/main" val="3177004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EXAMPLES OF CONTRAST</a:t>
            </a:r>
            <a:endParaRPr lang="en-US" sz="4400" b="1" dirty="0"/>
          </a:p>
        </p:txBody>
      </p:sp>
      <p:sp>
        <p:nvSpPr>
          <p:cNvPr id="3" name="Content Placeholder 2"/>
          <p:cNvSpPr>
            <a:spLocks noGrp="1"/>
          </p:cNvSpPr>
          <p:nvPr>
            <p:ph idx="1"/>
          </p:nvPr>
        </p:nvSpPr>
        <p:spPr/>
        <p:txBody>
          <a:bodyPr/>
          <a:lstStyle/>
          <a:p>
            <a:endParaRPr lang="en-US" dirty="0" smtClean="0"/>
          </a:p>
          <a:p>
            <a:r>
              <a:rPr lang="en-US" dirty="0" smtClean="0"/>
              <a:t>What examples in chapter 5 best illustrated the principle of contrast? How were specific errors resolved?</a:t>
            </a:r>
            <a:endParaRPr lang="en-US" dirty="0"/>
          </a:p>
        </p:txBody>
      </p:sp>
    </p:spTree>
    <p:extLst>
      <p:ext uri="{BB962C8B-B14F-4D97-AF65-F5344CB8AC3E}">
        <p14:creationId xmlns:p14="http://schemas.microsoft.com/office/powerpoint/2010/main" val="31771320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Principle of </a:t>
            </a:r>
            <a:r>
              <a:rPr lang="en-US" b="1" dirty="0" smtClean="0"/>
              <a:t>Repetition</a:t>
            </a:r>
            <a:endParaRPr lang="en-US" b="1" dirty="0"/>
          </a:p>
        </p:txBody>
      </p:sp>
      <p:sp>
        <p:nvSpPr>
          <p:cNvPr id="3" name="Content Placeholder 2"/>
          <p:cNvSpPr>
            <a:spLocks noGrp="1"/>
          </p:cNvSpPr>
          <p:nvPr>
            <p:ph idx="1"/>
          </p:nvPr>
        </p:nvSpPr>
        <p:spPr/>
        <p:txBody>
          <a:bodyPr>
            <a:normAutofit fontScale="92500" lnSpcReduction="10000"/>
          </a:bodyPr>
          <a:lstStyle/>
          <a:p>
            <a:pPr marL="0" lvl="0" indent="0">
              <a:buNone/>
            </a:pPr>
            <a:r>
              <a:rPr lang="en-US" b="1" dirty="0"/>
              <a:t>S</a:t>
            </a:r>
            <a:r>
              <a:rPr lang="en-US" b="1" dirty="0" smtClean="0"/>
              <a:t>trategic </a:t>
            </a:r>
            <a:r>
              <a:rPr lang="en-US" b="1" dirty="0"/>
              <a:t>repetition unifies single and multi-page designs—it adds visual interest</a:t>
            </a:r>
            <a:r>
              <a:rPr lang="en-US" b="1" dirty="0" smtClean="0"/>
              <a:t>. Repetition creates tonality (just like strategic word/phrase repetition does in your writing). </a:t>
            </a:r>
          </a:p>
          <a:p>
            <a:pPr lvl="0"/>
            <a:r>
              <a:rPr lang="en-US" dirty="0" smtClean="0"/>
              <a:t>Repeat aspects of your basic design throughout for cohesion.</a:t>
            </a:r>
          </a:p>
          <a:p>
            <a:pPr lvl="0"/>
            <a:r>
              <a:rPr lang="en-US" dirty="0" smtClean="0"/>
              <a:t>Start </a:t>
            </a:r>
            <a:r>
              <a:rPr lang="en-US" dirty="0"/>
              <a:t>with headlines and subheads, </a:t>
            </a:r>
            <a:r>
              <a:rPr lang="en-US" dirty="0" smtClean="0"/>
              <a:t>repeating specific sizes, colors </a:t>
            </a:r>
            <a:r>
              <a:rPr lang="en-US" dirty="0"/>
              <a:t>and </a:t>
            </a:r>
            <a:r>
              <a:rPr lang="en-US" dirty="0" smtClean="0"/>
              <a:t>fonts </a:t>
            </a:r>
            <a:r>
              <a:rPr lang="en-US" dirty="0"/>
              <a:t>to indicate </a:t>
            </a:r>
            <a:r>
              <a:rPr lang="en-US" dirty="0" smtClean="0"/>
              <a:t>relationship to </a:t>
            </a:r>
            <a:r>
              <a:rPr lang="en-US" dirty="0"/>
              <a:t>readers.</a:t>
            </a:r>
          </a:p>
          <a:p>
            <a:pPr lvl="0"/>
            <a:r>
              <a:rPr lang="en-US" dirty="0"/>
              <a:t>Resist repeating one element too much, which may overwhelm or annoy users.</a:t>
            </a:r>
          </a:p>
          <a:p>
            <a:endParaRPr lang="en-US" dirty="0"/>
          </a:p>
        </p:txBody>
      </p:sp>
    </p:spTree>
    <p:extLst>
      <p:ext uri="{BB962C8B-B14F-4D97-AF65-F5344CB8AC3E}">
        <p14:creationId xmlns:p14="http://schemas.microsoft.com/office/powerpoint/2010/main" val="1765278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EXAMPLES OF </a:t>
            </a:r>
            <a:r>
              <a:rPr lang="en-US" sz="4000" b="1" dirty="0" smtClean="0"/>
              <a:t>REPETITION</a:t>
            </a:r>
            <a:endParaRPr lang="en-US" sz="4000" dirty="0"/>
          </a:p>
        </p:txBody>
      </p:sp>
      <p:sp>
        <p:nvSpPr>
          <p:cNvPr id="3" name="Content Placeholder 2"/>
          <p:cNvSpPr>
            <a:spLocks noGrp="1"/>
          </p:cNvSpPr>
          <p:nvPr>
            <p:ph idx="1"/>
          </p:nvPr>
        </p:nvSpPr>
        <p:spPr/>
        <p:txBody>
          <a:bodyPr/>
          <a:lstStyle/>
          <a:p>
            <a:endParaRPr lang="en-US" dirty="0" smtClean="0"/>
          </a:p>
          <a:p>
            <a:r>
              <a:rPr lang="en-US" dirty="0" smtClean="0"/>
              <a:t>Which is the most illustrative example Williams uses in her text to demonstrate how proper use of repetition can clarify meaning? </a:t>
            </a:r>
          </a:p>
          <a:p>
            <a:endParaRPr lang="en-US" dirty="0"/>
          </a:p>
          <a:p>
            <a:endParaRPr lang="en-US" dirty="0"/>
          </a:p>
        </p:txBody>
      </p:sp>
    </p:spTree>
    <p:extLst>
      <p:ext uri="{BB962C8B-B14F-4D97-AF65-F5344CB8AC3E}">
        <p14:creationId xmlns:p14="http://schemas.microsoft.com/office/powerpoint/2010/main" val="27071622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Principle of </a:t>
            </a:r>
            <a:r>
              <a:rPr lang="en-US" b="1" dirty="0" smtClean="0"/>
              <a:t>Alignment</a:t>
            </a:r>
            <a:endParaRPr lang="en-US" dirty="0"/>
          </a:p>
        </p:txBody>
      </p:sp>
      <p:sp>
        <p:nvSpPr>
          <p:cNvPr id="3" name="Content Placeholder 2"/>
          <p:cNvSpPr>
            <a:spLocks noGrp="1"/>
          </p:cNvSpPr>
          <p:nvPr>
            <p:ph idx="1"/>
          </p:nvPr>
        </p:nvSpPr>
        <p:spPr/>
        <p:txBody>
          <a:bodyPr/>
          <a:lstStyle/>
          <a:p>
            <a:pPr marL="0" lvl="0" indent="0">
              <a:buNone/>
            </a:pPr>
            <a:r>
              <a:rPr lang="en-US" sz="2000" b="1" dirty="0"/>
              <a:t>I</a:t>
            </a:r>
            <a:r>
              <a:rPr lang="en-US" sz="2000" b="1" dirty="0" smtClean="0"/>
              <a:t>nvisible </a:t>
            </a:r>
            <a:r>
              <a:rPr lang="en-US" sz="2000" b="1" dirty="0"/>
              <a:t>and visible lines/elements unify and organize information on a page. Use them strategically. </a:t>
            </a:r>
          </a:p>
          <a:p>
            <a:pPr lvl="0"/>
            <a:r>
              <a:rPr lang="en-US" dirty="0"/>
              <a:t>Nothing should be placed on a page arbitrarily. </a:t>
            </a:r>
          </a:p>
          <a:p>
            <a:pPr lvl="0"/>
            <a:r>
              <a:rPr lang="en-US" dirty="0"/>
              <a:t>Look for strong lines—get in habit of drawing lines between edges to properly align.</a:t>
            </a:r>
          </a:p>
          <a:p>
            <a:pPr lvl="0"/>
            <a:r>
              <a:rPr lang="en-US" dirty="0"/>
              <a:t>Don’t automatically center everything! Flush right and left (with strong lines on the outside edge) can lend a more professional look.</a:t>
            </a:r>
          </a:p>
          <a:p>
            <a:endParaRPr lang="en-US" dirty="0"/>
          </a:p>
        </p:txBody>
      </p:sp>
    </p:spTree>
    <p:extLst>
      <p:ext uri="{BB962C8B-B14F-4D97-AF65-F5344CB8AC3E}">
        <p14:creationId xmlns:p14="http://schemas.microsoft.com/office/powerpoint/2010/main" val="3800957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EXAMPLES OF </a:t>
            </a:r>
            <a:r>
              <a:rPr lang="en-US" sz="4000" b="1" dirty="0" smtClean="0"/>
              <a:t>ALIGNMENT</a:t>
            </a:r>
            <a:endParaRPr lang="en-US" sz="4000" dirty="0"/>
          </a:p>
        </p:txBody>
      </p:sp>
      <p:sp>
        <p:nvSpPr>
          <p:cNvPr id="3" name="Content Placeholder 2"/>
          <p:cNvSpPr>
            <a:spLocks noGrp="1"/>
          </p:cNvSpPr>
          <p:nvPr>
            <p:ph idx="1"/>
          </p:nvPr>
        </p:nvSpPr>
        <p:spPr/>
        <p:txBody>
          <a:bodyPr/>
          <a:lstStyle/>
          <a:p>
            <a:endParaRPr lang="en-US" dirty="0" smtClean="0"/>
          </a:p>
          <a:p>
            <a:r>
              <a:rPr lang="en-US" dirty="0" smtClean="0"/>
              <a:t>Point to an example in the book that best demonstrates how improper alignment detracts professionalism. And then, identify how (as a revision) realigning certain elements supports a professional aesthetic. </a:t>
            </a:r>
            <a:endParaRPr lang="en-US" dirty="0"/>
          </a:p>
        </p:txBody>
      </p:sp>
    </p:spTree>
    <p:extLst>
      <p:ext uri="{BB962C8B-B14F-4D97-AF65-F5344CB8AC3E}">
        <p14:creationId xmlns:p14="http://schemas.microsoft.com/office/powerpoint/2010/main" val="12014815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Principle of </a:t>
            </a:r>
            <a:r>
              <a:rPr lang="en-US" b="1" dirty="0" smtClean="0"/>
              <a:t>Proximity</a:t>
            </a:r>
            <a:endParaRPr lang="en-US" dirty="0"/>
          </a:p>
        </p:txBody>
      </p:sp>
      <p:sp>
        <p:nvSpPr>
          <p:cNvPr id="3" name="Content Placeholder 2"/>
          <p:cNvSpPr>
            <a:spLocks noGrp="1"/>
          </p:cNvSpPr>
          <p:nvPr>
            <p:ph idx="1"/>
          </p:nvPr>
        </p:nvSpPr>
        <p:spPr/>
        <p:txBody>
          <a:bodyPr/>
          <a:lstStyle/>
          <a:p>
            <a:pPr marL="0" lvl="0" indent="0">
              <a:buNone/>
            </a:pPr>
            <a:r>
              <a:rPr lang="en-US" b="1" dirty="0"/>
              <a:t>P</a:t>
            </a:r>
            <a:r>
              <a:rPr lang="en-US" b="1" dirty="0" smtClean="0"/>
              <a:t>lacement </a:t>
            </a:r>
            <a:r>
              <a:rPr lang="en-US" b="1" dirty="0"/>
              <a:t>connotes relationship, so organize elements accordingly.</a:t>
            </a:r>
          </a:p>
          <a:p>
            <a:pPr lvl="0"/>
            <a:r>
              <a:rPr lang="en-US" dirty="0"/>
              <a:t>Squint your eyes and see how many elements draw your attention. There shouldn’t be more than three.</a:t>
            </a:r>
          </a:p>
          <a:p>
            <a:pPr lvl="0"/>
            <a:r>
              <a:rPr lang="en-US" dirty="0"/>
              <a:t>Group related items together on the page.</a:t>
            </a:r>
          </a:p>
          <a:p>
            <a:pPr lvl="0"/>
            <a:r>
              <a:rPr lang="en-US" dirty="0"/>
              <a:t>Use white space efficiently—strike a balance between </a:t>
            </a:r>
            <a:r>
              <a:rPr lang="en-US" dirty="0" smtClean="0"/>
              <a:t>offering readers some, but not too much, white </a:t>
            </a:r>
            <a:r>
              <a:rPr lang="en-US" dirty="0"/>
              <a:t>space on </a:t>
            </a:r>
            <a:r>
              <a:rPr lang="en-US" dirty="0" smtClean="0"/>
              <a:t>a page</a:t>
            </a:r>
            <a:r>
              <a:rPr lang="en-US" dirty="0"/>
              <a:t>.</a:t>
            </a:r>
          </a:p>
          <a:p>
            <a:endParaRPr lang="en-US" dirty="0"/>
          </a:p>
        </p:txBody>
      </p:sp>
    </p:spTree>
    <p:extLst>
      <p:ext uri="{BB962C8B-B14F-4D97-AF65-F5344CB8AC3E}">
        <p14:creationId xmlns:p14="http://schemas.microsoft.com/office/powerpoint/2010/main" val="3290317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161</TotalTime>
  <Words>770</Words>
  <Application>Microsoft Macintosh PowerPoint</Application>
  <PresentationFormat>On-screen Show (4:3)</PresentationFormat>
  <Paragraphs>96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Breeze</vt:lpstr>
      <vt:lpstr>TECHNICAL WRITING DESIGN PRINCIPLES</vt:lpstr>
      <vt:lpstr>So, why does Williams say it’s important that we name things?</vt:lpstr>
      <vt:lpstr>The Principle of Contrast</vt:lpstr>
      <vt:lpstr>EXAMPLES OF CONTRAST</vt:lpstr>
      <vt:lpstr>The Principle of Repetition</vt:lpstr>
      <vt:lpstr>EXAMPLES OF REPETITION</vt:lpstr>
      <vt:lpstr>The Principle of Alignment</vt:lpstr>
      <vt:lpstr>EXAMPLES OF ALIGNMENT</vt:lpstr>
      <vt:lpstr>The Principle of Proximity</vt:lpstr>
      <vt:lpstr>EXAMPLES OF PROXMITY</vt:lpstr>
      <vt:lpstr>Little Quiz #1 &amp; 2</vt:lpstr>
      <vt:lpstr>Resumes &amp; Cover Letters</vt:lpstr>
      <vt:lpstr>Start Your Job Search</vt:lpstr>
      <vt:lpstr>Presenting Your Best Self</vt:lpstr>
      <vt:lpstr>RESUMES</vt:lpstr>
      <vt:lpstr>COVER LETTERS</vt:lpstr>
      <vt:lpstr>EXTRA TIPS</vt:lpstr>
    </vt:vector>
  </TitlesOfParts>
  <Company>Copy Cat Editing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DESIGN PRINCIPLES</dc:title>
  <dc:creator>Brooke Carnwath</dc:creator>
  <cp:lastModifiedBy>Brooke Carnwath</cp:lastModifiedBy>
  <cp:revision>22</cp:revision>
  <dcterms:created xsi:type="dcterms:W3CDTF">2018-02-14T17:55:49Z</dcterms:created>
  <dcterms:modified xsi:type="dcterms:W3CDTF">2020-09-21T19:38:55Z</dcterms:modified>
</cp:coreProperties>
</file>