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10"/>
  </p:notesMasterIdLst>
  <p:sldIdLst>
    <p:sldId id="267" r:id="rId2"/>
    <p:sldId id="268" r:id="rId3"/>
    <p:sldId id="256" r:id="rId4"/>
    <p:sldId id="257" r:id="rId5"/>
    <p:sldId id="269" r:id="rId6"/>
    <p:sldId id="264" r:id="rId7"/>
    <p:sldId id="260" r:id="rId8"/>
    <p:sldId id="263" r:id="rId9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江伟(专车事业部)" initials="王江伟(专车事业部)" lastIdx="3" clrIdx="0">
    <p:extLst>
      <p:ext uri="{19B8F6BF-5375-455C-9EA6-DF929625EA0E}">
        <p15:presenceInfo xmlns:p15="http://schemas.microsoft.com/office/powerpoint/2012/main" userId="S-1-5-21-3125041462-3688809213-1959106697-26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468" autoAdjust="0"/>
  </p:normalViewPr>
  <p:slideViewPr>
    <p:cSldViewPr snapToGrid="0">
      <p:cViewPr varScale="1">
        <p:scale>
          <a:sx n="61" d="100"/>
          <a:sy n="61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23T17:21:55.412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DF47-6E69-4DEE-98AC-7C42E674386D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91D8-5A57-45DA-A807-37D18769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这次会议目的就是针对这么一个东西，目前我们称之为</a:t>
            </a:r>
            <a:r>
              <a:rPr lang="en-US" altLang="zh-CN" dirty="0" smtClean="0"/>
              <a:t>MOCK</a:t>
            </a:r>
            <a:r>
              <a:rPr lang="en-US" altLang="zh-CN" baseline="0" dirty="0" smtClean="0"/>
              <a:t> SERVER</a:t>
            </a:r>
            <a:r>
              <a:rPr lang="zh-CN" altLang="en-US" baseline="0" dirty="0" smtClean="0"/>
              <a:t>，跟大家简单的讲述一下，然后再一块探讨探讨。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3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在介绍讲述</a:t>
            </a:r>
            <a:r>
              <a:rPr lang="en-US" altLang="zh-CN" dirty="0" smtClean="0"/>
              <a:t>MOCK SERVER</a:t>
            </a:r>
            <a:r>
              <a:rPr lang="zh-CN" altLang="en-US" dirty="0" smtClean="0"/>
              <a:t>之前，我先说下咱们目前前后端交互开发模式，这里主要关注前后端的联调部分，其他具体暂不深究。</a:t>
            </a:r>
            <a:endParaRPr lang="en-US" altLang="zh-CN" dirty="0" smtClean="0"/>
          </a:p>
          <a:p>
            <a:r>
              <a:rPr lang="zh-CN" altLang="en-US" dirty="0" smtClean="0"/>
              <a:t>然后讲述完目前的开发模式后，再说下已知目前发现的一些问题，不方便的地方。</a:t>
            </a:r>
            <a:endParaRPr lang="en-US" altLang="zh-CN" dirty="0" smtClean="0"/>
          </a:p>
          <a:p>
            <a:r>
              <a:rPr lang="zh-CN" altLang="en-US" dirty="0" smtClean="0"/>
              <a:t>最后说这次探讨的重点</a:t>
            </a:r>
            <a:r>
              <a:rPr lang="en-US" altLang="zh-CN" dirty="0" smtClean="0"/>
              <a:t>MOCK</a:t>
            </a:r>
            <a:r>
              <a:rPr lang="en-US" altLang="zh-CN" baseline="0" dirty="0" smtClean="0"/>
              <a:t> SERVER</a:t>
            </a:r>
            <a:r>
              <a:rPr lang="zh-CN" altLang="en-US" baseline="0" dirty="0" smtClean="0"/>
              <a:t>，加入了</a:t>
            </a:r>
            <a:r>
              <a:rPr lang="en-US" altLang="zh-CN" baseline="0" dirty="0" smtClean="0"/>
              <a:t>MOCK SERVER</a:t>
            </a:r>
            <a:r>
              <a:rPr lang="zh-CN" altLang="en-US" baseline="0" dirty="0" smtClean="0"/>
              <a:t>后的开发模式是什么样子的，会有哪些好处，方便的地方</a:t>
            </a:r>
            <a:endParaRPr lang="en-US" altLang="zh-CN" baseline="0" dirty="0" smtClean="0"/>
          </a:p>
          <a:p>
            <a:r>
              <a:rPr lang="zh-CN" altLang="en-US" baseline="0" dirty="0" smtClean="0"/>
              <a:t>还有一期</a:t>
            </a:r>
            <a:r>
              <a:rPr lang="en-US" altLang="zh-CN" baseline="0" dirty="0" smtClean="0"/>
              <a:t>MOCK SERVER</a:t>
            </a:r>
            <a:r>
              <a:rPr lang="zh-CN" altLang="en-US" baseline="0" dirty="0" smtClean="0"/>
              <a:t>我们计划要做的事情，以及往后将要做的事情。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2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以目前的开发模式来说，前端</a:t>
            </a:r>
            <a:r>
              <a:rPr lang="en-US" altLang="zh-CN" dirty="0" smtClean="0"/>
              <a:t>FE</a:t>
            </a:r>
            <a:r>
              <a:rPr lang="zh-CN" altLang="en-US" dirty="0" smtClean="0"/>
              <a:t>和后端</a:t>
            </a:r>
            <a:r>
              <a:rPr lang="en-US" altLang="zh-CN" dirty="0" smtClean="0"/>
              <a:t>RD</a:t>
            </a:r>
            <a:r>
              <a:rPr lang="zh-CN" altLang="en-US" dirty="0" smtClean="0"/>
              <a:t>主要通过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方式定义接口规范格式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2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8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说完目前的开发模式，已知存在的问题。接下来咱就说下</a:t>
            </a:r>
            <a:r>
              <a:rPr lang="en-US" altLang="zh-CN" dirty="0" smtClean="0"/>
              <a:t>MOCK</a:t>
            </a:r>
            <a:r>
              <a:rPr lang="en-US" altLang="zh-CN" baseline="0" dirty="0" smtClean="0"/>
              <a:t> SERVER</a:t>
            </a:r>
            <a:r>
              <a:rPr lang="zh-CN" altLang="en-US" baseline="0" dirty="0" smtClean="0"/>
              <a:t>， 使用了</a:t>
            </a:r>
            <a:r>
              <a:rPr lang="en-US" altLang="zh-CN" baseline="0" dirty="0" smtClean="0"/>
              <a:t>MOCK SERVER</a:t>
            </a:r>
            <a:r>
              <a:rPr lang="zh-CN" altLang="en-US" baseline="0" dirty="0" smtClean="0"/>
              <a:t>后，开发模式会是什么样子呢。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可根据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中的接口规范文档定义，自动相应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数据，不再需要开发人员手工创建其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数据，文档及定义，根据文档本身即可进行数据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，也可以调整修改适当的数据进行接口测试数据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，测试更友好方便。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中定义的接口信息可以自动同步至对应项目的代码仓库中，前端在本地开发过程中总是拿到最新的接口数据规范，然后进行开发调试，本地轻松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7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服务集成：未来不局限于前后端之间联调，对于任何项目、服务包括所依赖的都可以进行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，模拟调试</a:t>
            </a:r>
            <a:r>
              <a:rPr lang="zh-CN" altLang="en-US" baseline="0" dirty="0" smtClean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项目依赖于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还处于开发中，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就可以通过</a:t>
            </a:r>
            <a:r>
              <a:rPr lang="en-US" altLang="zh-CN" dirty="0" smtClean="0"/>
              <a:t>MOCK SERVER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进行模拟调试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3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5465597" cy="7227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87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6047" y="3149861"/>
            <a:ext cx="5465597" cy="4724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764" b="1">
                <a:solidFill>
                  <a:schemeClr val="bg1">
                    <a:lumMod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63" y="1102434"/>
            <a:ext cx="4438662" cy="53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48956" y="6485223"/>
            <a:ext cx="2268141" cy="402483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5530" y="6485223"/>
            <a:ext cx="5517296" cy="4024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3227" y="6485223"/>
            <a:ext cx="631870" cy="402483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529" y="2609282"/>
            <a:ext cx="8569049" cy="37744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8956" y="6485223"/>
            <a:ext cx="2268141" cy="402483"/>
          </a:xfrm>
          <a:prstGeom prst="rect">
            <a:avLst/>
          </a:prstGeom>
        </p:spPr>
        <p:txBody>
          <a:bodyPr/>
          <a:lstStyle/>
          <a:p>
            <a:fld id="{70DDF080-5E8C-48AD-84E5-6C08B304C14E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5530" y="6485223"/>
            <a:ext cx="5517296" cy="4024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3227" y="6485223"/>
            <a:ext cx="631870" cy="402483"/>
          </a:xfrm>
          <a:prstGeom prst="rect">
            <a:avLst/>
          </a:prstGeom>
        </p:spPr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0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3892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1" y="303321"/>
            <a:ext cx="9072563" cy="746615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5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4031" y="303321"/>
            <a:ext cx="9072563" cy="746615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6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9214351" y="0"/>
            <a:ext cx="866274" cy="7559675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15486" y="455085"/>
            <a:ext cx="9072563" cy="5372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454679"/>
            <a:ext cx="10080625" cy="104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520139" y="0"/>
            <a:ext cx="7560486" cy="2939868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362628" y="5459777"/>
            <a:ext cx="5197859" cy="2099898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15486" y="455085"/>
            <a:ext cx="9072563" cy="5372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1" y="303321"/>
            <a:ext cx="9072563" cy="746615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4031" y="303321"/>
            <a:ext cx="9072563" cy="746615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9214351" y="0"/>
            <a:ext cx="866274" cy="7559675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15486" y="455085"/>
            <a:ext cx="9072563" cy="5372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454679"/>
            <a:ext cx="10080625" cy="104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520139" y="0"/>
            <a:ext cx="7560486" cy="2939868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362628" y="5459777"/>
            <a:ext cx="5197859" cy="2099898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15486" y="455085"/>
            <a:ext cx="9072563" cy="5372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14" cstate="print"/>
          <a:srcRect r="26487"/>
          <a:stretch>
            <a:fillRect/>
          </a:stretch>
        </p:blipFill>
        <p:spPr>
          <a:xfrm>
            <a:off x="9214351" y="0"/>
            <a:ext cx="866274" cy="755967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45664" y="450036"/>
            <a:ext cx="899489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299028" y="263680"/>
            <a:ext cx="529111" cy="175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1008035" rtl="0" eaLnBrk="1" latinLnBrk="0" hangingPunct="1">
        <a:spcBef>
          <a:spcPct val="0"/>
        </a:spcBef>
        <a:buNone/>
        <a:defRPr sz="1984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657571"/>
            <a:ext cx="6189477" cy="64973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MOCK SERVER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5968" y="3444429"/>
            <a:ext cx="5465597" cy="354399"/>
          </a:xfrm>
        </p:spPr>
        <p:txBody>
          <a:bodyPr/>
          <a:lstStyle/>
          <a:p>
            <a:r>
              <a:rPr lang="zh-CN" altLang="en-US" sz="1600" dirty="0"/>
              <a:t>数据规范定义、模拟数据调试</a:t>
            </a:r>
          </a:p>
        </p:txBody>
      </p:sp>
      <p:pic>
        <p:nvPicPr>
          <p:cNvPr id="4" name="图片 3" descr="未标题休-1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 l="50781"/>
          <a:stretch>
            <a:fillRect/>
          </a:stretch>
        </p:blipFill>
        <p:spPr>
          <a:xfrm>
            <a:off x="126254" y="5557471"/>
            <a:ext cx="1898724" cy="1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 目录</a:t>
            </a:r>
            <a:endParaRPr lang="zh-CN" altLang="en-US" sz="3200" dirty="0"/>
          </a:p>
        </p:txBody>
      </p:sp>
      <p:pic>
        <p:nvPicPr>
          <p:cNvPr id="9" name="图片 8" descr="未标题休-1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 l="50781"/>
          <a:stretch>
            <a:fillRect/>
          </a:stretch>
        </p:blipFill>
        <p:spPr>
          <a:xfrm>
            <a:off x="126254" y="5557471"/>
            <a:ext cx="1898724" cy="17115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4783" y="2655601"/>
            <a:ext cx="5629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目前开发模式</a:t>
            </a:r>
            <a:endParaRPr lang="en-US" altLang="zh-CN" sz="2400" dirty="0" smtClean="0"/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已知存在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MOCK SERVER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212240" y="4252320"/>
            <a:ext cx="1571400" cy="1579320"/>
            <a:chOff x="7212240" y="4252320"/>
            <a:chExt cx="1571400" cy="1579320"/>
          </a:xfrm>
        </p:grpSpPr>
        <p:sp>
          <p:nvSpPr>
            <p:cNvPr id="149" name="CustomShape 4"/>
            <p:cNvSpPr/>
            <p:nvPr/>
          </p:nvSpPr>
          <p:spPr>
            <a:xfrm>
              <a:off x="7478280" y="4252320"/>
              <a:ext cx="1094760" cy="6145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</a:rPr>
                <a:t>FE</a:t>
              </a:r>
              <a:endParaRPr dirty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本地环境</a:t>
              </a:r>
              <a:endParaRPr dirty="0">
                <a:solidFill>
                  <a:srgbClr val="000000"/>
                </a:solidFill>
              </a:endParaRPr>
            </a:p>
          </p:txBody>
        </p:sp>
        <p:pic>
          <p:nvPicPr>
            <p:cNvPr id="155" name="图片 15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2240" y="4874760"/>
              <a:ext cx="1571400" cy="956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组合 38"/>
          <p:cNvGrpSpPr/>
          <p:nvPr/>
        </p:nvGrpSpPr>
        <p:grpSpPr>
          <a:xfrm>
            <a:off x="945502" y="4251009"/>
            <a:ext cx="1571400" cy="1581917"/>
            <a:chOff x="1111856" y="4221000"/>
            <a:chExt cx="1571400" cy="1581917"/>
          </a:xfrm>
        </p:grpSpPr>
        <p:pic>
          <p:nvPicPr>
            <p:cNvPr id="156" name="图片 15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11856" y="4846037"/>
              <a:ext cx="1571400" cy="95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CustomShape 10"/>
            <p:cNvSpPr/>
            <p:nvPr/>
          </p:nvSpPr>
          <p:spPr>
            <a:xfrm>
              <a:off x="1373040" y="4221000"/>
              <a:ext cx="1094760" cy="6145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</a:rPr>
                <a:t>RD</a:t>
              </a:r>
              <a:endParaRPr dirty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本地环境</a:t>
              </a:r>
              <a:endParaRPr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流程图: 多文档 2"/>
          <p:cNvSpPr/>
          <p:nvPr/>
        </p:nvSpPr>
        <p:spPr>
          <a:xfrm>
            <a:off x="4608000" y="1374868"/>
            <a:ext cx="795020" cy="1001132"/>
          </a:xfrm>
          <a:prstGeom prst="flowChartMultidocumen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wiki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960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测试机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5112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测试机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87842" y="2729827"/>
            <a:ext cx="3448158" cy="3642173"/>
            <a:chOff x="1987842" y="2729827"/>
            <a:chExt cx="3448158" cy="3642173"/>
          </a:xfrm>
        </p:grpSpPr>
        <p:cxnSp>
          <p:nvCxnSpPr>
            <p:cNvPr id="13" name="直接箭头连接符 12"/>
            <p:cNvCxnSpPr>
              <a:endCxn id="24" idx="0"/>
            </p:cNvCxnSpPr>
            <p:nvPr/>
          </p:nvCxnSpPr>
          <p:spPr>
            <a:xfrm>
              <a:off x="1987842" y="2729827"/>
              <a:ext cx="3448158" cy="364217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082602" y="4437568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获取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html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模板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err="1" smtClean="0">
                <a:solidFill>
                  <a:srgbClr val="000000"/>
                </a:solidFill>
                <a:latin typeface="Arial"/>
              </a:rPr>
              <a:t>目前开发模式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9811" y="1648256"/>
            <a:ext cx="946920" cy="1094584"/>
            <a:chOff x="1035520" y="1723788"/>
            <a:chExt cx="946920" cy="1094584"/>
          </a:xfrm>
        </p:grpSpPr>
        <p:pic>
          <p:nvPicPr>
            <p:cNvPr id="1026" name="Picture 2" descr="https://ss1.bdstatic.com/70cFvXSh_Q1YnxGkpoWK1HF6hhy/it/u=1717963130,2495324915&amp;fm=11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20" y="1723788"/>
              <a:ext cx="946920" cy="94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1220271" y="244904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RD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24500" y="1648256"/>
            <a:ext cx="946920" cy="1130145"/>
            <a:chOff x="7589415" y="1747695"/>
            <a:chExt cx="946920" cy="1130145"/>
          </a:xfrm>
        </p:grpSpPr>
        <p:pic>
          <p:nvPicPr>
            <p:cNvPr id="36" name="Picture 2" descr="https://ss1.bdstatic.com/70cFvXSh_Q1YnxGkpoWK1HF6hhy/it/u=1717963130,2495324915&amp;fm=11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415" y="1747695"/>
              <a:ext cx="946920" cy="94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7793866" y="250850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FE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2463134" y="1704125"/>
            <a:ext cx="1918463" cy="246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00700" y="1717025"/>
            <a:ext cx="1959300" cy="30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600700" y="1950407"/>
            <a:ext cx="1877580" cy="30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483575" y="1937847"/>
            <a:ext cx="1800425" cy="24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459410" y="2371048"/>
            <a:ext cx="5092200" cy="358560"/>
            <a:chOff x="2459410" y="2371048"/>
            <a:chExt cx="5092200" cy="35856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459410" y="2571117"/>
              <a:ext cx="5092200" cy="0"/>
            </a:xfrm>
            <a:prstGeom prst="straightConnector1">
              <a:avLst/>
            </a:prstGeom>
            <a:ln>
              <a:prstDash val="sysDash"/>
              <a:headEnd type="triangle" w="lg" len="lg"/>
              <a:tailEnd type="triangle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2" name="CustomShape 15"/>
            <p:cNvSpPr/>
            <p:nvPr/>
          </p:nvSpPr>
          <p:spPr>
            <a:xfrm>
              <a:off x="3960000" y="2371048"/>
              <a:ext cx="2009160" cy="358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直接口头沟通确定</a:t>
              </a:r>
              <a:endParaRPr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5" name="直接箭头连接符 34"/>
          <p:cNvCxnSpPr>
            <a:stCxn id="18" idx="2"/>
            <a:endCxn id="149" idx="0"/>
          </p:cNvCxnSpPr>
          <p:nvPr/>
        </p:nvCxnSpPr>
        <p:spPr>
          <a:xfrm flipH="1">
            <a:off x="8025660" y="2778401"/>
            <a:ext cx="35085" cy="1473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2"/>
          </p:cNvCxnSpPr>
          <p:nvPr/>
        </p:nvCxnSpPr>
        <p:spPr>
          <a:xfrm flipH="1">
            <a:off x="1731202" y="2742840"/>
            <a:ext cx="4810" cy="150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5969160" y="5940709"/>
            <a:ext cx="1964588" cy="93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871663" y="5980785"/>
            <a:ext cx="1840258" cy="891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5800" y="301320"/>
            <a:ext cx="8889480" cy="898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Arial"/>
              </a:rPr>
              <a:t>存在的</a:t>
            </a:r>
            <a:r>
              <a:rPr lang="en-US" sz="3200" dirty="0" err="1" smtClean="0">
                <a:solidFill>
                  <a:schemeClr val="bg1"/>
                </a:solidFill>
                <a:latin typeface="Arial"/>
              </a:rPr>
              <a:t>问题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85800" y="1499015"/>
            <a:ext cx="9071280" cy="41434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400" dirty="0" smtClean="0">
                <a:latin typeface="Arial"/>
              </a:rPr>
              <a:t> </a:t>
            </a:r>
            <a:r>
              <a:rPr lang="en-US" sz="2400" dirty="0" err="1" smtClean="0">
                <a:latin typeface="Arial"/>
              </a:rPr>
              <a:t>需要维护</a:t>
            </a:r>
            <a:r>
              <a:rPr lang="en-US" sz="2400" dirty="0" err="1">
                <a:latin typeface="Arial"/>
              </a:rPr>
              <a:t>wiki定义规则</a:t>
            </a:r>
            <a:r>
              <a:rPr lang="en-US" sz="2400" dirty="0">
                <a:latin typeface="Arial"/>
              </a:rPr>
              <a:t> 与 </a:t>
            </a:r>
            <a:r>
              <a:rPr lang="en-US" sz="2400" dirty="0" err="1">
                <a:latin typeface="Arial"/>
              </a:rPr>
              <a:t>实际数据的一致性</a:t>
            </a:r>
            <a:endParaRPr sz="24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400" dirty="0" smtClean="0">
                <a:latin typeface="Arial"/>
              </a:rPr>
              <a:t> </a:t>
            </a:r>
            <a:r>
              <a:rPr lang="en-US" sz="2400" dirty="0" err="1" smtClean="0">
                <a:latin typeface="Arial"/>
              </a:rPr>
              <a:t>FE</a:t>
            </a:r>
            <a:r>
              <a:rPr lang="en-US" sz="2400" dirty="0" err="1">
                <a:latin typeface="Arial"/>
              </a:rPr>
              <a:t>提供页面模板，然后RD套页面，FE需要变更修改模板时需要RD配合再次调整页面模板</a:t>
            </a:r>
            <a:endParaRPr sz="24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400" dirty="0" smtClean="0">
                <a:latin typeface="Arial"/>
              </a:rPr>
              <a:t> </a:t>
            </a:r>
            <a:r>
              <a:rPr lang="en-US" sz="2400" dirty="0" err="1" smtClean="0">
                <a:latin typeface="Arial"/>
              </a:rPr>
              <a:t>FE</a:t>
            </a:r>
            <a:r>
              <a:rPr lang="en-US" sz="2400" dirty="0" err="1">
                <a:latin typeface="Arial"/>
              </a:rPr>
              <a:t>需要根据wiki定义的规则在项目下手动创建用于本地开发的mock数据,</a:t>
            </a:r>
            <a:r>
              <a:rPr lang="en-US" sz="2400" dirty="0" err="1" smtClean="0">
                <a:latin typeface="Arial"/>
              </a:rPr>
              <a:t>而且也需要保持数据</a:t>
            </a:r>
            <a:r>
              <a:rPr lang="zh-CN" altLang="en-US" sz="2400" dirty="0" smtClean="0">
                <a:latin typeface="Arial"/>
              </a:rPr>
              <a:t>一致性</a:t>
            </a:r>
            <a:endParaRPr lang="en-US" altLang="zh-CN" sz="2400" dirty="0" smtClean="0">
              <a:latin typeface="Arial"/>
            </a:endParaRPr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zh-CN" altLang="en-US" sz="2400" dirty="0" smtClean="0">
                <a:latin typeface="Arial"/>
              </a:rPr>
              <a:t>前后端开发依赖较为紧密</a:t>
            </a:r>
            <a:endParaRPr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5085"/>
            <a:ext cx="8902249" cy="537205"/>
          </a:xfrm>
        </p:spPr>
        <p:txBody>
          <a:bodyPr/>
          <a:lstStyle/>
          <a:p>
            <a:r>
              <a:rPr lang="zh-CN" altLang="en-US" sz="3200" dirty="0" smtClean="0"/>
              <a:t>已知的问题</a:t>
            </a:r>
            <a:endParaRPr lang="zh-CN" altLang="en-US" sz="3200" dirty="0"/>
          </a:p>
        </p:txBody>
      </p:sp>
      <p:pic>
        <p:nvPicPr>
          <p:cNvPr id="5" name="图片 4" descr="未标题休-1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 l="50781"/>
          <a:stretch>
            <a:fillRect/>
          </a:stretch>
        </p:blipFill>
        <p:spPr>
          <a:xfrm>
            <a:off x="126254" y="5557471"/>
            <a:ext cx="1898724" cy="1711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212240" y="4252320"/>
            <a:ext cx="1571400" cy="1579320"/>
            <a:chOff x="7212240" y="4252320"/>
            <a:chExt cx="1571400" cy="1579320"/>
          </a:xfrm>
        </p:grpSpPr>
        <p:sp>
          <p:nvSpPr>
            <p:cNvPr id="149" name="CustomShape 4"/>
            <p:cNvSpPr/>
            <p:nvPr/>
          </p:nvSpPr>
          <p:spPr>
            <a:xfrm>
              <a:off x="7478280" y="4252320"/>
              <a:ext cx="1094760" cy="6145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</a:rPr>
                <a:t>FE</a:t>
              </a:r>
              <a:endParaRPr dirty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本地环境</a:t>
              </a:r>
              <a:endParaRPr dirty="0">
                <a:solidFill>
                  <a:srgbClr val="000000"/>
                </a:solidFill>
              </a:endParaRPr>
            </a:p>
          </p:txBody>
        </p:sp>
        <p:pic>
          <p:nvPicPr>
            <p:cNvPr id="155" name="图片 15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12240" y="4874760"/>
              <a:ext cx="1571400" cy="956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组合 38"/>
          <p:cNvGrpSpPr/>
          <p:nvPr/>
        </p:nvGrpSpPr>
        <p:grpSpPr>
          <a:xfrm>
            <a:off x="945502" y="4251009"/>
            <a:ext cx="1571400" cy="1581917"/>
            <a:chOff x="1111856" y="4221000"/>
            <a:chExt cx="1571400" cy="1581917"/>
          </a:xfrm>
        </p:grpSpPr>
        <p:pic>
          <p:nvPicPr>
            <p:cNvPr id="156" name="图片 15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11856" y="4846037"/>
              <a:ext cx="1571400" cy="95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CustomShape 10"/>
            <p:cNvSpPr/>
            <p:nvPr/>
          </p:nvSpPr>
          <p:spPr>
            <a:xfrm>
              <a:off x="1373040" y="4221000"/>
              <a:ext cx="1094760" cy="6145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</a:rPr>
                <a:t>RD</a:t>
              </a:r>
              <a:endParaRPr dirty="0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dirty="0" err="1">
                  <a:solidFill>
                    <a:srgbClr val="000000"/>
                  </a:solidFill>
                  <a:latin typeface="Arial"/>
                </a:rPr>
                <a:t>本地环境</a:t>
              </a:r>
              <a:endParaRPr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流程图: 过程 3"/>
          <p:cNvSpPr/>
          <p:nvPr/>
        </p:nvSpPr>
        <p:spPr>
          <a:xfrm>
            <a:off x="3707566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测试机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5112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测试机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Arial"/>
              </a:rPr>
              <a:t>MOCK </a:t>
            </a:r>
            <a:r>
              <a:rPr lang="en-US" altLang="zh-CN" sz="3200" dirty="0" err="1" smtClean="0">
                <a:solidFill>
                  <a:srgbClr val="000000"/>
                </a:solidFill>
                <a:latin typeface="Arial"/>
              </a:rPr>
              <a:t>SERVER开发模式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9811" y="1648256"/>
            <a:ext cx="946920" cy="1094584"/>
            <a:chOff x="1035520" y="1723788"/>
            <a:chExt cx="946920" cy="1094584"/>
          </a:xfrm>
        </p:grpSpPr>
        <p:pic>
          <p:nvPicPr>
            <p:cNvPr id="1026" name="Picture 2" descr="https://ss1.bdstatic.com/70cFvXSh_Q1YnxGkpoWK1HF6hhy/it/u=1717963130,2495324915&amp;fm=11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20" y="1723788"/>
              <a:ext cx="946920" cy="94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1220271" y="244904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RD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41718" y="1728454"/>
            <a:ext cx="946920" cy="1130145"/>
            <a:chOff x="7589415" y="1747695"/>
            <a:chExt cx="946920" cy="1130145"/>
          </a:xfrm>
        </p:grpSpPr>
        <p:pic>
          <p:nvPicPr>
            <p:cNvPr id="36" name="Picture 2" descr="https://ss1.bdstatic.com/70cFvXSh_Q1YnxGkpoWK1HF6hhy/it/u=1717963130,2495324915&amp;fm=116&amp;gp=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415" y="1747695"/>
              <a:ext cx="946920" cy="94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7793866" y="250850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FE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3" name="直接箭头连接符 22"/>
          <p:cNvCxnSpPr>
            <a:stCxn id="1026" idx="3"/>
            <a:endCxn id="10" idx="2"/>
          </p:cNvCxnSpPr>
          <p:nvPr/>
        </p:nvCxnSpPr>
        <p:spPr>
          <a:xfrm>
            <a:off x="2236731" y="2121717"/>
            <a:ext cx="1684318" cy="2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6" idx="1"/>
            <a:endCxn id="10" idx="0"/>
          </p:cNvCxnSpPr>
          <p:nvPr/>
        </p:nvCxnSpPr>
        <p:spPr>
          <a:xfrm flipH="1" flipV="1">
            <a:off x="5930209" y="2147240"/>
            <a:ext cx="1711509" cy="5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149" idx="0"/>
          </p:cNvCxnSpPr>
          <p:nvPr/>
        </p:nvCxnSpPr>
        <p:spPr>
          <a:xfrm flipH="1">
            <a:off x="8025660" y="2858599"/>
            <a:ext cx="52303" cy="1393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2"/>
          </p:cNvCxnSpPr>
          <p:nvPr/>
        </p:nvCxnSpPr>
        <p:spPr>
          <a:xfrm flipH="1">
            <a:off x="1731202" y="2742840"/>
            <a:ext cx="4810" cy="1508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5969160" y="5940709"/>
            <a:ext cx="1964588" cy="93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871663" y="5980785"/>
            <a:ext cx="1840258" cy="891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对角圆角矩形 9"/>
          <p:cNvSpPr/>
          <p:nvPr/>
        </p:nvSpPr>
        <p:spPr>
          <a:xfrm>
            <a:off x="3921049" y="1728454"/>
            <a:ext cx="2009160" cy="8375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</a:rPr>
              <a:t>MOCK SERVER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59875" y="2644134"/>
            <a:ext cx="2286611" cy="239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355566" y="6687509"/>
            <a:ext cx="756434" cy="369332"/>
            <a:chOff x="4355566" y="6687509"/>
            <a:chExt cx="756434" cy="369332"/>
          </a:xfrm>
        </p:grpSpPr>
        <p:cxnSp>
          <p:nvCxnSpPr>
            <p:cNvPr id="7" name="直接箭头连接符 6"/>
            <p:cNvCxnSpPr>
              <a:stCxn id="24" idx="1"/>
              <a:endCxn id="4" idx="3"/>
            </p:cNvCxnSpPr>
            <p:nvPr/>
          </p:nvCxnSpPr>
          <p:spPr>
            <a:xfrm flipH="1">
              <a:off x="4355566" y="6872175"/>
              <a:ext cx="756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496972" y="668750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TPL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8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339" y="440095"/>
            <a:ext cx="9072563" cy="537205"/>
          </a:xfrm>
        </p:spPr>
        <p:txBody>
          <a:bodyPr/>
          <a:lstStyle/>
          <a:p>
            <a:r>
              <a:rPr lang="zh-CN" altLang="en-US" sz="3200" dirty="0" smtClean="0"/>
              <a:t>好处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4294967295"/>
          </p:nvPr>
        </p:nvSpPr>
        <p:spPr>
          <a:xfrm>
            <a:off x="2743202" y="2519909"/>
            <a:ext cx="6086006" cy="37734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更好的前后端分离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降低前后端沟通成本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数据模拟更新方便有效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数据更好的保持一致性</a:t>
            </a:r>
            <a:endParaRPr lang="zh-CN" altLang="en-US" sz="2400" dirty="0"/>
          </a:p>
        </p:txBody>
      </p:sp>
      <p:pic>
        <p:nvPicPr>
          <p:cNvPr id="4" name="图片 3" descr="未标题休-1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 l="50781"/>
          <a:stretch>
            <a:fillRect/>
          </a:stretch>
        </p:blipFill>
        <p:spPr>
          <a:xfrm>
            <a:off x="126254" y="5557471"/>
            <a:ext cx="1898724" cy="1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MOCK </a:t>
            </a:r>
            <a:r>
              <a:rPr lang="en-US" altLang="zh-CN" sz="3200" dirty="0" smtClean="0"/>
              <a:t>SERVER</a:t>
            </a:r>
            <a:r>
              <a:rPr lang="zh-CN" altLang="en-US" sz="3200" dirty="0" smtClean="0"/>
              <a:t>规划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43988" y="1788542"/>
            <a:ext cx="3507697" cy="2438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/>
              <a:t>一期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后端</a:t>
            </a:r>
            <a:r>
              <a:rPr lang="zh-CN" altLang="en-US" sz="2400" dirty="0"/>
              <a:t>环境模拟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接口</a:t>
            </a:r>
            <a:r>
              <a:rPr lang="zh-CN" altLang="en-US" sz="2400" dirty="0"/>
              <a:t>管理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页面管理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模板推送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55498" y="4227228"/>
            <a:ext cx="3342807" cy="224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后期：</a:t>
            </a:r>
            <a:endParaRPr lang="en-US" altLang="zh-CN" sz="24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页面测试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接口测试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服务集成</a:t>
            </a:r>
          </a:p>
        </p:txBody>
      </p:sp>
      <p:pic>
        <p:nvPicPr>
          <p:cNvPr id="6" name="图片 5" descr="未标题休-1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rcRect l="50781"/>
          <a:stretch>
            <a:fillRect/>
          </a:stretch>
        </p:blipFill>
        <p:spPr>
          <a:xfrm>
            <a:off x="126254" y="5557471"/>
            <a:ext cx="1898724" cy="1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8780" y="2595084"/>
            <a:ext cx="5465597" cy="722714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QA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58780" y="5111646"/>
            <a:ext cx="388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王江伟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>
                <a:solidFill>
                  <a:schemeClr val="bg2"/>
                </a:solidFill>
              </a:rPr>
              <a:t>18911880714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wangjiangwei@didichuxing.com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483</Words>
  <Application>Microsoft Office PowerPoint</Application>
  <PresentationFormat>自定义</PresentationFormat>
  <Paragraphs>72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StarSymbol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MOCK SERVER</vt:lpstr>
      <vt:lpstr> 目录</vt:lpstr>
      <vt:lpstr> 目前开发模式</vt:lpstr>
      <vt:lpstr>已知的问题</vt:lpstr>
      <vt:lpstr> MOCK SERVER开发模式</vt:lpstr>
      <vt:lpstr>好处</vt:lpstr>
      <vt:lpstr>MOCK SERVER规划</vt:lpstr>
      <vt:lpstr>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王江伟(快车事业部)</dc:creator>
  <cp:lastModifiedBy>王江伟(专车事业部)</cp:lastModifiedBy>
  <cp:revision>43</cp:revision>
  <dcterms:modified xsi:type="dcterms:W3CDTF">2016-05-23T10:09:18Z</dcterms:modified>
</cp:coreProperties>
</file>