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76360" y="24984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目前开发模式</a:t>
            </a:r>
            <a:r>
              <a:rPr lang="en-US" sz="4400">
                <a:latin typeface="Arial"/>
              </a:rPr>
              <a:t>	</a:t>
            </a:r>
            <a:r>
              <a:rPr lang="en-US" sz="4400">
                <a:latin typeface="Arial"/>
              </a:rPr>
              <a:t>	</a:t>
            </a:r>
            <a:endParaRPr/>
          </a:p>
        </p:txBody>
      </p:sp>
      <p:pic>
        <p:nvPicPr>
          <p:cNvPr id="145" name="" descr=""/>
          <p:cNvPicPr/>
          <p:nvPr/>
        </p:nvPicPr>
        <p:blipFill>
          <a:blip r:embed="rId1"/>
          <a:stretch>
            <a:fillRect/>
          </a:stretch>
        </p:blipFill>
        <p:spPr>
          <a:xfrm rot="66600">
            <a:off x="1733040" y="2164320"/>
            <a:ext cx="520560" cy="56556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>
            <a:fillRect/>
          </a:stretch>
        </p:blipFill>
        <p:spPr>
          <a:xfrm rot="21597000">
            <a:off x="7757640" y="2109960"/>
            <a:ext cx="426600" cy="64044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1631880" y="1866600"/>
            <a:ext cx="671760" cy="50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RD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7758000" y="1763280"/>
            <a:ext cx="47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FE</a:t>
            </a:r>
            <a:endParaRPr/>
          </a:p>
        </p:txBody>
      </p:sp>
      <p:sp>
        <p:nvSpPr>
          <p:cNvPr id="149" name="CustomShape 4"/>
          <p:cNvSpPr/>
          <p:nvPr/>
        </p:nvSpPr>
        <p:spPr>
          <a:xfrm>
            <a:off x="7478280" y="4252320"/>
            <a:ext cx="1094760" cy="61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FE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本地环境</a:t>
            </a:r>
            <a:endParaRPr/>
          </a:p>
        </p:txBody>
      </p:sp>
      <p:sp>
        <p:nvSpPr>
          <p:cNvPr id="150" name="Line 5"/>
          <p:cNvSpPr/>
          <p:nvPr/>
        </p:nvSpPr>
        <p:spPr>
          <a:xfrm flipV="1">
            <a:off x="2304000" y="1656000"/>
            <a:ext cx="2304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1" name="Line 6"/>
          <p:cNvSpPr/>
          <p:nvPr/>
        </p:nvSpPr>
        <p:spPr>
          <a:xfrm>
            <a:off x="5472000" y="1656000"/>
            <a:ext cx="216324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2" name="Line 7"/>
          <p:cNvSpPr/>
          <p:nvPr/>
        </p:nvSpPr>
        <p:spPr>
          <a:xfrm>
            <a:off x="7992000" y="2952000"/>
            <a:ext cx="0" cy="115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3" name="Line 8"/>
          <p:cNvSpPr/>
          <p:nvPr/>
        </p:nvSpPr>
        <p:spPr>
          <a:xfrm flipH="1" flipV="1">
            <a:off x="5472000" y="1944000"/>
            <a:ext cx="2091240" cy="576000"/>
          </a:xfrm>
          <a:prstGeom prst="line">
            <a:avLst/>
          </a:prstGeom>
          <a:ln cap="rnd">
            <a:solidFill>
              <a:srgbClr val="000000"/>
            </a:solidFill>
            <a:custDash>
              <a:ds d="6895000000" sp="6895000000"/>
            </a:custDash>
            <a:tailEnd len="med" type="triangle" w="med"/>
          </a:ln>
        </p:spPr>
      </p:sp>
      <p:sp>
        <p:nvSpPr>
          <p:cNvPr id="154" name="Line 9"/>
          <p:cNvSpPr/>
          <p:nvPr/>
        </p:nvSpPr>
        <p:spPr>
          <a:xfrm flipH="1">
            <a:off x="2376000" y="1872000"/>
            <a:ext cx="2232000" cy="504000"/>
          </a:xfrm>
          <a:prstGeom prst="line">
            <a:avLst/>
          </a:prstGeom>
          <a:ln cap="rnd">
            <a:solidFill>
              <a:srgbClr val="000000"/>
            </a:solidFill>
            <a:custDash>
              <a:ds d="6895000000" sp="6895000000"/>
            </a:custDash>
            <a:tailEnd len="med" type="triangle" w="med"/>
          </a:ln>
        </p:spPr>
      </p:sp>
      <p:pic>
        <p:nvPicPr>
          <p:cNvPr id="15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12240" y="4874760"/>
            <a:ext cx="1571400" cy="9568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224000" y="4874760"/>
            <a:ext cx="1571400" cy="956880"/>
          </a:xfrm>
          <a:prstGeom prst="rect">
            <a:avLst/>
          </a:prstGeom>
          <a:ln>
            <a:noFill/>
          </a:ln>
        </p:spPr>
      </p:pic>
      <p:sp>
        <p:nvSpPr>
          <p:cNvPr id="157" name="CustomShape 10"/>
          <p:cNvSpPr/>
          <p:nvPr/>
        </p:nvSpPr>
        <p:spPr>
          <a:xfrm>
            <a:off x="1373040" y="4221000"/>
            <a:ext cx="1094760" cy="61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RD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本地环境</a:t>
            </a:r>
            <a:endParaRPr/>
          </a:p>
        </p:txBody>
      </p:sp>
      <p:sp>
        <p:nvSpPr>
          <p:cNvPr id="158" name="Line 11"/>
          <p:cNvSpPr/>
          <p:nvPr/>
        </p:nvSpPr>
        <p:spPr>
          <a:xfrm>
            <a:off x="1944000" y="2880000"/>
            <a:ext cx="0" cy="1341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9" name="Line 12"/>
          <p:cNvSpPr/>
          <p:nvPr/>
        </p:nvSpPr>
        <p:spPr>
          <a:xfrm flipH="1">
            <a:off x="5904000" y="5976000"/>
            <a:ext cx="1656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0" name="Line 13"/>
          <p:cNvSpPr/>
          <p:nvPr/>
        </p:nvSpPr>
        <p:spPr>
          <a:xfrm>
            <a:off x="2088000" y="5832000"/>
            <a:ext cx="165600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1" name="Line 14"/>
          <p:cNvSpPr/>
          <p:nvPr/>
        </p:nvSpPr>
        <p:spPr>
          <a:xfrm>
            <a:off x="2448000" y="2592000"/>
            <a:ext cx="5040000" cy="72000"/>
          </a:xfrm>
          <a:prstGeom prst="line">
            <a:avLst/>
          </a:prstGeom>
          <a:ln cap="rnd">
            <a:solidFill>
              <a:srgbClr val="000000"/>
            </a:solidFill>
            <a:custDash>
              <a:ds d="6895000000" sp="6895000000"/>
            </a:custDash>
            <a:headEnd len="med" type="triangle" w="med"/>
            <a:tailEnd len="med" type="triangle" w="med"/>
          </a:ln>
        </p:spPr>
      </p:sp>
      <p:sp>
        <p:nvSpPr>
          <p:cNvPr id="162" name="CustomShape 15"/>
          <p:cNvSpPr/>
          <p:nvPr/>
        </p:nvSpPr>
        <p:spPr>
          <a:xfrm>
            <a:off x="3960000" y="2665080"/>
            <a:ext cx="200916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直接口头沟通确定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问题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>
                <a:latin typeface="Arial"/>
              </a:rPr>
              <a:t>需要维护</a:t>
            </a:r>
            <a:r>
              <a:rPr lang="en-US" sz="2400">
                <a:latin typeface="Arial"/>
              </a:rPr>
              <a:t>wiki</a:t>
            </a:r>
            <a:r>
              <a:rPr lang="en-US" sz="2400">
                <a:latin typeface="Arial"/>
              </a:rPr>
              <a:t>定义规则 与 实际数据的一致性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>
                <a:latin typeface="Arial"/>
              </a:rPr>
              <a:t>FE</a:t>
            </a:r>
            <a:r>
              <a:rPr lang="en-US" sz="2400">
                <a:latin typeface="Arial"/>
              </a:rPr>
              <a:t>提供页面模板，然后</a:t>
            </a:r>
            <a:r>
              <a:rPr lang="en-US" sz="2400">
                <a:latin typeface="Arial"/>
              </a:rPr>
              <a:t>RD</a:t>
            </a:r>
            <a:r>
              <a:rPr lang="en-US" sz="2400">
                <a:latin typeface="Arial"/>
              </a:rPr>
              <a:t>套页面，</a:t>
            </a:r>
            <a:r>
              <a:rPr lang="en-US" sz="2400">
                <a:latin typeface="Arial"/>
              </a:rPr>
              <a:t>FE</a:t>
            </a:r>
            <a:r>
              <a:rPr lang="en-US" sz="2400">
                <a:latin typeface="Arial"/>
              </a:rPr>
              <a:t>需要变更修改模板时需要</a:t>
            </a:r>
            <a:r>
              <a:rPr lang="en-US" sz="2400">
                <a:latin typeface="Arial"/>
              </a:rPr>
              <a:t>RD</a:t>
            </a:r>
            <a:r>
              <a:rPr lang="en-US" sz="2400">
                <a:latin typeface="Arial"/>
              </a:rPr>
              <a:t>配合再次调整页面模板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>
                <a:latin typeface="Arial"/>
              </a:rPr>
              <a:t>FE</a:t>
            </a:r>
            <a:r>
              <a:rPr lang="en-US" sz="2400">
                <a:latin typeface="Arial"/>
              </a:rPr>
              <a:t>需要根据</a:t>
            </a:r>
            <a:r>
              <a:rPr lang="en-US" sz="2400">
                <a:latin typeface="Arial"/>
              </a:rPr>
              <a:t>wiki</a:t>
            </a:r>
            <a:r>
              <a:rPr lang="en-US" sz="2400">
                <a:latin typeface="Arial"/>
              </a:rPr>
              <a:t>定义的规则在项目下手动创建用于本地开发的</a:t>
            </a:r>
            <a:r>
              <a:rPr lang="en-US" sz="2400">
                <a:latin typeface="Arial"/>
              </a:rPr>
              <a:t>mock</a:t>
            </a:r>
            <a:r>
              <a:rPr lang="en-US" sz="2400">
                <a:latin typeface="Arial"/>
              </a:rPr>
              <a:t>数据</a:t>
            </a:r>
            <a:r>
              <a:rPr lang="en-US" sz="2400">
                <a:latin typeface="Arial"/>
              </a:rPr>
              <a:t>,</a:t>
            </a:r>
            <a:r>
              <a:rPr lang="en-US" sz="2400">
                <a:latin typeface="Arial"/>
              </a:rPr>
              <a:t>而且也需要保持数据一直性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如何解决</a:t>
            </a:r>
            <a:endParaRPr/>
          </a:p>
        </p:txBody>
      </p:sp>
      <p:pic>
        <p:nvPicPr>
          <p:cNvPr id="166" name="" descr=""/>
          <p:cNvPicPr/>
          <p:nvPr/>
        </p:nvPicPr>
        <p:blipFill>
          <a:blip r:embed="rId1"/>
          <a:stretch>
            <a:fillRect/>
          </a:stretch>
        </p:blipFill>
        <p:spPr>
          <a:xfrm rot="66600">
            <a:off x="1733040" y="2173680"/>
            <a:ext cx="520560" cy="56556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>
            <a:fillRect/>
          </a:stretch>
        </p:blipFill>
        <p:spPr>
          <a:xfrm rot="21597000">
            <a:off x="7757640" y="2119320"/>
            <a:ext cx="426600" cy="64044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1631880" y="1875960"/>
            <a:ext cx="671760" cy="50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RD</a:t>
            </a: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7758000" y="1772640"/>
            <a:ext cx="47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FE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7478280" y="4261680"/>
            <a:ext cx="1094760" cy="61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FE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本地环境</a:t>
            </a:r>
            <a:endParaRPr/>
          </a:p>
        </p:txBody>
      </p:sp>
      <p:sp>
        <p:nvSpPr>
          <p:cNvPr id="171" name="Line 5"/>
          <p:cNvSpPr/>
          <p:nvPr/>
        </p:nvSpPr>
        <p:spPr>
          <a:xfrm>
            <a:off x="7992000" y="2961360"/>
            <a:ext cx="0" cy="115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pic>
        <p:nvPicPr>
          <p:cNvPr id="1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12240" y="4884120"/>
            <a:ext cx="1571400" cy="95688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224000" y="4884120"/>
            <a:ext cx="1571400" cy="956880"/>
          </a:xfrm>
          <a:prstGeom prst="rect">
            <a:avLst/>
          </a:prstGeom>
          <a:ln>
            <a:noFill/>
          </a:ln>
        </p:spPr>
      </p:pic>
      <p:sp>
        <p:nvSpPr>
          <p:cNvPr id="174" name="CustomShape 6"/>
          <p:cNvSpPr/>
          <p:nvPr/>
        </p:nvSpPr>
        <p:spPr>
          <a:xfrm>
            <a:off x="1373040" y="4230360"/>
            <a:ext cx="1094760" cy="61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RD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本地环境</a:t>
            </a:r>
            <a:endParaRPr/>
          </a:p>
        </p:txBody>
      </p:sp>
      <p:sp>
        <p:nvSpPr>
          <p:cNvPr id="175" name="Line 7"/>
          <p:cNvSpPr/>
          <p:nvPr/>
        </p:nvSpPr>
        <p:spPr>
          <a:xfrm>
            <a:off x="1944000" y="2889360"/>
            <a:ext cx="0" cy="1341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76" name="Line 8"/>
          <p:cNvSpPr/>
          <p:nvPr/>
        </p:nvSpPr>
        <p:spPr>
          <a:xfrm flipH="1">
            <a:off x="5904000" y="5985360"/>
            <a:ext cx="1656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77" name="Line 9"/>
          <p:cNvSpPr/>
          <p:nvPr/>
        </p:nvSpPr>
        <p:spPr>
          <a:xfrm>
            <a:off x="2088000" y="5841360"/>
            <a:ext cx="165600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pic>
        <p:nvPicPr>
          <p:cNvPr id="178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752000" y="1851480"/>
            <a:ext cx="575640" cy="524160"/>
          </a:xfrm>
          <a:prstGeom prst="rect">
            <a:avLst/>
          </a:prstGeom>
          <a:ln>
            <a:noFill/>
          </a:ln>
        </p:spPr>
      </p:pic>
      <p:sp>
        <p:nvSpPr>
          <p:cNvPr id="179" name="Line 10"/>
          <p:cNvSpPr/>
          <p:nvPr/>
        </p:nvSpPr>
        <p:spPr>
          <a:xfrm flipV="1">
            <a:off x="2448000" y="2232000"/>
            <a:ext cx="2088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0" name="CustomShape 11"/>
          <p:cNvSpPr/>
          <p:nvPr/>
        </p:nvSpPr>
        <p:spPr>
          <a:xfrm>
            <a:off x="4464000" y="1525320"/>
            <a:ext cx="1114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SERVER</a:t>
            </a:r>
            <a:endParaRPr/>
          </a:p>
        </p:txBody>
      </p:sp>
      <p:sp>
        <p:nvSpPr>
          <p:cNvPr id="181" name="Line 12"/>
          <p:cNvSpPr/>
          <p:nvPr/>
        </p:nvSpPr>
        <p:spPr>
          <a:xfrm flipH="1" flipV="1">
            <a:off x="5472000" y="2232000"/>
            <a:ext cx="2088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2" name="Line 13"/>
          <p:cNvSpPr/>
          <p:nvPr/>
        </p:nvSpPr>
        <p:spPr>
          <a:xfrm>
            <a:off x="5040000" y="2520000"/>
            <a:ext cx="0" cy="115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3" name="Line 14"/>
          <p:cNvSpPr/>
          <p:nvPr/>
        </p:nvSpPr>
        <p:spPr>
          <a:xfrm>
            <a:off x="6480000" y="4752000"/>
            <a:ext cx="792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4" name="Line 15"/>
          <p:cNvSpPr/>
          <p:nvPr/>
        </p:nvSpPr>
        <p:spPr>
          <a:xfrm flipH="1">
            <a:off x="4503600" y="5616000"/>
            <a:ext cx="2708640" cy="801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模板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目前开发模式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存在什么问题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如何解决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