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12192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97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9091" y="819658"/>
            <a:ext cx="9973817" cy="871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532" y="41859"/>
            <a:ext cx="9974935" cy="164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801" y="2503170"/>
            <a:ext cx="11566397" cy="359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7008" y="2161856"/>
            <a:ext cx="10697463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lang="en-US" sz="7000" dirty="0">
                <a:latin typeface="Times New Roman"/>
                <a:cs typeface="Times New Roman"/>
              </a:rPr>
              <a:t>Select, From, Where and SQL functions</a:t>
            </a:r>
            <a:endParaRPr sz="7000" dirty="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0B4190C-CF5F-4273-91CE-ACA9D1475662}"/>
              </a:ext>
            </a:extLst>
          </p:cNvPr>
          <p:cNvSpPr txBox="1"/>
          <p:nvPr/>
        </p:nvSpPr>
        <p:spPr>
          <a:xfrm>
            <a:off x="1600200" y="4609049"/>
            <a:ext cx="745109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he-IL" sz="3000" dirty="0">
                <a:latin typeface="Times New Roman"/>
                <a:cs typeface="Times New Roman"/>
              </a:rPr>
              <a:t>התרגול מבוסס על ההרצאה של המרצה שקד לב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532" y="41859"/>
            <a:ext cx="10626268" cy="1672047"/>
          </a:xfrm>
          <a:prstGeom prst="rect">
            <a:avLst/>
          </a:prstGeom>
        </p:spPr>
        <p:txBody>
          <a:bodyPr vert="horz" wrap="square" lIns="0" tIns="671626" rIns="0" bIns="0" rtlCol="0">
            <a:spAutoFit/>
          </a:bodyPr>
          <a:lstStyle/>
          <a:p>
            <a:pPr marL="796925" marR="5080" indent="-514350" algn="r" rtl="1">
              <a:lnSpc>
                <a:spcPts val="404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he-IL" sz="3200" spc="-40" dirty="0"/>
              <a:t>כתוב שאילתה המחזירה את כלל פרטי התושבים הגברים שנולדו בשנות ה90.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43941" y="2017902"/>
            <a:ext cx="11892915" cy="34733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664" marR="9684385" algn="l" rtl="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Select</a:t>
            </a:r>
            <a:r>
              <a:rPr sz="2300" spc="131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dirty="0">
                <a:latin typeface="Consolas"/>
                <a:cs typeface="Consolas"/>
              </a:rPr>
              <a:t>* </a:t>
            </a:r>
            <a:r>
              <a:rPr sz="2300" spc="5" dirty="0">
                <a:latin typeface="Consolas"/>
                <a:cs typeface="Consolas"/>
              </a:rPr>
              <a:t> 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from</a:t>
            </a:r>
            <a:r>
              <a:rPr sz="2300" spc="-7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latin typeface="Consolas"/>
                <a:cs typeface="Consolas"/>
              </a:rPr>
              <a:t>resident</a:t>
            </a:r>
            <a:endParaRPr sz="2300" dirty="0">
              <a:latin typeface="Consolas"/>
              <a:cs typeface="Consolas"/>
            </a:endParaRPr>
          </a:p>
          <a:p>
            <a:pPr marL="113664" algn="l" rtl="0">
              <a:lnSpc>
                <a:spcPct val="100000"/>
              </a:lnSpc>
              <a:spcBef>
                <a:spcPts val="10"/>
              </a:spcBef>
            </a:pPr>
            <a:r>
              <a:rPr sz="2300" spc="5" dirty="0">
                <a:solidFill>
                  <a:srgbClr val="235CB8"/>
                </a:solidFill>
                <a:latin typeface="Consolas"/>
                <a:cs typeface="Consolas"/>
              </a:rPr>
              <a:t>where</a:t>
            </a:r>
            <a:r>
              <a:rPr sz="2300" spc="-5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dirty="0">
                <a:latin typeface="Consolas"/>
                <a:cs typeface="Consolas"/>
              </a:rPr>
              <a:t>(gender</a:t>
            </a:r>
            <a:r>
              <a:rPr sz="2300" spc="-45" dirty="0">
                <a:latin typeface="Consolas"/>
                <a:cs typeface="Consolas"/>
              </a:rPr>
              <a:t> </a:t>
            </a:r>
            <a:r>
              <a:rPr sz="2300" dirty="0">
                <a:latin typeface="Consolas"/>
                <a:cs typeface="Consolas"/>
              </a:rPr>
              <a:t>=</a:t>
            </a:r>
            <a:r>
              <a:rPr sz="2300" spc="-10" dirty="0">
                <a:latin typeface="Consolas"/>
                <a:cs typeface="Consolas"/>
              </a:rPr>
              <a:t> </a:t>
            </a:r>
            <a:r>
              <a:rPr sz="2300" spc="5" dirty="0">
                <a:solidFill>
                  <a:srgbClr val="EE5518"/>
                </a:solidFill>
                <a:latin typeface="Consolas"/>
                <a:cs typeface="Consolas"/>
              </a:rPr>
              <a:t>'M'</a:t>
            </a:r>
            <a:r>
              <a:rPr sz="2300" spc="5" dirty="0">
                <a:latin typeface="Consolas"/>
                <a:cs typeface="Consolas"/>
              </a:rPr>
              <a:t>)</a:t>
            </a:r>
            <a:r>
              <a:rPr sz="2300" spc="-35" dirty="0">
                <a:latin typeface="Consolas"/>
                <a:cs typeface="Consolas"/>
              </a:rPr>
              <a:t> </a:t>
            </a:r>
            <a:r>
              <a:rPr sz="2300" spc="5" dirty="0">
                <a:solidFill>
                  <a:srgbClr val="235CB8"/>
                </a:solidFill>
                <a:latin typeface="Consolas"/>
                <a:cs typeface="Consolas"/>
              </a:rPr>
              <a:t>and</a:t>
            </a:r>
            <a:r>
              <a:rPr sz="2300" spc="-4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latin typeface="Microsoft Sans Serif"/>
                <a:cs typeface="Microsoft Sans Serif"/>
              </a:rPr>
              <a:t>)</a:t>
            </a:r>
            <a:r>
              <a:rPr sz="2300" spc="-5" dirty="0">
                <a:latin typeface="Consolas"/>
                <a:cs typeface="Consolas"/>
              </a:rPr>
              <a:t>resident_birthdate</a:t>
            </a:r>
            <a:r>
              <a:rPr sz="2300" spc="-30" dirty="0"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235CB8"/>
                </a:solidFill>
                <a:latin typeface="Consolas"/>
                <a:cs typeface="Consolas"/>
              </a:rPr>
              <a:t>between</a:t>
            </a:r>
            <a:r>
              <a:rPr sz="2300" spc="-4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EE5518"/>
                </a:solidFill>
                <a:latin typeface="Consolas"/>
                <a:cs typeface="Consolas"/>
              </a:rPr>
              <a:t>'1990-1-1'</a:t>
            </a:r>
            <a:endParaRPr sz="2300" dirty="0">
              <a:latin typeface="Consolas"/>
              <a:cs typeface="Consolas"/>
            </a:endParaRPr>
          </a:p>
          <a:p>
            <a:pPr marL="1083310" algn="l" rtl="0">
              <a:lnSpc>
                <a:spcPct val="100000"/>
              </a:lnSpc>
            </a:pPr>
            <a:r>
              <a:rPr sz="2300" dirty="0">
                <a:solidFill>
                  <a:srgbClr val="235CB8"/>
                </a:solidFill>
                <a:latin typeface="Consolas"/>
                <a:cs typeface="Consolas"/>
              </a:rPr>
              <a:t>and</a:t>
            </a:r>
            <a:r>
              <a:rPr sz="2300" spc="-6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solidFill>
                  <a:srgbClr val="EE5518"/>
                </a:solidFill>
                <a:latin typeface="Consolas"/>
                <a:cs typeface="Consolas"/>
              </a:rPr>
              <a:t>'1999-12-31'</a:t>
            </a:r>
            <a:r>
              <a:rPr sz="2300" spc="-5" dirty="0">
                <a:latin typeface="Consolas"/>
                <a:cs typeface="Consolas"/>
              </a:rPr>
              <a:t>);</a:t>
            </a:r>
            <a:endParaRPr sz="2300" dirty="0">
              <a:latin typeface="Consolas"/>
              <a:cs typeface="Consolas"/>
            </a:endParaRPr>
          </a:p>
          <a:p>
            <a:pPr algn="l" rtl="0"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Consolas"/>
              <a:cs typeface="Consolas"/>
            </a:endParaRPr>
          </a:p>
          <a:p>
            <a:pPr marL="7293609" algn="l" rtl="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5CB8"/>
                </a:solidFill>
                <a:latin typeface="Consolas"/>
                <a:cs typeface="Consolas"/>
              </a:rPr>
              <a:t>year</a:t>
            </a:r>
            <a:r>
              <a:rPr sz="2400" spc="-79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lang="he-IL" sz="2400" spc="-30" dirty="0">
                <a:latin typeface="Calibri"/>
                <a:cs typeface="Calibri"/>
              </a:rPr>
              <a:t>פתרון נוסף ע"י שימוש בפונקציה</a:t>
            </a:r>
            <a:endParaRPr sz="2400" dirty="0">
              <a:latin typeface="Calibri"/>
              <a:cs typeface="Calibri"/>
            </a:endParaRPr>
          </a:p>
          <a:p>
            <a:pPr marL="12700" algn="l" rtl="0">
              <a:lnSpc>
                <a:spcPct val="100000"/>
              </a:lnSpc>
              <a:spcBef>
                <a:spcPts val="1485"/>
              </a:spcBef>
              <a:tabLst>
                <a:tab pos="1135380" algn="l"/>
              </a:tabLst>
            </a:pP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Select	</a:t>
            </a:r>
            <a:r>
              <a:rPr sz="2300" dirty="0">
                <a:latin typeface="Consolas"/>
                <a:cs typeface="Consolas"/>
              </a:rPr>
              <a:t>*</a:t>
            </a:r>
          </a:p>
          <a:p>
            <a:pPr marL="12700" algn="l" rtl="0">
              <a:lnSpc>
                <a:spcPct val="100000"/>
              </a:lnSpc>
            </a:pPr>
            <a:r>
              <a:rPr sz="2300" dirty="0">
                <a:solidFill>
                  <a:srgbClr val="235CB8"/>
                </a:solidFill>
                <a:latin typeface="Consolas"/>
                <a:cs typeface="Consolas"/>
              </a:rPr>
              <a:t>from</a:t>
            </a:r>
            <a:r>
              <a:rPr sz="2300" spc="-6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latin typeface="Consolas"/>
                <a:cs typeface="Consolas"/>
              </a:rPr>
              <a:t>resident</a:t>
            </a:r>
            <a:endParaRPr sz="2300" dirty="0">
              <a:latin typeface="Consolas"/>
              <a:cs typeface="Consolas"/>
            </a:endParaRPr>
          </a:p>
          <a:p>
            <a:pPr marL="12700" algn="l" rtl="0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where</a:t>
            </a:r>
            <a:r>
              <a:rPr sz="2300" spc="-1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latin typeface="Consolas"/>
                <a:cs typeface="Consolas"/>
              </a:rPr>
              <a:t>(gender</a:t>
            </a:r>
            <a:r>
              <a:rPr sz="2300" spc="-10" dirty="0">
                <a:latin typeface="Consolas"/>
                <a:cs typeface="Consolas"/>
              </a:rPr>
              <a:t> </a:t>
            </a:r>
            <a:r>
              <a:rPr sz="2300" dirty="0">
                <a:latin typeface="Consolas"/>
                <a:cs typeface="Consolas"/>
              </a:rPr>
              <a:t>=</a:t>
            </a:r>
            <a:r>
              <a:rPr sz="2300" spc="10" dirty="0"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EE5518"/>
                </a:solidFill>
                <a:latin typeface="Consolas"/>
                <a:cs typeface="Consolas"/>
              </a:rPr>
              <a:t>'M'</a:t>
            </a:r>
            <a:r>
              <a:rPr sz="2300" spc="-10" dirty="0">
                <a:latin typeface="Consolas"/>
                <a:cs typeface="Consolas"/>
              </a:rPr>
              <a:t>)</a:t>
            </a:r>
            <a:r>
              <a:rPr sz="2300" spc="5" dirty="0">
                <a:latin typeface="Consolas"/>
                <a:cs typeface="Consolas"/>
              </a:rPr>
              <a:t> 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and</a:t>
            </a:r>
            <a:r>
              <a:rPr sz="2300" spc="1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latin typeface="Consolas"/>
                <a:cs typeface="Consolas"/>
              </a:rPr>
              <a:t>(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year</a:t>
            </a:r>
            <a:r>
              <a:rPr sz="2300" spc="-5" dirty="0">
                <a:latin typeface="Consolas"/>
                <a:cs typeface="Consolas"/>
              </a:rPr>
              <a:t>(resident_birthdate)</a:t>
            </a:r>
            <a:r>
              <a:rPr sz="2300" spc="-10" dirty="0">
                <a:latin typeface="Consolas"/>
                <a:cs typeface="Consolas"/>
              </a:rPr>
              <a:t> 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between </a:t>
            </a:r>
            <a:r>
              <a:rPr sz="2300" spc="-5" dirty="0">
                <a:solidFill>
                  <a:srgbClr val="EE5518"/>
                </a:solidFill>
                <a:latin typeface="Consolas"/>
                <a:cs typeface="Consolas"/>
              </a:rPr>
              <a:t>1990</a:t>
            </a:r>
            <a:r>
              <a:rPr sz="2300" spc="-10" dirty="0">
                <a:solidFill>
                  <a:srgbClr val="EE5518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235CB8"/>
                </a:solidFill>
                <a:latin typeface="Consolas"/>
                <a:cs typeface="Consolas"/>
              </a:rPr>
              <a:t>and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solidFill>
                  <a:srgbClr val="EE5518"/>
                </a:solidFill>
                <a:latin typeface="Consolas"/>
                <a:cs typeface="Consolas"/>
              </a:rPr>
              <a:t>1999</a:t>
            </a:r>
            <a:r>
              <a:rPr sz="2300" spc="-5" dirty="0">
                <a:latin typeface="Consolas"/>
                <a:cs typeface="Consolas"/>
              </a:rPr>
              <a:t>);</a:t>
            </a:r>
            <a:endParaRPr sz="23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532" y="41859"/>
            <a:ext cx="10877829" cy="1672047"/>
          </a:xfrm>
          <a:prstGeom prst="rect">
            <a:avLst/>
          </a:prstGeom>
        </p:spPr>
        <p:txBody>
          <a:bodyPr vert="horz" wrap="square" lIns="0" tIns="671626" rIns="0" bIns="0" rtlCol="0">
            <a:spAutoFit/>
          </a:bodyPr>
          <a:lstStyle/>
          <a:p>
            <a:pPr marL="694690" marR="11430" indent="-514350" algn="r" rtl="1">
              <a:lnSpc>
                <a:spcPts val="4040"/>
              </a:lnSpc>
              <a:spcBef>
                <a:spcPts val="100"/>
              </a:spcBef>
              <a:buFont typeface="+mj-lt"/>
              <a:buAutoNum type="arabicPeriod" startAt="8"/>
            </a:pPr>
            <a:r>
              <a:rPr lang="he-IL" sz="3200" spc="-40" dirty="0"/>
              <a:t> כתוב שאילתה המחזירה את ת.ז. של התושבים שנכנסו לבידוד בתאריך </a:t>
            </a:r>
            <a:br>
              <a:rPr lang="he-IL" sz="3200" spc="-40" dirty="0"/>
            </a:br>
            <a:r>
              <a:rPr lang="he-IL" sz="3200" spc="-40" dirty="0"/>
              <a:t> 01.04.2021 או בתאריך 10.04.2021.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43941" y="2017902"/>
            <a:ext cx="11742420" cy="1429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664" marR="7128509" algn="l" rtl="0">
              <a:lnSpc>
                <a:spcPct val="100000"/>
              </a:lnSpc>
              <a:spcBef>
                <a:spcPts val="105"/>
              </a:spcBef>
              <a:tabLst>
                <a:tab pos="2680335" algn="l"/>
              </a:tabLst>
            </a:pP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Select</a:t>
            </a:r>
            <a:r>
              <a:rPr sz="2300" spc="1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distinct	</a:t>
            </a:r>
            <a:r>
              <a:rPr sz="2300" spc="-5" dirty="0">
                <a:latin typeface="Consolas"/>
                <a:cs typeface="Consolas"/>
              </a:rPr>
              <a:t>resident_ID </a:t>
            </a:r>
            <a:r>
              <a:rPr sz="2300" spc="-1250" dirty="0">
                <a:latin typeface="Consolas"/>
                <a:cs typeface="Consolas"/>
              </a:rPr>
              <a:t> 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from</a:t>
            </a:r>
            <a:r>
              <a:rPr sz="2300" spc="-5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latin typeface="Consolas"/>
                <a:cs typeface="Consolas"/>
              </a:rPr>
              <a:t>insulation_of_aresident</a:t>
            </a:r>
            <a:endParaRPr sz="2300" dirty="0">
              <a:latin typeface="Consolas"/>
              <a:cs typeface="Consolas"/>
            </a:endParaRPr>
          </a:p>
          <a:p>
            <a:pPr marL="113664" algn="l" rtl="0">
              <a:lnSpc>
                <a:spcPct val="100000"/>
              </a:lnSpc>
              <a:tabLst>
                <a:tab pos="4925695" algn="l"/>
              </a:tabLst>
            </a:pP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where</a:t>
            </a:r>
            <a:r>
              <a:rPr sz="2300" spc="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latin typeface="Consolas"/>
                <a:cs typeface="Consolas"/>
              </a:rPr>
              <a:t>(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date</a:t>
            </a:r>
            <a:r>
              <a:rPr sz="2300" spc="-5" dirty="0">
                <a:latin typeface="Consolas"/>
                <a:cs typeface="Consolas"/>
              </a:rPr>
              <a:t>(start_datetime)</a:t>
            </a:r>
            <a:r>
              <a:rPr sz="2300" spc="5" dirty="0">
                <a:latin typeface="Consolas"/>
                <a:cs typeface="Consolas"/>
              </a:rPr>
              <a:t> </a:t>
            </a:r>
            <a:r>
              <a:rPr sz="2300" dirty="0">
                <a:latin typeface="Consolas"/>
                <a:cs typeface="Consolas"/>
              </a:rPr>
              <a:t>=	</a:t>
            </a:r>
            <a:r>
              <a:rPr sz="2300" spc="-5" dirty="0">
                <a:solidFill>
                  <a:srgbClr val="EE5518"/>
                </a:solidFill>
                <a:latin typeface="Consolas"/>
                <a:cs typeface="Consolas"/>
              </a:rPr>
              <a:t>'2021-04-10'</a:t>
            </a:r>
            <a:r>
              <a:rPr sz="2300" spc="-5" dirty="0">
                <a:latin typeface="Consolas"/>
                <a:cs typeface="Consolas"/>
              </a:rPr>
              <a:t>)</a:t>
            </a:r>
            <a:r>
              <a:rPr sz="2300" spc="-20" dirty="0">
                <a:latin typeface="Consolas"/>
                <a:cs typeface="Consolas"/>
              </a:rPr>
              <a:t> 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or</a:t>
            </a:r>
            <a:r>
              <a:rPr sz="2300" spc="-1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latin typeface="Consolas"/>
                <a:cs typeface="Consolas"/>
              </a:rPr>
              <a:t>(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date</a:t>
            </a:r>
            <a:r>
              <a:rPr sz="2300" spc="-5" dirty="0">
                <a:latin typeface="Consolas"/>
                <a:cs typeface="Consolas"/>
              </a:rPr>
              <a:t>(start_datetime)</a:t>
            </a:r>
            <a:r>
              <a:rPr sz="2300" spc="-35" dirty="0">
                <a:latin typeface="Consolas"/>
                <a:cs typeface="Consolas"/>
              </a:rPr>
              <a:t> </a:t>
            </a:r>
            <a:r>
              <a:rPr sz="2300" dirty="0">
                <a:latin typeface="Consolas"/>
                <a:cs typeface="Consolas"/>
              </a:rPr>
              <a:t>=</a:t>
            </a:r>
          </a:p>
          <a:p>
            <a:pPr marL="1143000" algn="l" rtl="0">
              <a:lnSpc>
                <a:spcPct val="100000"/>
              </a:lnSpc>
            </a:pPr>
            <a:r>
              <a:rPr sz="2300" spc="-5" dirty="0">
                <a:solidFill>
                  <a:srgbClr val="EE5518"/>
                </a:solidFill>
                <a:latin typeface="Consolas"/>
                <a:cs typeface="Consolas"/>
              </a:rPr>
              <a:t>'2021-04-01'</a:t>
            </a:r>
            <a:r>
              <a:rPr sz="2300" spc="-5" dirty="0">
                <a:latin typeface="Consolas"/>
                <a:cs typeface="Consolas"/>
              </a:rPr>
              <a:t>);</a:t>
            </a:r>
            <a:endParaRPr sz="23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6600" y="3059014"/>
            <a:ext cx="7027671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lang="en-US" sz="7000" dirty="0">
                <a:latin typeface="Times New Roman"/>
                <a:cs typeface="Times New Roman"/>
              </a:rPr>
              <a:t>ERD for our DB</a:t>
            </a:r>
            <a:endParaRPr sz="7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234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207008" y="137160"/>
            <a:ext cx="9972040" cy="6136005"/>
            <a:chOff x="1207008" y="137160"/>
            <a:chExt cx="9972040" cy="6136005"/>
          </a:xfrm>
        </p:grpSpPr>
        <p:sp>
          <p:nvSpPr>
            <p:cNvPr id="6" name="object 6"/>
            <p:cNvSpPr/>
            <p:nvPr/>
          </p:nvSpPr>
          <p:spPr>
            <a:xfrm>
              <a:off x="1207008" y="4343400"/>
              <a:ext cx="9875520" cy="0"/>
            </a:xfrm>
            <a:custGeom>
              <a:avLst/>
              <a:gdLst/>
              <a:ahLst/>
              <a:cxnLst/>
              <a:rect l="l" t="t" r="r" b="b"/>
              <a:pathLst>
                <a:path w="9875520">
                  <a:moveTo>
                    <a:pt x="0" y="0"/>
                  </a:moveTo>
                  <a:lnTo>
                    <a:pt x="9875520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984" y="137160"/>
              <a:ext cx="9782556" cy="6135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328" y="914400"/>
            <a:ext cx="106964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he-IL" sz="3600" spc="-45" dirty="0">
                <a:latin typeface="Times New Roman"/>
                <a:cs typeface="Times New Roman"/>
              </a:rPr>
              <a:t>כתוב שאילתה המחזירה תעודות זהות ושמות פרטיים של תושבים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8328" y="2903042"/>
            <a:ext cx="10602672" cy="8854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l" rtl="0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solidFill>
                  <a:srgbClr val="235CB8"/>
                </a:solidFill>
                <a:latin typeface="Consolas"/>
                <a:cs typeface="Consolas"/>
              </a:rPr>
              <a:t>Select </a:t>
            </a:r>
            <a:r>
              <a:rPr sz="2800" spc="-5" dirty="0">
                <a:latin typeface="Consolas"/>
                <a:cs typeface="Consolas"/>
              </a:rPr>
              <a:t>resident_ID, </a:t>
            </a:r>
            <a:r>
              <a:rPr sz="2800" spc="-5" dirty="0" err="1">
                <a:latin typeface="Consolas"/>
                <a:cs typeface="Consolas"/>
              </a:rPr>
              <a:t>resident_FirstName</a:t>
            </a:r>
            <a:r>
              <a:rPr sz="2800" spc="-5" dirty="0">
                <a:latin typeface="Consolas"/>
                <a:cs typeface="Consolas"/>
              </a:rPr>
              <a:t> </a:t>
            </a:r>
            <a:r>
              <a:rPr sz="2800" spc="-1525" dirty="0">
                <a:latin typeface="Consolas"/>
                <a:cs typeface="Consolas"/>
              </a:rPr>
              <a:t> </a:t>
            </a:r>
            <a:endParaRPr lang="he-IL" sz="2800" spc="-1525" dirty="0">
              <a:latin typeface="Consolas"/>
              <a:cs typeface="Consolas"/>
            </a:endParaRPr>
          </a:p>
          <a:p>
            <a:pPr marL="12700" marR="5080" algn="l" rtl="0">
              <a:lnSpc>
                <a:spcPct val="100400"/>
              </a:lnSpc>
              <a:spcBef>
                <a:spcPts val="85"/>
              </a:spcBef>
            </a:pPr>
            <a:r>
              <a:rPr sz="2800" spc="-10" dirty="0">
                <a:solidFill>
                  <a:srgbClr val="235CB8"/>
                </a:solidFill>
                <a:latin typeface="Consolas"/>
                <a:cs typeface="Consolas"/>
              </a:rPr>
              <a:t>from </a:t>
            </a:r>
            <a:r>
              <a:rPr sz="2800" spc="-5" dirty="0">
                <a:latin typeface="Consolas"/>
                <a:cs typeface="Consolas"/>
              </a:rPr>
              <a:t>Resident;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990600"/>
            <a:ext cx="104311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2"/>
            </a:pPr>
            <a:r>
              <a:rPr lang="he-IL" sz="3600" spc="-45" dirty="0">
                <a:latin typeface="Times New Roman"/>
                <a:cs typeface="Times New Roman"/>
              </a:rPr>
              <a:t>כתוב שאילתה המחזירה מספרי זיהוי של תושבים שנכנסו לבידוד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8327" y="2903042"/>
            <a:ext cx="10518217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l" rtl="0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solidFill>
                  <a:srgbClr val="235CB8"/>
                </a:solidFill>
                <a:latin typeface="Consolas"/>
                <a:cs typeface="Consolas"/>
              </a:rPr>
              <a:t>Select distinct </a:t>
            </a:r>
            <a:r>
              <a:rPr sz="2800" spc="-5" dirty="0" err="1">
                <a:latin typeface="Consolas"/>
                <a:cs typeface="Consolas"/>
              </a:rPr>
              <a:t>resident_ID</a:t>
            </a:r>
            <a:r>
              <a:rPr sz="2800" spc="-5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 </a:t>
            </a:r>
            <a:endParaRPr lang="he-IL" sz="2800" dirty="0">
              <a:latin typeface="Consolas"/>
              <a:cs typeface="Consolas"/>
            </a:endParaRPr>
          </a:p>
          <a:p>
            <a:pPr marL="12700" marR="5080" algn="l" rtl="0">
              <a:lnSpc>
                <a:spcPct val="100400"/>
              </a:lnSpc>
              <a:spcBef>
                <a:spcPts val="85"/>
              </a:spcBef>
            </a:pPr>
            <a:r>
              <a:rPr sz="2800" spc="-10" dirty="0">
                <a:solidFill>
                  <a:srgbClr val="235CB8"/>
                </a:solidFill>
                <a:latin typeface="Consolas"/>
                <a:cs typeface="Consolas"/>
              </a:rPr>
              <a:t>from</a:t>
            </a:r>
            <a:r>
              <a:rPr sz="2800" spc="-3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Insulation_Of_AResident;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38200"/>
            <a:ext cx="106610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 rtl="1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3"/>
            </a:pPr>
            <a:r>
              <a:rPr lang="he-IL" spc="-50" dirty="0"/>
              <a:t>כתוב שאילתה המחזירה את כלל פרטי העסקים השמורים במערכת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8839" y="2154427"/>
            <a:ext cx="10958195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 marR="4104004" indent="-1372235" algn="l" rtl="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35CB8"/>
                </a:solidFill>
                <a:latin typeface="Consolas"/>
                <a:cs typeface="Consolas"/>
              </a:rPr>
              <a:t>Select </a:t>
            </a:r>
            <a:r>
              <a:rPr sz="2800" spc="-5" dirty="0" err="1">
                <a:latin typeface="Consolas"/>
                <a:cs typeface="Consolas"/>
              </a:rPr>
              <a:t>business_Num</a:t>
            </a:r>
            <a:r>
              <a:rPr sz="2800" spc="-5" dirty="0">
                <a:latin typeface="Consolas"/>
                <a:cs typeface="Consolas"/>
              </a:rPr>
              <a:t>,</a:t>
            </a:r>
            <a:r>
              <a:rPr lang="he-IL" sz="2800" spc="-5" dirty="0">
                <a:latin typeface="Consolas"/>
                <a:cs typeface="Consolas"/>
              </a:rPr>
              <a:t> </a:t>
            </a:r>
            <a:r>
              <a:rPr sz="2800" spc="-5" dirty="0" err="1">
                <a:latin typeface="Consolas"/>
                <a:cs typeface="Consolas"/>
              </a:rPr>
              <a:t>business_Name</a:t>
            </a:r>
            <a:r>
              <a:rPr sz="2800" spc="-5" dirty="0">
                <a:latin typeface="Consolas"/>
                <a:cs typeface="Consolas"/>
              </a:rPr>
              <a:t>,</a:t>
            </a:r>
            <a:r>
              <a:rPr lang="he-IL" sz="2800" spc="-5" dirty="0">
                <a:latin typeface="Consolas"/>
                <a:cs typeface="Consolas"/>
              </a:rPr>
              <a:t> </a:t>
            </a:r>
            <a:r>
              <a:rPr lang="he-IL" sz="2800" spc="-1525" dirty="0">
                <a:latin typeface="Consolas"/>
                <a:cs typeface="Consolas"/>
              </a:rPr>
              <a:t> </a:t>
            </a:r>
            <a:r>
              <a:rPr sz="2800" spc="-5" dirty="0" err="1">
                <a:latin typeface="Consolas"/>
                <a:cs typeface="Consolas"/>
              </a:rPr>
              <a:t>business_Type</a:t>
            </a:r>
            <a:r>
              <a:rPr sz="2800" spc="-5" dirty="0">
                <a:latin typeface="Consolas"/>
                <a:cs typeface="Consolas"/>
              </a:rPr>
              <a:t>, city_Num</a:t>
            </a:r>
            <a:endParaRPr sz="2800" dirty="0">
              <a:latin typeface="Consolas"/>
              <a:cs typeface="Consolas"/>
            </a:endParaRPr>
          </a:p>
          <a:p>
            <a:pPr marL="12700" algn="l" rtl="0">
              <a:lnSpc>
                <a:spcPct val="100000"/>
              </a:lnSpc>
            </a:pPr>
            <a:r>
              <a:rPr sz="2800" spc="-5" dirty="0">
                <a:solidFill>
                  <a:srgbClr val="235CB8"/>
                </a:solidFill>
                <a:latin typeface="Consolas"/>
                <a:cs typeface="Consolas"/>
              </a:rPr>
              <a:t>from</a:t>
            </a:r>
            <a:r>
              <a:rPr sz="2800" spc="-5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Business;</a:t>
            </a:r>
            <a:endParaRPr sz="2800" dirty="0">
              <a:latin typeface="Consolas"/>
              <a:cs typeface="Consolas"/>
            </a:endParaRPr>
          </a:p>
          <a:p>
            <a:pPr marL="457200" marR="6350" indent="-457200" algn="r">
              <a:lnSpc>
                <a:spcPct val="100000"/>
              </a:lnSpc>
              <a:spcBef>
                <a:spcPts val="2350"/>
              </a:spcBef>
              <a:buFont typeface="Arial" panose="020B0604020202020204" pitchFamily="34" charset="0"/>
              <a:buChar char="•"/>
            </a:pPr>
            <a:r>
              <a:rPr lang="he-IL" sz="2800" spc="-5" dirty="0">
                <a:latin typeface="Calibri"/>
                <a:cs typeface="Calibri"/>
              </a:rPr>
              <a:t>כאשר מעוניינים בכל התכונות, ניתן לכתוב בפסוקית ה</a:t>
            </a:r>
            <a:r>
              <a:rPr lang="en-US" sz="2800" spc="-5" dirty="0">
                <a:latin typeface="Calibri"/>
                <a:cs typeface="Calibri"/>
              </a:rPr>
              <a:t>SELECT</a:t>
            </a:r>
            <a:r>
              <a:rPr lang="he-IL" sz="2800" spc="-5" dirty="0">
                <a:latin typeface="Calibri"/>
                <a:cs typeface="Calibri"/>
              </a:rPr>
              <a:t> את הסימן '*' במקום לפרט את השדות</a:t>
            </a:r>
          </a:p>
          <a:p>
            <a:pPr marR="6350" algn="l" rtl="0">
              <a:lnSpc>
                <a:spcPct val="100000"/>
              </a:lnSpc>
              <a:spcBef>
                <a:spcPts val="2350"/>
              </a:spcBef>
            </a:pPr>
            <a:r>
              <a:rPr sz="2800" spc="-10" dirty="0">
                <a:solidFill>
                  <a:srgbClr val="235CB8"/>
                </a:solidFill>
                <a:latin typeface="Consolas"/>
                <a:cs typeface="Consolas"/>
              </a:rPr>
              <a:t>Select</a:t>
            </a:r>
            <a:r>
              <a:rPr lang="he-IL" sz="2800" spc="-1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lang="en-US" sz="2800" spc="-10" dirty="0">
                <a:latin typeface="Consolas"/>
                <a:cs typeface="Consolas"/>
              </a:rPr>
              <a:t>*</a:t>
            </a:r>
            <a:endParaRPr sz="2800" dirty="0">
              <a:latin typeface="Consolas"/>
              <a:cs typeface="Consolas"/>
            </a:endParaRPr>
          </a:p>
          <a:p>
            <a:pPr marL="55880" algn="l" rtl="0">
              <a:lnSpc>
                <a:spcPct val="100000"/>
              </a:lnSpc>
            </a:pPr>
            <a:r>
              <a:rPr sz="2800" spc="-10" dirty="0">
                <a:solidFill>
                  <a:srgbClr val="235CB8"/>
                </a:solidFill>
                <a:latin typeface="Consolas"/>
                <a:cs typeface="Consolas"/>
              </a:rPr>
              <a:t>from</a:t>
            </a:r>
            <a:r>
              <a:rPr sz="2800" spc="-4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Business;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371" y="648970"/>
            <a:ext cx="11106150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5080" indent="-742950" algn="r" rtl="1">
              <a:lnSpc>
                <a:spcPts val="3995"/>
              </a:lnSpc>
              <a:spcBef>
                <a:spcPts val="100"/>
              </a:spcBef>
              <a:buFont typeface="+mj-lt"/>
              <a:buAutoNum type="arabicPeriod" startAt="4"/>
            </a:pPr>
            <a:r>
              <a:rPr lang="he-IL" spc="-45" dirty="0"/>
              <a:t>כתוב שאילתה המחזירה תעודות זהות, שמות מלאים וגילאים של תושבים.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7243" y="2034667"/>
            <a:ext cx="11537950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4905" marR="1559560" indent="-1132840" algn="l" rtl="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select </a:t>
            </a:r>
            <a:r>
              <a:rPr sz="2300" spc="-5" dirty="0">
                <a:latin typeface="Consolas"/>
                <a:cs typeface="Consolas"/>
              </a:rPr>
              <a:t>resident_ID, </a:t>
            </a:r>
            <a:r>
              <a:rPr sz="2300" spc="-5" dirty="0">
                <a:solidFill>
                  <a:srgbClr val="7E7E7E"/>
                </a:solidFill>
                <a:latin typeface="Consolas"/>
                <a:cs typeface="Consolas"/>
              </a:rPr>
              <a:t>concat_ws</a:t>
            </a:r>
            <a:r>
              <a:rPr sz="2300" spc="-5" dirty="0">
                <a:latin typeface="Consolas"/>
                <a:cs typeface="Consolas"/>
              </a:rPr>
              <a:t>(</a:t>
            </a:r>
            <a:r>
              <a:rPr sz="2300" spc="-5" dirty="0">
                <a:solidFill>
                  <a:srgbClr val="EE5518"/>
                </a:solidFill>
                <a:latin typeface="Consolas"/>
                <a:cs typeface="Consolas"/>
              </a:rPr>
              <a:t>' '</a:t>
            </a:r>
            <a:r>
              <a:rPr sz="2300" spc="-5" dirty="0">
                <a:latin typeface="Consolas"/>
                <a:cs typeface="Consolas"/>
              </a:rPr>
              <a:t>, resident_FirstName </a:t>
            </a:r>
            <a:r>
              <a:rPr sz="2300" dirty="0">
                <a:latin typeface="Consolas"/>
                <a:cs typeface="Consolas"/>
              </a:rPr>
              <a:t>, </a:t>
            </a:r>
            <a:r>
              <a:rPr sz="2300" spc="5" dirty="0">
                <a:latin typeface="Consolas"/>
                <a:cs typeface="Consolas"/>
              </a:rPr>
              <a:t> </a:t>
            </a:r>
            <a:r>
              <a:rPr sz="2300" dirty="0">
                <a:latin typeface="Consolas"/>
                <a:cs typeface="Consolas"/>
              </a:rPr>
              <a:t>r</a:t>
            </a:r>
            <a:r>
              <a:rPr sz="2300" spc="5" dirty="0">
                <a:latin typeface="Consolas"/>
                <a:cs typeface="Consolas"/>
              </a:rPr>
              <a:t>e</a:t>
            </a:r>
            <a:r>
              <a:rPr sz="2300" dirty="0">
                <a:latin typeface="Consolas"/>
                <a:cs typeface="Consolas"/>
              </a:rPr>
              <a:t>s</a:t>
            </a:r>
            <a:r>
              <a:rPr sz="2300" spc="5" dirty="0">
                <a:latin typeface="Consolas"/>
                <a:cs typeface="Consolas"/>
              </a:rPr>
              <a:t>i</a:t>
            </a:r>
            <a:r>
              <a:rPr sz="2300" spc="-10" dirty="0">
                <a:latin typeface="Consolas"/>
                <a:cs typeface="Consolas"/>
              </a:rPr>
              <a:t>dent</a:t>
            </a:r>
            <a:r>
              <a:rPr sz="2300" dirty="0">
                <a:latin typeface="Consolas"/>
                <a:cs typeface="Consolas"/>
              </a:rPr>
              <a:t>_S</a:t>
            </a:r>
            <a:r>
              <a:rPr sz="2300" spc="-10" dirty="0">
                <a:latin typeface="Consolas"/>
                <a:cs typeface="Consolas"/>
              </a:rPr>
              <a:t>urN</a:t>
            </a:r>
            <a:r>
              <a:rPr sz="2300" dirty="0">
                <a:latin typeface="Consolas"/>
                <a:cs typeface="Consolas"/>
              </a:rPr>
              <a:t>am</a:t>
            </a:r>
            <a:r>
              <a:rPr sz="2300" spc="-5" dirty="0">
                <a:latin typeface="Consolas"/>
                <a:cs typeface="Consolas"/>
              </a:rPr>
              <a:t>e</a:t>
            </a:r>
            <a:r>
              <a:rPr sz="2300" dirty="0">
                <a:latin typeface="Consolas"/>
                <a:cs typeface="Consolas"/>
              </a:rPr>
              <a:t>)</a:t>
            </a:r>
            <a:r>
              <a:rPr sz="2300" spc="-675" dirty="0">
                <a:latin typeface="Consolas"/>
                <a:cs typeface="Consolas"/>
              </a:rPr>
              <a:t> </a:t>
            </a:r>
            <a:r>
              <a:rPr sz="2300" spc="5" dirty="0">
                <a:solidFill>
                  <a:srgbClr val="235CB8"/>
                </a:solidFill>
                <a:latin typeface="Consolas"/>
                <a:cs typeface="Consolas"/>
              </a:rPr>
              <a:t>a</a:t>
            </a:r>
            <a:r>
              <a:rPr sz="2300" dirty="0">
                <a:solidFill>
                  <a:srgbClr val="235CB8"/>
                </a:solidFill>
                <a:latin typeface="Consolas"/>
                <a:cs typeface="Consolas"/>
              </a:rPr>
              <a:t>s</a:t>
            </a:r>
            <a:r>
              <a:rPr sz="2300" spc="-1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dirty="0">
                <a:latin typeface="Consolas"/>
                <a:cs typeface="Consolas"/>
              </a:rPr>
              <a:t>f</a:t>
            </a:r>
            <a:r>
              <a:rPr sz="2300" spc="5" dirty="0">
                <a:latin typeface="Consolas"/>
                <a:cs typeface="Consolas"/>
              </a:rPr>
              <a:t>u</a:t>
            </a:r>
            <a:r>
              <a:rPr sz="2300" dirty="0">
                <a:latin typeface="Consolas"/>
                <a:cs typeface="Consolas"/>
              </a:rPr>
              <a:t>l</a:t>
            </a:r>
            <a:r>
              <a:rPr sz="2300" spc="5" dirty="0">
                <a:latin typeface="Consolas"/>
                <a:cs typeface="Consolas"/>
              </a:rPr>
              <a:t>l</a:t>
            </a:r>
            <a:r>
              <a:rPr sz="2300" spc="-10" dirty="0">
                <a:latin typeface="Consolas"/>
                <a:cs typeface="Consolas"/>
              </a:rPr>
              <a:t>_Na</a:t>
            </a:r>
            <a:r>
              <a:rPr sz="2300" dirty="0">
                <a:latin typeface="Consolas"/>
                <a:cs typeface="Consolas"/>
              </a:rPr>
              <a:t>me,  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timestampdiff</a:t>
            </a:r>
            <a:r>
              <a:rPr sz="2300" spc="-5" dirty="0">
                <a:latin typeface="Consolas"/>
                <a:cs typeface="Consolas"/>
              </a:rPr>
              <a:t>(</a:t>
            </a: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year</a:t>
            </a:r>
            <a:r>
              <a:rPr sz="2300" spc="-5" dirty="0">
                <a:latin typeface="Consolas"/>
                <a:cs typeface="Consolas"/>
              </a:rPr>
              <a:t>,resident_BirthDate,</a:t>
            </a:r>
            <a:r>
              <a:rPr sz="2300" spc="-5" dirty="0">
                <a:solidFill>
                  <a:srgbClr val="7E7E7E"/>
                </a:solidFill>
                <a:latin typeface="Consolas"/>
                <a:cs typeface="Consolas"/>
              </a:rPr>
              <a:t>curdate</a:t>
            </a:r>
            <a:r>
              <a:rPr sz="2300" spc="-5" dirty="0">
                <a:latin typeface="Consolas"/>
                <a:cs typeface="Consolas"/>
              </a:rPr>
              <a:t>())</a:t>
            </a:r>
            <a:r>
              <a:rPr sz="2300" spc="-25" dirty="0"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235CB8"/>
                </a:solidFill>
                <a:latin typeface="Consolas"/>
                <a:cs typeface="Consolas"/>
              </a:rPr>
              <a:t>as</a:t>
            </a:r>
            <a:r>
              <a:rPr sz="2300" spc="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dirty="0">
                <a:latin typeface="Consolas"/>
                <a:cs typeface="Consolas"/>
              </a:rPr>
              <a:t>age</a:t>
            </a:r>
          </a:p>
          <a:p>
            <a:pPr marL="12700" algn="l" rtl="0">
              <a:lnSpc>
                <a:spcPct val="100000"/>
              </a:lnSpc>
            </a:pP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from</a:t>
            </a:r>
            <a:r>
              <a:rPr sz="2300" spc="-5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latin typeface="Consolas"/>
                <a:cs typeface="Consolas"/>
              </a:rPr>
              <a:t>Resident;</a:t>
            </a:r>
            <a:endParaRPr sz="2300" dirty="0">
              <a:latin typeface="Consolas"/>
              <a:cs typeface="Consolas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§"/>
            </a:pPr>
            <a:r>
              <a:rPr lang="he-IL" sz="2300" spc="-5" dirty="0">
                <a:latin typeface="Consolas"/>
              </a:rPr>
              <a:t>אפשר להשתמש בפונקציה </a:t>
            </a:r>
            <a:r>
              <a:rPr lang="en-US" sz="2400" spc="-5" dirty="0" err="1">
                <a:solidFill>
                  <a:srgbClr val="235CB8"/>
                </a:solidFill>
                <a:latin typeface="Consolas"/>
              </a:rPr>
              <a:t>concat</a:t>
            </a:r>
            <a:r>
              <a:rPr lang="he-IL" sz="2300" spc="-5" dirty="0">
                <a:latin typeface="Consolas"/>
              </a:rPr>
              <a:t> במקום הפונקציה </a:t>
            </a:r>
            <a:r>
              <a:rPr lang="en-US" sz="2400" spc="-5" dirty="0" err="1">
                <a:solidFill>
                  <a:srgbClr val="235CB8"/>
                </a:solidFill>
                <a:latin typeface="Consolas"/>
              </a:rPr>
              <a:t>concat_ws</a:t>
            </a:r>
            <a:r>
              <a:rPr lang="he-IL" sz="2400" spc="-5" dirty="0">
                <a:solidFill>
                  <a:srgbClr val="235CB8"/>
                </a:solidFill>
                <a:latin typeface="Consolas"/>
              </a:rPr>
              <a:t> </a:t>
            </a:r>
            <a:r>
              <a:rPr lang="he-IL" sz="2300" spc="-5" dirty="0">
                <a:latin typeface="Consolas"/>
              </a:rPr>
              <a:t>בצורה הבאה: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he-IL" sz="2300" spc="-5" dirty="0"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35"/>
              </a:spcBef>
            </a:pPr>
            <a:r>
              <a:rPr lang="en-US" sz="2300" spc="-5" dirty="0">
                <a:solidFill>
                  <a:srgbClr val="235CB8"/>
                </a:solidFill>
                <a:latin typeface="Consolas"/>
                <a:cs typeface="Consolas"/>
              </a:rPr>
              <a:t>select </a:t>
            </a:r>
            <a:r>
              <a:rPr lang="en-US" sz="2300" spc="-5" dirty="0" err="1">
                <a:latin typeface="Consolas"/>
                <a:cs typeface="Consolas"/>
              </a:rPr>
              <a:t>resident_ID</a:t>
            </a:r>
            <a:r>
              <a:rPr lang="en-US" sz="2300" spc="-5" dirty="0">
                <a:latin typeface="Consolas"/>
                <a:cs typeface="Consolas"/>
              </a:rPr>
              <a:t>, </a:t>
            </a:r>
            <a:r>
              <a:rPr lang="en-US" sz="2300" dirty="0" err="1">
                <a:solidFill>
                  <a:srgbClr val="7E7E7E"/>
                </a:solidFill>
                <a:latin typeface="Consolas"/>
                <a:cs typeface="Consolas"/>
              </a:rPr>
              <a:t>c</a:t>
            </a:r>
            <a:r>
              <a:rPr lang="en-US" sz="2300" spc="5" dirty="0" err="1">
                <a:solidFill>
                  <a:srgbClr val="7E7E7E"/>
                </a:solidFill>
                <a:latin typeface="Consolas"/>
                <a:cs typeface="Consolas"/>
              </a:rPr>
              <a:t>o</a:t>
            </a:r>
            <a:r>
              <a:rPr lang="en-US" sz="2300" dirty="0" err="1">
                <a:solidFill>
                  <a:srgbClr val="7E7E7E"/>
                </a:solidFill>
                <a:latin typeface="Consolas"/>
                <a:cs typeface="Consolas"/>
              </a:rPr>
              <a:t>n</a:t>
            </a:r>
            <a:r>
              <a:rPr lang="en-US" sz="2300" spc="5" dirty="0" err="1">
                <a:solidFill>
                  <a:srgbClr val="7E7E7E"/>
                </a:solidFill>
                <a:latin typeface="Consolas"/>
                <a:cs typeface="Consolas"/>
              </a:rPr>
              <a:t>c</a:t>
            </a:r>
            <a:r>
              <a:rPr lang="en-US" sz="2300" spc="-10" dirty="0" err="1">
                <a:solidFill>
                  <a:srgbClr val="7E7E7E"/>
                </a:solidFill>
                <a:latin typeface="Consolas"/>
                <a:cs typeface="Consolas"/>
              </a:rPr>
              <a:t>a</a:t>
            </a:r>
            <a:r>
              <a:rPr lang="en-US" sz="2300" dirty="0" err="1">
                <a:solidFill>
                  <a:srgbClr val="7E7E7E"/>
                </a:solidFill>
                <a:latin typeface="Consolas"/>
                <a:cs typeface="Consolas"/>
              </a:rPr>
              <a:t>t</a:t>
            </a:r>
            <a:r>
              <a:rPr lang="en-US" sz="23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lang="en-US" sz="2300" spc="5" dirty="0">
                <a:latin typeface="Consolas"/>
                <a:cs typeface="Consolas"/>
              </a:rPr>
              <a:t>(</a:t>
            </a:r>
            <a:r>
              <a:rPr lang="en-US" sz="2300" spc="5" dirty="0" err="1">
                <a:latin typeface="Consolas"/>
                <a:cs typeface="Consolas"/>
              </a:rPr>
              <a:t>re</a:t>
            </a:r>
            <a:r>
              <a:rPr lang="en-US" sz="2300" dirty="0" err="1">
                <a:latin typeface="Consolas"/>
                <a:cs typeface="Consolas"/>
              </a:rPr>
              <a:t>sid</a:t>
            </a:r>
            <a:r>
              <a:rPr lang="en-US" sz="2300" spc="-10" dirty="0" err="1">
                <a:latin typeface="Consolas"/>
                <a:cs typeface="Consolas"/>
              </a:rPr>
              <a:t>e</a:t>
            </a:r>
            <a:r>
              <a:rPr lang="en-US" sz="2300" dirty="0" err="1">
                <a:latin typeface="Consolas"/>
                <a:cs typeface="Consolas"/>
              </a:rPr>
              <a:t>nt_</a:t>
            </a:r>
            <a:r>
              <a:rPr lang="en-US" sz="2300" spc="-10" dirty="0" err="1">
                <a:latin typeface="Consolas"/>
                <a:cs typeface="Consolas"/>
              </a:rPr>
              <a:t>F</a:t>
            </a:r>
            <a:r>
              <a:rPr lang="en-US" sz="2300" dirty="0" err="1">
                <a:latin typeface="Consolas"/>
                <a:cs typeface="Consolas"/>
              </a:rPr>
              <a:t>i</a:t>
            </a:r>
            <a:r>
              <a:rPr lang="en-US" sz="2300" spc="-10" dirty="0" err="1">
                <a:latin typeface="Consolas"/>
                <a:cs typeface="Consolas"/>
              </a:rPr>
              <a:t>r</a:t>
            </a:r>
            <a:r>
              <a:rPr lang="en-US" sz="2300" spc="5" dirty="0" err="1">
                <a:latin typeface="Consolas"/>
                <a:cs typeface="Consolas"/>
              </a:rPr>
              <a:t>s</a:t>
            </a:r>
            <a:r>
              <a:rPr lang="en-US" sz="2300" dirty="0" err="1">
                <a:latin typeface="Consolas"/>
                <a:cs typeface="Consolas"/>
              </a:rPr>
              <a:t>t</a:t>
            </a:r>
            <a:r>
              <a:rPr lang="en-US" sz="2300" spc="-10" dirty="0" err="1">
                <a:latin typeface="Consolas"/>
                <a:cs typeface="Consolas"/>
              </a:rPr>
              <a:t>N</a:t>
            </a:r>
            <a:r>
              <a:rPr lang="en-US" sz="2300" dirty="0" err="1">
                <a:latin typeface="Consolas"/>
                <a:cs typeface="Consolas"/>
              </a:rPr>
              <a:t>a</a:t>
            </a:r>
            <a:r>
              <a:rPr lang="en-US" sz="2300" spc="-10" dirty="0" err="1">
                <a:latin typeface="Consolas"/>
                <a:cs typeface="Consolas"/>
              </a:rPr>
              <a:t>m</a:t>
            </a:r>
            <a:r>
              <a:rPr lang="en-US" sz="2300" dirty="0" err="1">
                <a:latin typeface="Consolas"/>
                <a:cs typeface="Consolas"/>
              </a:rPr>
              <a:t>e</a:t>
            </a:r>
            <a:r>
              <a:rPr lang="en-US" sz="2300" spc="-70" dirty="0">
                <a:latin typeface="Consolas"/>
                <a:cs typeface="Consolas"/>
              </a:rPr>
              <a:t> </a:t>
            </a:r>
            <a:r>
              <a:rPr lang="en-US" sz="2300" dirty="0">
                <a:latin typeface="Consolas"/>
                <a:cs typeface="Consolas"/>
              </a:rPr>
              <a:t>,</a:t>
            </a:r>
            <a:r>
              <a:rPr lang="en-US" sz="2300" spc="-640" dirty="0">
                <a:latin typeface="Consolas"/>
                <a:cs typeface="Consolas"/>
              </a:rPr>
              <a:t> </a:t>
            </a:r>
            <a:r>
              <a:rPr lang="en-US" sz="2300" dirty="0">
                <a:solidFill>
                  <a:srgbClr val="EE5518"/>
                </a:solidFill>
                <a:latin typeface="Consolas"/>
                <a:cs typeface="Consolas"/>
              </a:rPr>
              <a:t>' </a:t>
            </a:r>
            <a:r>
              <a:rPr lang="en-US" sz="2300" spc="5" dirty="0">
                <a:solidFill>
                  <a:srgbClr val="EE5518"/>
                </a:solidFill>
                <a:latin typeface="Consolas"/>
                <a:cs typeface="Consolas"/>
              </a:rPr>
              <a:t>'</a:t>
            </a:r>
            <a:r>
              <a:rPr lang="en-US" sz="2300" dirty="0">
                <a:latin typeface="Consolas"/>
                <a:cs typeface="Consolas"/>
              </a:rPr>
              <a:t>,  </a:t>
            </a:r>
            <a:r>
              <a:rPr lang="en-US" sz="2300" dirty="0" err="1">
                <a:latin typeface="Consolas"/>
                <a:cs typeface="Consolas"/>
              </a:rPr>
              <a:t>r</a:t>
            </a:r>
            <a:r>
              <a:rPr lang="en-US" sz="2300" spc="5" dirty="0" err="1">
                <a:latin typeface="Consolas"/>
                <a:cs typeface="Consolas"/>
              </a:rPr>
              <a:t>e</a:t>
            </a:r>
            <a:r>
              <a:rPr lang="en-US" sz="2300" dirty="0" err="1">
                <a:latin typeface="Consolas"/>
                <a:cs typeface="Consolas"/>
              </a:rPr>
              <a:t>s</a:t>
            </a:r>
            <a:r>
              <a:rPr lang="en-US" sz="2300" spc="5" dirty="0" err="1">
                <a:latin typeface="Consolas"/>
                <a:cs typeface="Consolas"/>
              </a:rPr>
              <a:t>i</a:t>
            </a:r>
            <a:r>
              <a:rPr lang="en-US" sz="2300" spc="-10" dirty="0" err="1">
                <a:latin typeface="Consolas"/>
                <a:cs typeface="Consolas"/>
              </a:rPr>
              <a:t>dent</a:t>
            </a:r>
            <a:r>
              <a:rPr lang="en-US" sz="2300" dirty="0" err="1">
                <a:latin typeface="Consolas"/>
                <a:cs typeface="Consolas"/>
              </a:rPr>
              <a:t>_S</a:t>
            </a:r>
            <a:r>
              <a:rPr lang="en-US" sz="2300" spc="-10" dirty="0" err="1">
                <a:latin typeface="Consolas"/>
                <a:cs typeface="Consolas"/>
              </a:rPr>
              <a:t>urN</a:t>
            </a:r>
            <a:r>
              <a:rPr lang="en-US" sz="2300" dirty="0" err="1">
                <a:latin typeface="Consolas"/>
                <a:cs typeface="Consolas"/>
              </a:rPr>
              <a:t>am</a:t>
            </a:r>
            <a:r>
              <a:rPr lang="en-US" sz="2300" spc="-5" dirty="0" err="1">
                <a:latin typeface="Consolas"/>
                <a:cs typeface="Consolas"/>
              </a:rPr>
              <a:t>e</a:t>
            </a:r>
            <a:r>
              <a:rPr lang="en-US" sz="2300" dirty="0">
                <a:latin typeface="Consolas"/>
                <a:cs typeface="Consolas"/>
              </a:rPr>
              <a:t>)</a:t>
            </a:r>
            <a:r>
              <a:rPr lang="en-US" sz="2300" spc="-675" dirty="0">
                <a:latin typeface="Consolas"/>
                <a:cs typeface="Consolas"/>
              </a:rPr>
              <a:t> </a:t>
            </a:r>
            <a:r>
              <a:rPr lang="en-US" sz="2300" spc="5" dirty="0">
                <a:solidFill>
                  <a:srgbClr val="235CB8"/>
                </a:solidFill>
                <a:latin typeface="Consolas"/>
                <a:cs typeface="Consolas"/>
              </a:rPr>
              <a:t>a</a:t>
            </a:r>
            <a:r>
              <a:rPr lang="en-US" sz="2300" dirty="0">
                <a:solidFill>
                  <a:srgbClr val="235CB8"/>
                </a:solidFill>
                <a:latin typeface="Consolas"/>
                <a:cs typeface="Consolas"/>
              </a:rPr>
              <a:t>s</a:t>
            </a:r>
            <a:r>
              <a:rPr lang="en-US" sz="2300" spc="-1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lang="en-US" sz="2300" dirty="0" err="1">
                <a:latin typeface="Consolas"/>
                <a:cs typeface="Consolas"/>
              </a:rPr>
              <a:t>f</a:t>
            </a:r>
            <a:r>
              <a:rPr lang="en-US" sz="2300" spc="5" dirty="0" err="1">
                <a:latin typeface="Consolas"/>
                <a:cs typeface="Consolas"/>
              </a:rPr>
              <a:t>u</a:t>
            </a:r>
            <a:r>
              <a:rPr lang="en-US" sz="2300" dirty="0" err="1">
                <a:latin typeface="Consolas"/>
                <a:cs typeface="Consolas"/>
              </a:rPr>
              <a:t>l</a:t>
            </a:r>
            <a:r>
              <a:rPr lang="en-US" sz="2300" spc="5" dirty="0" err="1">
                <a:latin typeface="Consolas"/>
                <a:cs typeface="Consolas"/>
              </a:rPr>
              <a:t>l</a:t>
            </a:r>
            <a:r>
              <a:rPr lang="en-US" sz="2300" spc="-10" dirty="0" err="1">
                <a:latin typeface="Consolas"/>
                <a:cs typeface="Consolas"/>
              </a:rPr>
              <a:t>_Na</a:t>
            </a:r>
            <a:r>
              <a:rPr lang="en-US" sz="2300" dirty="0" err="1">
                <a:latin typeface="Consolas"/>
                <a:cs typeface="Consolas"/>
              </a:rPr>
              <a:t>me</a:t>
            </a:r>
            <a:r>
              <a:rPr lang="en-US" sz="2300" dirty="0">
                <a:latin typeface="Consolas"/>
                <a:cs typeface="Consolas"/>
              </a:rPr>
              <a:t>,  </a:t>
            </a:r>
            <a:r>
              <a:rPr lang="en-US" sz="2300" spc="-5" dirty="0" err="1">
                <a:solidFill>
                  <a:srgbClr val="235CB8"/>
                </a:solidFill>
                <a:latin typeface="Consolas"/>
                <a:cs typeface="Consolas"/>
              </a:rPr>
              <a:t>timestampdiff</a:t>
            </a:r>
            <a:r>
              <a:rPr lang="en-US" sz="2300" spc="-5" dirty="0">
                <a:latin typeface="Consolas"/>
                <a:cs typeface="Consolas"/>
              </a:rPr>
              <a:t>(</a:t>
            </a:r>
            <a:r>
              <a:rPr lang="en-US" sz="2300" spc="-5" dirty="0" err="1">
                <a:solidFill>
                  <a:srgbClr val="235CB8"/>
                </a:solidFill>
                <a:latin typeface="Consolas"/>
                <a:cs typeface="Consolas"/>
              </a:rPr>
              <a:t>year</a:t>
            </a:r>
            <a:r>
              <a:rPr lang="en-US" sz="2300" spc="-5" dirty="0" err="1">
                <a:latin typeface="Consolas"/>
                <a:cs typeface="Consolas"/>
              </a:rPr>
              <a:t>,resident_BirthDate,</a:t>
            </a:r>
            <a:r>
              <a:rPr lang="en-US" sz="2300" spc="-5" dirty="0" err="1">
                <a:solidFill>
                  <a:srgbClr val="7E7E7E"/>
                </a:solidFill>
                <a:latin typeface="Consolas"/>
                <a:cs typeface="Consolas"/>
              </a:rPr>
              <a:t>curdate</a:t>
            </a:r>
            <a:r>
              <a:rPr lang="en-US" sz="2300" spc="-5" dirty="0">
                <a:latin typeface="Consolas"/>
                <a:cs typeface="Consolas"/>
              </a:rPr>
              <a:t>())</a:t>
            </a:r>
            <a:r>
              <a:rPr lang="en-US" sz="2300" spc="-25" dirty="0">
                <a:latin typeface="Consolas"/>
                <a:cs typeface="Consolas"/>
              </a:rPr>
              <a:t> </a:t>
            </a:r>
            <a:r>
              <a:rPr lang="en-US" sz="2300" dirty="0">
                <a:solidFill>
                  <a:srgbClr val="235CB8"/>
                </a:solidFill>
                <a:latin typeface="Consolas"/>
                <a:cs typeface="Consolas"/>
              </a:rPr>
              <a:t>as</a:t>
            </a:r>
            <a:r>
              <a:rPr lang="en-US" sz="2300" spc="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lang="en-US" sz="2300" dirty="0">
                <a:latin typeface="Consolas"/>
                <a:cs typeface="Consolas"/>
              </a:rPr>
              <a:t>age</a:t>
            </a:r>
          </a:p>
          <a:p>
            <a:pPr marL="12700" algn="l" rtl="0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235CB8"/>
                </a:solidFill>
                <a:latin typeface="Consolas"/>
                <a:cs typeface="Consolas"/>
              </a:rPr>
              <a:t>from</a:t>
            </a:r>
            <a:r>
              <a:rPr sz="2300" spc="-5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300" spc="-5" dirty="0">
                <a:latin typeface="Consolas"/>
                <a:cs typeface="Consolas"/>
              </a:rPr>
              <a:t>Resident;</a:t>
            </a:r>
            <a:endParaRPr sz="23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116257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 rtl="1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5"/>
            </a:pPr>
            <a:r>
              <a:rPr lang="he-IL" spc="-40" dirty="0"/>
              <a:t>כתוב שאילתה המחזירה מספרי זיהוי של תושבים שנמצאים כרגע בבידוד.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2149539"/>
            <a:ext cx="5497830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35CB8"/>
                </a:solidFill>
                <a:latin typeface="Consolas"/>
                <a:cs typeface="Consolas"/>
              </a:rPr>
              <a:t>select</a:t>
            </a:r>
            <a:r>
              <a:rPr sz="2800" spc="-4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resident_ID</a:t>
            </a:r>
            <a:endParaRPr sz="2800" dirty="0">
              <a:latin typeface="Consolas"/>
              <a:cs typeface="Consolas"/>
            </a:endParaRPr>
          </a:p>
          <a:p>
            <a:pPr marL="12700" marR="5080" algn="l" rtl="0">
              <a:lnSpc>
                <a:spcPts val="3350"/>
              </a:lnSpc>
              <a:spcBef>
                <a:spcPts val="110"/>
              </a:spcBef>
            </a:pPr>
            <a:r>
              <a:rPr sz="2800" spc="-10" dirty="0">
                <a:solidFill>
                  <a:srgbClr val="235CB8"/>
                </a:solidFill>
                <a:latin typeface="Consolas"/>
                <a:cs typeface="Consolas"/>
              </a:rPr>
              <a:t>from</a:t>
            </a:r>
            <a:r>
              <a:rPr sz="2800" spc="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Insulation_Of_Aresident </a:t>
            </a:r>
            <a:r>
              <a:rPr sz="2800" spc="-1525" dirty="0"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235CB8"/>
                </a:solidFill>
                <a:latin typeface="Consolas"/>
                <a:cs typeface="Consolas"/>
              </a:rPr>
              <a:t>where</a:t>
            </a:r>
            <a:r>
              <a:rPr sz="2800" spc="-1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End_DateTime</a:t>
            </a:r>
            <a:r>
              <a:rPr sz="2800" spc="-1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is</a:t>
            </a:r>
            <a:r>
              <a:rPr sz="2800" dirty="0"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235CB8"/>
                </a:solidFill>
                <a:latin typeface="Consolas"/>
                <a:cs typeface="Consolas"/>
              </a:rPr>
              <a:t>null</a:t>
            </a:r>
            <a:r>
              <a:rPr sz="2800" spc="-10" dirty="0">
                <a:latin typeface="Consolas"/>
                <a:cs typeface="Consolas"/>
              </a:rPr>
              <a:t>;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532" y="41859"/>
            <a:ext cx="10931068" cy="1651785"/>
          </a:xfrm>
          <a:prstGeom prst="rect">
            <a:avLst/>
          </a:prstGeom>
        </p:spPr>
        <p:txBody>
          <a:bodyPr vert="horz" wrap="square" lIns="0" tIns="619810" rIns="0" bIns="0" rtlCol="0">
            <a:spAutoFit/>
          </a:bodyPr>
          <a:lstStyle/>
          <a:p>
            <a:pPr marL="1313180" marR="5080" indent="-742950" algn="r" rtl="1">
              <a:lnSpc>
                <a:spcPts val="3995"/>
              </a:lnSpc>
              <a:spcBef>
                <a:spcPts val="100"/>
              </a:spcBef>
              <a:buFont typeface="+mj-lt"/>
              <a:buAutoNum type="arabicPeriod" startAt="6"/>
            </a:pPr>
            <a:r>
              <a:rPr lang="he-IL" spc="-35" dirty="0"/>
              <a:t>כתוב שאילתה המחזירה מספרי זיהוי של תושבים חולים אשר החלימו תוך פחות משבועיים.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453034" y="2391232"/>
            <a:ext cx="928306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35CB8"/>
                </a:solidFill>
                <a:latin typeface="Consolas"/>
                <a:cs typeface="Consolas"/>
              </a:rPr>
              <a:t>Select</a:t>
            </a:r>
            <a:r>
              <a:rPr sz="2400" spc="-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35CB8"/>
                </a:solidFill>
                <a:latin typeface="Consolas"/>
                <a:cs typeface="Consolas"/>
              </a:rPr>
              <a:t>distinct</a:t>
            </a:r>
            <a:r>
              <a:rPr sz="2400" spc="1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resident_ID</a:t>
            </a:r>
          </a:p>
          <a:p>
            <a:pPr marL="12700" algn="l" rtl="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35CB8"/>
                </a:solidFill>
                <a:latin typeface="Consolas"/>
                <a:cs typeface="Consolas"/>
              </a:rPr>
              <a:t>from</a:t>
            </a:r>
            <a:r>
              <a:rPr sz="2400" spc="-1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Sick_Resident</a:t>
            </a:r>
          </a:p>
          <a:p>
            <a:pPr marL="1021715" marR="5080" indent="-1009650" algn="l" rtl="0">
              <a:lnSpc>
                <a:spcPct val="100000"/>
              </a:lnSpc>
            </a:pPr>
            <a:r>
              <a:rPr sz="2400" dirty="0">
                <a:solidFill>
                  <a:srgbClr val="235CB8"/>
                </a:solidFill>
                <a:latin typeface="Consolas"/>
                <a:cs typeface="Consolas"/>
              </a:rPr>
              <a:t>where</a:t>
            </a:r>
            <a:r>
              <a:rPr sz="2400" spc="2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35CB8"/>
                </a:solidFill>
                <a:latin typeface="Consolas"/>
                <a:cs typeface="Consolas"/>
              </a:rPr>
              <a:t>timestampdiff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235CB8"/>
                </a:solidFill>
                <a:latin typeface="Consolas"/>
                <a:cs typeface="Consolas"/>
              </a:rPr>
              <a:t>day</a:t>
            </a:r>
            <a:r>
              <a:rPr sz="2400" dirty="0">
                <a:latin typeface="Consolas"/>
                <a:cs typeface="Consolas"/>
              </a:rPr>
              <a:t>,</a:t>
            </a:r>
            <a:r>
              <a:rPr sz="2400" spc="15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discover_Date,recover_Date)&lt;</a:t>
            </a:r>
            <a:r>
              <a:rPr sz="2400" spc="5" dirty="0">
                <a:solidFill>
                  <a:srgbClr val="EE5518"/>
                </a:solidFill>
                <a:latin typeface="Consolas"/>
                <a:cs typeface="Consolas"/>
              </a:rPr>
              <a:t>14 </a:t>
            </a:r>
            <a:r>
              <a:rPr sz="2400" spc="-1300" dirty="0">
                <a:solidFill>
                  <a:srgbClr val="EE551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35CB8"/>
                </a:solidFill>
                <a:latin typeface="Consolas"/>
                <a:cs typeface="Consolas"/>
              </a:rPr>
              <a:t>and</a:t>
            </a:r>
            <a:r>
              <a:rPr sz="2400" spc="5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235CB8"/>
                </a:solidFill>
                <a:latin typeface="Consolas"/>
                <a:cs typeface="Consolas"/>
              </a:rPr>
              <a:t>status</a:t>
            </a:r>
            <a:r>
              <a:rPr sz="2400" spc="20" dirty="0">
                <a:solidFill>
                  <a:srgbClr val="235CB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E5518"/>
                </a:solidFill>
                <a:latin typeface="Consolas"/>
                <a:cs typeface="Consolas"/>
              </a:rPr>
              <a:t>=</a:t>
            </a:r>
            <a:r>
              <a:rPr sz="2400" spc="5" dirty="0">
                <a:solidFill>
                  <a:srgbClr val="EE551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E5518"/>
                </a:solidFill>
                <a:latin typeface="Consolas"/>
                <a:cs typeface="Consolas"/>
              </a:rPr>
              <a:t>‘R’</a:t>
            </a:r>
            <a:r>
              <a:rPr sz="2400" dirty="0">
                <a:latin typeface="Consolas"/>
                <a:cs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401</Words>
  <Application>Microsoft Office PowerPoint</Application>
  <PresentationFormat>מסך רחב</PresentationFormat>
  <Paragraphs>42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Microsoft Sans Serif</vt:lpstr>
      <vt:lpstr>Times New Roman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כתוב שאילתה המחזירה את כלל פרטי העסקים השמורים במערכת</vt:lpstr>
      <vt:lpstr>כתוב שאילתה המחזירה תעודות זהות, שמות מלאים וגילאים של תושבים.</vt:lpstr>
      <vt:lpstr>כתוב שאילתה המחזירה מספרי זיהוי של תושבים שנמצאים כרגע בבידוד.</vt:lpstr>
      <vt:lpstr>כתוב שאילתה המחזירה מספרי זיהוי של תושבים חולים אשר החלימו תוך פחות משבועיים.</vt:lpstr>
      <vt:lpstr>כתוב שאילתה המחזירה את כלל פרטי התושבים הגברים שנולדו בשנות ה90.</vt:lpstr>
      <vt:lpstr> כתוב שאילתה המחזירה את ת.ז. של התושבים שנכנסו לבידוד בתאריך   01.04.2021 או בתאריך 10.04.2021.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ofer palensia</dc:creator>
  <cp:lastModifiedBy>ofer palensia</cp:lastModifiedBy>
  <cp:revision>8</cp:revision>
  <dcterms:created xsi:type="dcterms:W3CDTF">2022-02-24T16:52:17Z</dcterms:created>
  <dcterms:modified xsi:type="dcterms:W3CDTF">2022-02-25T16:52:24Z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Creator">
    <vt:lpwstr>PDFium</vt:lpwstr>
  </property>
  <property fmtid="{D5CDD505-2E9C-101B-9397-08002B2CF9AE}" pid="4" name="LastSaved">
    <vt:filetime>2021-08-04T00:00:00Z</vt:filetime>
  </property>
</Properties>
</file>