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8" r:id="rId3"/>
    <p:sldId id="257" r:id="rId4"/>
    <p:sldId id="270" r:id="rId5"/>
    <p:sldId id="271" r:id="rId6"/>
    <p:sldId id="283" r:id="rId7"/>
    <p:sldId id="284" r:id="rId8"/>
    <p:sldId id="286" r:id="rId9"/>
    <p:sldId id="287" r:id="rId10"/>
    <p:sldId id="288" r:id="rId11"/>
    <p:sldId id="289" r:id="rId12"/>
    <p:sldId id="290" r:id="rId13"/>
    <p:sldId id="291" r:id="rId14"/>
  </p:sldIdLst>
  <p:sldSz cx="12192000" cy="6858000"/>
  <p:notesSz cx="12192000" cy="6858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6" d="100"/>
          <a:sy n="36" d="100"/>
        </p:scale>
        <p:origin x="972"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sp>
        <p:nvSpPr>
          <p:cNvPr id="18" name="bg object 18"/>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2" name="Holder 2"/>
          <p:cNvSpPr>
            <a:spLocks noGrp="1"/>
          </p:cNvSpPr>
          <p:nvPr>
            <p:ph type="ctrTitle"/>
          </p:nvPr>
        </p:nvSpPr>
        <p:spPr>
          <a:xfrm>
            <a:off x="1109091" y="819658"/>
            <a:ext cx="9973817" cy="871219"/>
          </a:xfrm>
          <a:prstGeom prst="rect">
            <a:avLst/>
          </a:prstGeom>
        </p:spPr>
        <p:txBody>
          <a:bodyPr wrap="square" lIns="0" tIns="0" rIns="0" bIns="0">
            <a:spAutoFit/>
          </a:bodyPr>
          <a:lstStyle>
            <a:lvl1pPr>
              <a:defRPr sz="30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sp>
        <p:nvSpPr>
          <p:cNvPr id="18" name="bg object 18"/>
          <p:cNvSpPr/>
          <p:nvPr/>
        </p:nvSpPr>
        <p:spPr>
          <a:xfrm>
            <a:off x="1193291" y="1737360"/>
            <a:ext cx="9966960" cy="0"/>
          </a:xfrm>
          <a:custGeom>
            <a:avLst/>
            <a:gdLst/>
            <a:ahLst/>
            <a:cxnLst/>
            <a:rect l="l" t="t" r="r" b="b"/>
            <a:pathLst>
              <a:path w="9966960">
                <a:moveTo>
                  <a:pt x="0" y="0"/>
                </a:moveTo>
                <a:lnTo>
                  <a:pt x="9966960" y="0"/>
                </a:lnTo>
              </a:path>
            </a:pathLst>
          </a:custGeom>
          <a:ln w="6096">
            <a:solidFill>
              <a:srgbClr val="7E7E7E"/>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onsolas"/>
                <a:cs typeface="Consola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E7E7E"/>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sp>
        <p:nvSpPr>
          <p:cNvPr id="2" name="Holder 2"/>
          <p:cNvSpPr>
            <a:spLocks noGrp="1"/>
          </p:cNvSpPr>
          <p:nvPr>
            <p:ph type="title"/>
          </p:nvPr>
        </p:nvSpPr>
        <p:spPr>
          <a:xfrm>
            <a:off x="1108532" y="41859"/>
            <a:ext cx="9974935" cy="1649095"/>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12801" y="2503170"/>
            <a:ext cx="11566397" cy="3592195"/>
          </a:xfrm>
          <a:prstGeom prst="rect">
            <a:avLst/>
          </a:prstGeom>
        </p:spPr>
        <p:txBody>
          <a:bodyPr wrap="square" lIns="0" tIns="0" rIns="0" bIns="0">
            <a:spAutoFit/>
          </a:bodyPr>
          <a:lstStyle>
            <a:lvl1pPr>
              <a:defRPr sz="1800" b="0" i="0">
                <a:solidFill>
                  <a:schemeClr val="tx1"/>
                </a:solidFill>
                <a:latin typeface="Consolas"/>
                <a:cs typeface="Consola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E7E7E"/>
            </a:solidFill>
          </a:ln>
        </p:spPr>
        <p:txBody>
          <a:bodyPr wrap="square" lIns="0" tIns="0" rIns="0" bIns="0" rtlCol="0"/>
          <a:lstStyle/>
          <a:p>
            <a:endParaRPr/>
          </a:p>
        </p:txBody>
      </p:sp>
      <p:sp>
        <p:nvSpPr>
          <p:cNvPr id="6" name="object 6"/>
          <p:cNvSpPr txBox="1"/>
          <p:nvPr/>
        </p:nvSpPr>
        <p:spPr>
          <a:xfrm>
            <a:off x="1207008" y="1919796"/>
            <a:ext cx="11213592" cy="2346796"/>
          </a:xfrm>
          <a:prstGeom prst="rect">
            <a:avLst/>
          </a:prstGeom>
        </p:spPr>
        <p:txBody>
          <a:bodyPr vert="horz" wrap="square" lIns="0" tIns="12700" rIns="0" bIns="0" rtlCol="0">
            <a:spAutoFit/>
          </a:bodyPr>
          <a:lstStyle/>
          <a:p>
            <a:pPr marL="12700" algn="l" rtl="0">
              <a:lnSpc>
                <a:spcPct val="100000"/>
              </a:lnSpc>
              <a:spcBef>
                <a:spcPts val="100"/>
              </a:spcBef>
            </a:pPr>
            <a:r>
              <a:rPr lang="en-US" sz="5000" dirty="0">
                <a:latin typeface="Times New Roman"/>
                <a:cs typeface="Times New Roman"/>
              </a:rPr>
              <a:t>Group by, having,</a:t>
            </a:r>
          </a:p>
          <a:p>
            <a:pPr marL="12700" algn="l" rtl="0">
              <a:lnSpc>
                <a:spcPct val="100000"/>
              </a:lnSpc>
              <a:spcBef>
                <a:spcPts val="100"/>
              </a:spcBef>
            </a:pPr>
            <a:r>
              <a:rPr lang="en-US" sz="5000" dirty="0">
                <a:latin typeface="Times New Roman"/>
                <a:cs typeface="Times New Roman"/>
              </a:rPr>
              <a:t>order by, intersect,</a:t>
            </a:r>
          </a:p>
          <a:p>
            <a:pPr marL="12700" algn="l" rtl="0">
              <a:lnSpc>
                <a:spcPct val="100000"/>
              </a:lnSpc>
              <a:spcBef>
                <a:spcPts val="100"/>
              </a:spcBef>
            </a:pPr>
            <a:r>
              <a:rPr lang="en-US" sz="5000" dirty="0">
                <a:latin typeface="Times New Roman"/>
                <a:cs typeface="Times New Roman"/>
              </a:rPr>
              <a:t>except, union</a:t>
            </a:r>
            <a:endParaRPr sz="5000" dirty="0">
              <a:latin typeface="Times New Roman"/>
              <a:cs typeface="Times New Roman"/>
            </a:endParaRPr>
          </a:p>
        </p:txBody>
      </p:sp>
      <p:sp>
        <p:nvSpPr>
          <p:cNvPr id="8" name="object 7">
            <a:extLst>
              <a:ext uri="{FF2B5EF4-FFF2-40B4-BE49-F238E27FC236}">
                <a16:creationId xmlns:a16="http://schemas.microsoft.com/office/drawing/2014/main" id="{80B4190C-CF5F-4273-91CE-ACA9D1475662}"/>
              </a:ext>
            </a:extLst>
          </p:cNvPr>
          <p:cNvSpPr txBox="1"/>
          <p:nvPr/>
        </p:nvSpPr>
        <p:spPr>
          <a:xfrm>
            <a:off x="1600200" y="4609049"/>
            <a:ext cx="7451091" cy="474489"/>
          </a:xfrm>
          <a:prstGeom prst="rect">
            <a:avLst/>
          </a:prstGeom>
        </p:spPr>
        <p:txBody>
          <a:bodyPr vert="horz" wrap="square" lIns="0" tIns="12700" rIns="0" bIns="0" rtlCol="0">
            <a:spAutoFit/>
          </a:bodyPr>
          <a:lstStyle/>
          <a:p>
            <a:pPr marL="12700">
              <a:lnSpc>
                <a:spcPct val="100000"/>
              </a:lnSpc>
              <a:spcBef>
                <a:spcPts val="100"/>
              </a:spcBef>
            </a:pPr>
            <a:r>
              <a:rPr lang="he-IL" sz="3000" dirty="0">
                <a:latin typeface="Times New Roman"/>
                <a:cs typeface="Times New Roman"/>
              </a:rPr>
              <a:t>התרגול מבוסס על ההרצאה של המרצה שקד לב</a:t>
            </a:r>
            <a:endParaRPr sz="3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532" y="41859"/>
            <a:ext cx="10854868" cy="1561632"/>
          </a:xfrm>
          <a:prstGeom prst="rect">
            <a:avLst/>
          </a:prstGeom>
        </p:spPr>
        <p:txBody>
          <a:bodyPr vert="horz" wrap="square" lIns="0" tIns="530529" rIns="0" bIns="0" rtlCol="0">
            <a:spAutoFit/>
          </a:bodyPr>
          <a:lstStyle/>
          <a:p>
            <a:pPr marL="801370" marR="8890" algn="r" rtl="1">
              <a:lnSpc>
                <a:spcPts val="3995"/>
              </a:lnSpc>
              <a:spcBef>
                <a:spcPts val="100"/>
              </a:spcBef>
            </a:pPr>
            <a:r>
              <a:rPr lang="he-IL" spc="-40" dirty="0"/>
              <a:t>7. כתוב שאילתה המחזירה עבור כל תושב חולה (מספר זיהוי ושם מלא) את כמות המקומות השונים שבהם ביקר.</a:t>
            </a:r>
            <a:endParaRPr spc="-35" dirty="0"/>
          </a:p>
        </p:txBody>
      </p:sp>
      <p:sp>
        <p:nvSpPr>
          <p:cNvPr id="3" name="object 3"/>
          <p:cNvSpPr txBox="1"/>
          <p:nvPr/>
        </p:nvSpPr>
        <p:spPr>
          <a:xfrm>
            <a:off x="78739" y="1813052"/>
            <a:ext cx="11708765" cy="2936701"/>
          </a:xfrm>
          <a:prstGeom prst="rect">
            <a:avLst/>
          </a:prstGeom>
        </p:spPr>
        <p:txBody>
          <a:bodyPr vert="horz" wrap="square" lIns="0" tIns="12700" rIns="0" bIns="0" rtlCol="0">
            <a:spAutoFit/>
          </a:bodyPr>
          <a:lstStyle/>
          <a:p>
            <a:pPr marL="1102360" marR="5080" indent="-1090295" algn="l" rtl="0">
              <a:lnSpc>
                <a:spcPct val="100000"/>
              </a:lnSpc>
              <a:spcBef>
                <a:spcPts val="100"/>
              </a:spcBef>
            </a:pPr>
            <a:r>
              <a:rPr sz="2100" spc="-5" dirty="0">
                <a:solidFill>
                  <a:srgbClr val="235CB8"/>
                </a:solidFill>
                <a:latin typeface="Consolas"/>
                <a:cs typeface="Consolas"/>
              </a:rPr>
              <a:t>select</a:t>
            </a:r>
            <a:r>
              <a:rPr sz="2100" spc="5" dirty="0">
                <a:solidFill>
                  <a:srgbClr val="235CB8"/>
                </a:solidFill>
                <a:latin typeface="Consolas"/>
                <a:cs typeface="Consolas"/>
              </a:rPr>
              <a:t> </a:t>
            </a:r>
            <a:r>
              <a:rPr sz="2100" spc="-10" dirty="0">
                <a:latin typeface="Consolas"/>
                <a:cs typeface="Consolas"/>
              </a:rPr>
              <a:t>R.resident_ID,</a:t>
            </a:r>
            <a:r>
              <a:rPr sz="2100" dirty="0">
                <a:latin typeface="Consolas"/>
                <a:cs typeface="Consolas"/>
              </a:rPr>
              <a:t> </a:t>
            </a:r>
            <a:r>
              <a:rPr sz="2100" spc="-5" dirty="0">
                <a:latin typeface="Consolas"/>
                <a:cs typeface="Consolas"/>
              </a:rPr>
              <a:t>concat</a:t>
            </a:r>
            <a:r>
              <a:rPr sz="2100" dirty="0">
                <a:latin typeface="Consolas"/>
                <a:cs typeface="Consolas"/>
              </a:rPr>
              <a:t> </a:t>
            </a:r>
            <a:r>
              <a:rPr sz="2100" spc="-10" dirty="0">
                <a:latin typeface="Consolas"/>
                <a:cs typeface="Consolas"/>
              </a:rPr>
              <a:t>(R.resident_FirstName</a:t>
            </a:r>
            <a:r>
              <a:rPr sz="2100" spc="-5" dirty="0">
                <a:latin typeface="Consolas"/>
                <a:cs typeface="Consolas"/>
              </a:rPr>
              <a:t> </a:t>
            </a:r>
            <a:r>
              <a:rPr sz="2100" dirty="0">
                <a:latin typeface="Consolas"/>
                <a:cs typeface="Consolas"/>
              </a:rPr>
              <a:t>,</a:t>
            </a:r>
            <a:r>
              <a:rPr sz="2100" spc="5" dirty="0">
                <a:latin typeface="Consolas"/>
                <a:cs typeface="Consolas"/>
              </a:rPr>
              <a:t> </a:t>
            </a:r>
            <a:r>
              <a:rPr sz="2100" dirty="0">
                <a:solidFill>
                  <a:srgbClr val="EE5518"/>
                </a:solidFill>
                <a:latin typeface="Consolas"/>
                <a:cs typeface="Consolas"/>
              </a:rPr>
              <a:t>'</a:t>
            </a:r>
            <a:r>
              <a:rPr sz="2100" spc="5" dirty="0">
                <a:solidFill>
                  <a:srgbClr val="EE5518"/>
                </a:solidFill>
                <a:latin typeface="Consolas"/>
                <a:cs typeface="Consolas"/>
              </a:rPr>
              <a:t> </a:t>
            </a:r>
            <a:r>
              <a:rPr sz="2100" dirty="0">
                <a:solidFill>
                  <a:srgbClr val="EE5518"/>
                </a:solidFill>
                <a:latin typeface="Consolas"/>
                <a:cs typeface="Consolas"/>
              </a:rPr>
              <a:t>'</a:t>
            </a:r>
            <a:r>
              <a:rPr sz="2100" dirty="0">
                <a:latin typeface="Consolas"/>
                <a:cs typeface="Consolas"/>
              </a:rPr>
              <a:t>,</a:t>
            </a:r>
            <a:r>
              <a:rPr sz="2100" spc="-5" dirty="0">
                <a:latin typeface="Consolas"/>
                <a:cs typeface="Consolas"/>
              </a:rPr>
              <a:t> </a:t>
            </a:r>
            <a:r>
              <a:rPr sz="2100" spc="-10" dirty="0">
                <a:latin typeface="Consolas"/>
                <a:cs typeface="Consolas"/>
              </a:rPr>
              <a:t>R.resident_SurName) </a:t>
            </a:r>
            <a:r>
              <a:rPr sz="2100" spc="-5" dirty="0">
                <a:solidFill>
                  <a:srgbClr val="235CB8"/>
                </a:solidFill>
                <a:latin typeface="Consolas"/>
                <a:cs typeface="Consolas"/>
              </a:rPr>
              <a:t>as </a:t>
            </a:r>
            <a:r>
              <a:rPr sz="2100" spc="-1140" dirty="0">
                <a:solidFill>
                  <a:srgbClr val="235CB8"/>
                </a:solidFill>
                <a:latin typeface="Consolas"/>
                <a:cs typeface="Consolas"/>
              </a:rPr>
              <a:t> </a:t>
            </a:r>
            <a:r>
              <a:rPr sz="2100" spc="-10" dirty="0">
                <a:latin typeface="Consolas"/>
                <a:cs typeface="Consolas"/>
              </a:rPr>
              <a:t>full_Name,</a:t>
            </a:r>
            <a:endParaRPr sz="2100" dirty="0">
              <a:latin typeface="Consolas"/>
              <a:cs typeface="Consolas"/>
            </a:endParaRPr>
          </a:p>
          <a:p>
            <a:pPr marL="1102360" algn="l" rtl="0">
              <a:lnSpc>
                <a:spcPct val="100000"/>
              </a:lnSpc>
            </a:pPr>
            <a:r>
              <a:rPr sz="2100" spc="-10" dirty="0">
                <a:solidFill>
                  <a:srgbClr val="7E7E7E"/>
                </a:solidFill>
                <a:latin typeface="Consolas"/>
                <a:cs typeface="Consolas"/>
              </a:rPr>
              <a:t>count</a:t>
            </a:r>
            <a:r>
              <a:rPr sz="2100" spc="-10" dirty="0">
                <a:latin typeface="Consolas"/>
                <a:cs typeface="Consolas"/>
              </a:rPr>
              <a:t>(SRVIB.business_Num)</a:t>
            </a:r>
            <a:r>
              <a:rPr sz="2100" spc="15" dirty="0">
                <a:latin typeface="Consolas"/>
                <a:cs typeface="Consolas"/>
              </a:rPr>
              <a:t> </a:t>
            </a:r>
            <a:r>
              <a:rPr sz="2100" spc="-5" dirty="0">
                <a:solidFill>
                  <a:srgbClr val="235CB8"/>
                </a:solidFill>
                <a:latin typeface="Consolas"/>
                <a:cs typeface="Consolas"/>
              </a:rPr>
              <a:t>as</a:t>
            </a:r>
            <a:r>
              <a:rPr sz="2100" spc="10" dirty="0">
                <a:solidFill>
                  <a:srgbClr val="235CB8"/>
                </a:solidFill>
                <a:latin typeface="Consolas"/>
                <a:cs typeface="Consolas"/>
              </a:rPr>
              <a:t> </a:t>
            </a:r>
            <a:r>
              <a:rPr sz="2100" spc="-10" dirty="0">
                <a:latin typeface="Consolas"/>
                <a:cs typeface="Consolas"/>
              </a:rPr>
              <a:t>num_Of_Places,</a:t>
            </a:r>
            <a:endParaRPr sz="2100" dirty="0">
              <a:latin typeface="Consolas"/>
              <a:cs typeface="Consolas"/>
            </a:endParaRPr>
          </a:p>
          <a:p>
            <a:pPr marL="1102360" algn="l" rtl="0">
              <a:lnSpc>
                <a:spcPct val="100000"/>
              </a:lnSpc>
            </a:pPr>
            <a:r>
              <a:rPr sz="2100" spc="-10" dirty="0">
                <a:solidFill>
                  <a:srgbClr val="7E7E7E"/>
                </a:solidFill>
                <a:latin typeface="Consolas"/>
                <a:cs typeface="Consolas"/>
              </a:rPr>
              <a:t>count</a:t>
            </a:r>
            <a:r>
              <a:rPr sz="2100" spc="-10" dirty="0">
                <a:latin typeface="Consolas"/>
                <a:cs typeface="Consolas"/>
              </a:rPr>
              <a:t>(</a:t>
            </a:r>
            <a:r>
              <a:rPr sz="2100" spc="-10" dirty="0">
                <a:solidFill>
                  <a:srgbClr val="235CB8"/>
                </a:solidFill>
                <a:latin typeface="Consolas"/>
                <a:cs typeface="Consolas"/>
              </a:rPr>
              <a:t>distinct</a:t>
            </a:r>
            <a:r>
              <a:rPr sz="2100" spc="25" dirty="0">
                <a:solidFill>
                  <a:srgbClr val="235CB8"/>
                </a:solidFill>
                <a:latin typeface="Consolas"/>
                <a:cs typeface="Consolas"/>
              </a:rPr>
              <a:t> </a:t>
            </a:r>
            <a:r>
              <a:rPr sz="2100" spc="-10" dirty="0">
                <a:latin typeface="Consolas"/>
                <a:cs typeface="Consolas"/>
              </a:rPr>
              <a:t>SRVIB.business_Num)</a:t>
            </a:r>
            <a:r>
              <a:rPr sz="2100" spc="30" dirty="0">
                <a:latin typeface="Consolas"/>
                <a:cs typeface="Consolas"/>
              </a:rPr>
              <a:t> </a:t>
            </a:r>
            <a:r>
              <a:rPr sz="2100" spc="-5" dirty="0">
                <a:solidFill>
                  <a:srgbClr val="235CB8"/>
                </a:solidFill>
                <a:latin typeface="Consolas"/>
                <a:cs typeface="Consolas"/>
              </a:rPr>
              <a:t>as</a:t>
            </a:r>
            <a:r>
              <a:rPr sz="2100" spc="20" dirty="0">
                <a:solidFill>
                  <a:srgbClr val="235CB8"/>
                </a:solidFill>
                <a:latin typeface="Consolas"/>
                <a:cs typeface="Consolas"/>
              </a:rPr>
              <a:t> </a:t>
            </a:r>
            <a:r>
              <a:rPr sz="2100" spc="-10" dirty="0">
                <a:latin typeface="Consolas"/>
                <a:cs typeface="Consolas"/>
              </a:rPr>
              <a:t>num_Of_Unique_Places</a:t>
            </a:r>
            <a:endParaRPr sz="2100" dirty="0">
              <a:latin typeface="Consolas"/>
              <a:cs typeface="Consolas"/>
            </a:endParaRPr>
          </a:p>
          <a:p>
            <a:pPr algn="l" rtl="0">
              <a:lnSpc>
                <a:spcPct val="100000"/>
              </a:lnSpc>
            </a:pPr>
            <a:endParaRPr sz="2150" dirty="0">
              <a:latin typeface="Consolas"/>
              <a:cs typeface="Consolas"/>
            </a:endParaRPr>
          </a:p>
          <a:p>
            <a:pPr marL="1102360" marR="688975" indent="-1090295" algn="l" rtl="0">
              <a:lnSpc>
                <a:spcPct val="100000"/>
              </a:lnSpc>
              <a:spcBef>
                <a:spcPts val="5"/>
              </a:spcBef>
              <a:tabLst>
                <a:tab pos="4584700" algn="l"/>
              </a:tabLst>
            </a:pPr>
            <a:r>
              <a:rPr sz="2100" spc="-5" dirty="0">
                <a:solidFill>
                  <a:srgbClr val="235CB8"/>
                </a:solidFill>
                <a:latin typeface="Consolas"/>
                <a:cs typeface="Consolas"/>
              </a:rPr>
              <a:t>from </a:t>
            </a:r>
            <a:r>
              <a:rPr sz="2100" spc="-10" dirty="0">
                <a:latin typeface="Consolas"/>
                <a:cs typeface="Consolas"/>
              </a:rPr>
              <a:t>Resident</a:t>
            </a:r>
            <a:r>
              <a:rPr sz="2100" dirty="0">
                <a:latin typeface="Consolas"/>
                <a:cs typeface="Consolas"/>
              </a:rPr>
              <a:t> </a:t>
            </a:r>
            <a:r>
              <a:rPr sz="2100" spc="-5" dirty="0">
                <a:solidFill>
                  <a:srgbClr val="235CB8"/>
                </a:solidFill>
                <a:latin typeface="Consolas"/>
                <a:cs typeface="Consolas"/>
              </a:rPr>
              <a:t>as</a:t>
            </a:r>
            <a:r>
              <a:rPr sz="2100" dirty="0">
                <a:solidFill>
                  <a:srgbClr val="235CB8"/>
                </a:solidFill>
                <a:latin typeface="Consolas"/>
                <a:cs typeface="Consolas"/>
              </a:rPr>
              <a:t> </a:t>
            </a:r>
            <a:r>
              <a:rPr sz="2100" dirty="0">
                <a:latin typeface="Consolas"/>
                <a:cs typeface="Consolas"/>
              </a:rPr>
              <a:t>R</a:t>
            </a:r>
            <a:r>
              <a:rPr sz="2100" spc="-10" dirty="0">
                <a:latin typeface="Consolas"/>
                <a:cs typeface="Consolas"/>
              </a:rPr>
              <a:t> </a:t>
            </a:r>
            <a:r>
              <a:rPr sz="2100" spc="-5" dirty="0">
                <a:solidFill>
                  <a:srgbClr val="235CB8"/>
                </a:solidFill>
                <a:latin typeface="Consolas"/>
                <a:cs typeface="Consolas"/>
              </a:rPr>
              <a:t>inner</a:t>
            </a:r>
            <a:r>
              <a:rPr sz="2100" spc="10" dirty="0">
                <a:solidFill>
                  <a:srgbClr val="235CB8"/>
                </a:solidFill>
                <a:latin typeface="Consolas"/>
                <a:cs typeface="Consolas"/>
              </a:rPr>
              <a:t> </a:t>
            </a:r>
            <a:r>
              <a:rPr sz="2100" spc="-10" dirty="0">
                <a:solidFill>
                  <a:srgbClr val="235CB8"/>
                </a:solidFill>
                <a:latin typeface="Consolas"/>
                <a:cs typeface="Consolas"/>
              </a:rPr>
              <a:t>join	</a:t>
            </a:r>
            <a:r>
              <a:rPr sz="2100" spc="-10" dirty="0">
                <a:latin typeface="Consolas"/>
                <a:cs typeface="Consolas"/>
              </a:rPr>
              <a:t>Sick_Resident_Visits_In_Business</a:t>
            </a:r>
            <a:r>
              <a:rPr sz="2100" spc="-5" dirty="0">
                <a:latin typeface="Consolas"/>
                <a:cs typeface="Consolas"/>
              </a:rPr>
              <a:t> </a:t>
            </a:r>
            <a:r>
              <a:rPr sz="2100" spc="-5" dirty="0">
                <a:solidFill>
                  <a:srgbClr val="235CB8"/>
                </a:solidFill>
                <a:latin typeface="Consolas"/>
                <a:cs typeface="Consolas"/>
              </a:rPr>
              <a:t>as</a:t>
            </a:r>
            <a:r>
              <a:rPr sz="2100" spc="-15" dirty="0">
                <a:solidFill>
                  <a:srgbClr val="235CB8"/>
                </a:solidFill>
                <a:latin typeface="Consolas"/>
                <a:cs typeface="Consolas"/>
              </a:rPr>
              <a:t> </a:t>
            </a:r>
            <a:r>
              <a:rPr sz="2100" spc="-10" dirty="0">
                <a:latin typeface="Consolas"/>
                <a:cs typeface="Consolas"/>
              </a:rPr>
              <a:t>SRVIB</a:t>
            </a:r>
            <a:r>
              <a:rPr sz="2100" spc="-5" dirty="0">
                <a:latin typeface="Consolas"/>
                <a:cs typeface="Consolas"/>
              </a:rPr>
              <a:t> </a:t>
            </a:r>
            <a:r>
              <a:rPr sz="2100" spc="-5" dirty="0">
                <a:solidFill>
                  <a:srgbClr val="235CB8"/>
                </a:solidFill>
                <a:latin typeface="Consolas"/>
                <a:cs typeface="Consolas"/>
              </a:rPr>
              <a:t>on </a:t>
            </a:r>
            <a:r>
              <a:rPr sz="2100" spc="-1140" dirty="0">
                <a:solidFill>
                  <a:srgbClr val="235CB8"/>
                </a:solidFill>
                <a:latin typeface="Consolas"/>
                <a:cs typeface="Consolas"/>
              </a:rPr>
              <a:t> </a:t>
            </a:r>
            <a:r>
              <a:rPr sz="2100" spc="-10" dirty="0">
                <a:latin typeface="Consolas"/>
                <a:cs typeface="Consolas"/>
              </a:rPr>
              <a:t>R.resident_ID</a:t>
            </a:r>
            <a:r>
              <a:rPr sz="2100" spc="-5" dirty="0">
                <a:latin typeface="Consolas"/>
                <a:cs typeface="Consolas"/>
              </a:rPr>
              <a:t> </a:t>
            </a:r>
            <a:r>
              <a:rPr sz="2100" dirty="0">
                <a:latin typeface="Consolas"/>
                <a:cs typeface="Consolas"/>
              </a:rPr>
              <a:t>=</a:t>
            </a:r>
            <a:r>
              <a:rPr sz="2100" spc="-5" dirty="0">
                <a:latin typeface="Consolas"/>
                <a:cs typeface="Consolas"/>
              </a:rPr>
              <a:t> </a:t>
            </a:r>
            <a:r>
              <a:rPr sz="2100" spc="-10" dirty="0">
                <a:latin typeface="Consolas"/>
                <a:cs typeface="Consolas"/>
              </a:rPr>
              <a:t>SRVIB.resident_ID</a:t>
            </a:r>
            <a:endParaRPr sz="2100" dirty="0">
              <a:latin typeface="Consolas"/>
              <a:cs typeface="Consolas"/>
            </a:endParaRPr>
          </a:p>
          <a:p>
            <a:pPr algn="l" rtl="0">
              <a:lnSpc>
                <a:spcPct val="100000"/>
              </a:lnSpc>
            </a:pPr>
            <a:endParaRPr sz="2150" dirty="0">
              <a:latin typeface="Consolas"/>
              <a:cs typeface="Consolas"/>
            </a:endParaRPr>
          </a:p>
          <a:p>
            <a:pPr marL="12700" algn="l" rtl="0">
              <a:lnSpc>
                <a:spcPct val="100000"/>
              </a:lnSpc>
            </a:pPr>
            <a:r>
              <a:rPr sz="2100" spc="-5" dirty="0">
                <a:solidFill>
                  <a:srgbClr val="235CB8"/>
                </a:solidFill>
                <a:latin typeface="Consolas"/>
                <a:cs typeface="Consolas"/>
              </a:rPr>
              <a:t>group</a:t>
            </a:r>
            <a:r>
              <a:rPr sz="2100" spc="10" dirty="0">
                <a:solidFill>
                  <a:srgbClr val="235CB8"/>
                </a:solidFill>
                <a:latin typeface="Consolas"/>
                <a:cs typeface="Consolas"/>
              </a:rPr>
              <a:t> </a:t>
            </a:r>
            <a:r>
              <a:rPr sz="2100" dirty="0">
                <a:solidFill>
                  <a:srgbClr val="235CB8"/>
                </a:solidFill>
                <a:latin typeface="Consolas"/>
                <a:cs typeface="Consolas"/>
              </a:rPr>
              <a:t>by </a:t>
            </a:r>
            <a:r>
              <a:rPr sz="2100" spc="-10" dirty="0">
                <a:latin typeface="Consolas"/>
                <a:cs typeface="Consolas"/>
              </a:rPr>
              <a:t>R.resident_ID,</a:t>
            </a:r>
            <a:r>
              <a:rPr sz="2100" spc="20" dirty="0">
                <a:latin typeface="Consolas"/>
                <a:cs typeface="Consolas"/>
              </a:rPr>
              <a:t> </a:t>
            </a:r>
            <a:r>
              <a:rPr sz="2100" spc="-10" dirty="0">
                <a:latin typeface="Consolas"/>
                <a:cs typeface="Consolas"/>
              </a:rPr>
              <a:t>R.resident_FirstName,</a:t>
            </a:r>
            <a:r>
              <a:rPr sz="2100" spc="15" dirty="0">
                <a:latin typeface="Consolas"/>
                <a:cs typeface="Consolas"/>
              </a:rPr>
              <a:t> </a:t>
            </a:r>
            <a:r>
              <a:rPr sz="2100" spc="-10" dirty="0">
                <a:latin typeface="Consolas"/>
                <a:cs typeface="Consolas"/>
              </a:rPr>
              <a:t>R.resident_SurName;</a:t>
            </a:r>
            <a:endParaRPr sz="2100" dirty="0">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92000" cy="67310"/>
            </a:xfrm>
            <a:custGeom>
              <a:avLst/>
              <a:gdLst/>
              <a:ahLst/>
              <a:cxnLst/>
              <a:rect l="l" t="t" r="r" b="b"/>
              <a:pathLst>
                <a:path w="12192000" h="67310">
                  <a:moveTo>
                    <a:pt x="12192000" y="0"/>
                  </a:moveTo>
                  <a:lnTo>
                    <a:pt x="0" y="0"/>
                  </a:lnTo>
                  <a:lnTo>
                    <a:pt x="0" y="67055"/>
                  </a:lnTo>
                  <a:lnTo>
                    <a:pt x="12192000" y="67055"/>
                  </a:lnTo>
                  <a:lnTo>
                    <a:pt x="12192000" y="0"/>
                  </a:lnTo>
                  <a:close/>
                </a:path>
              </a:pathLst>
            </a:custGeom>
            <a:solidFill>
              <a:srgbClr val="E38312"/>
            </a:solidFill>
          </p:spPr>
          <p:txBody>
            <a:bodyPr wrap="square" lIns="0" tIns="0" rIns="0" bIns="0" rtlCol="0"/>
            <a:lstStyle/>
            <a:p>
              <a:endParaRPr/>
            </a:p>
          </p:txBody>
        </p:sp>
      </p:grpSp>
      <p:sp>
        <p:nvSpPr>
          <p:cNvPr id="5" name="object 5"/>
          <p:cNvSpPr txBox="1">
            <a:spLocks noGrp="1"/>
          </p:cNvSpPr>
          <p:nvPr>
            <p:ph type="title"/>
          </p:nvPr>
        </p:nvSpPr>
        <p:spPr>
          <a:xfrm>
            <a:off x="1180590" y="240029"/>
            <a:ext cx="10501503" cy="1520929"/>
          </a:xfrm>
          <a:prstGeom prst="rect">
            <a:avLst/>
          </a:prstGeom>
        </p:spPr>
        <p:txBody>
          <a:bodyPr vert="horz" wrap="square" lIns="0" tIns="96520" rIns="0" bIns="0" rtlCol="0">
            <a:spAutoFit/>
          </a:bodyPr>
          <a:lstStyle/>
          <a:p>
            <a:pPr marL="370840" marR="5080" indent="-306705" rtl="1">
              <a:lnSpc>
                <a:spcPts val="3670"/>
              </a:lnSpc>
              <a:spcBef>
                <a:spcPts val="760"/>
              </a:spcBef>
            </a:pPr>
            <a:r>
              <a:rPr lang="he-IL" spc="-25" dirty="0"/>
              <a:t>8. כתוב שאילתה המחזירה עבור כל תושב שהיה חולה בקורונה אי פעם את </a:t>
            </a:r>
            <a:r>
              <a:rPr lang="he-IL" spc="-25" dirty="0" err="1"/>
              <a:t>הת"ז</a:t>
            </a:r>
            <a:r>
              <a:rPr lang="he-IL" spc="-25" dirty="0"/>
              <a:t> שלו, שמו המלא, כמות הביקורים השונים שלו, </a:t>
            </a:r>
            <a:r>
              <a:rPr lang="he-IL" spc="-35" dirty="0"/>
              <a:t>כמות המקומות השונים בהם הוא ביקר וממוצע כמות המקומות בכל ביקור.</a:t>
            </a:r>
            <a:endParaRPr u="sng" spc="-45" dirty="0">
              <a:uFill>
                <a:solidFill>
                  <a:srgbClr val="7E7E7E"/>
                </a:solidFill>
              </a:uFill>
            </a:endParaRPr>
          </a:p>
        </p:txBody>
      </p:sp>
      <p:sp>
        <p:nvSpPr>
          <p:cNvPr id="6" name="object 6"/>
          <p:cNvSpPr txBox="1"/>
          <p:nvPr/>
        </p:nvSpPr>
        <p:spPr>
          <a:xfrm>
            <a:off x="78739" y="1814575"/>
            <a:ext cx="11603355" cy="4466607"/>
          </a:xfrm>
          <a:prstGeom prst="rect">
            <a:avLst/>
          </a:prstGeom>
        </p:spPr>
        <p:txBody>
          <a:bodyPr vert="horz" wrap="square" lIns="0" tIns="24130" rIns="0" bIns="0" rtlCol="0">
            <a:spAutoFit/>
          </a:bodyPr>
          <a:lstStyle/>
          <a:p>
            <a:pPr marL="1102360" marR="5080" indent="-1090295" algn="l" rtl="0">
              <a:lnSpc>
                <a:spcPts val="2450"/>
              </a:lnSpc>
              <a:spcBef>
                <a:spcPts val="190"/>
              </a:spcBef>
              <a:tabLst>
                <a:tab pos="11303635" algn="l"/>
              </a:tabLst>
            </a:pPr>
            <a:r>
              <a:rPr sz="2050" spc="-5" dirty="0">
                <a:solidFill>
                  <a:srgbClr val="235CB8"/>
                </a:solidFill>
                <a:latin typeface="Consolas"/>
                <a:cs typeface="Consolas"/>
              </a:rPr>
              <a:t>Selec</a:t>
            </a:r>
            <a:r>
              <a:rPr sz="2050" dirty="0">
                <a:solidFill>
                  <a:srgbClr val="235CB8"/>
                </a:solidFill>
                <a:latin typeface="Consolas"/>
                <a:cs typeface="Consolas"/>
              </a:rPr>
              <a:t>t</a:t>
            </a:r>
            <a:r>
              <a:rPr sz="2050" spc="-25" dirty="0">
                <a:solidFill>
                  <a:srgbClr val="235CB8"/>
                </a:solidFill>
                <a:latin typeface="Consolas"/>
                <a:cs typeface="Consolas"/>
              </a:rPr>
              <a:t> </a:t>
            </a:r>
            <a:r>
              <a:rPr sz="2050" dirty="0">
                <a:latin typeface="Consolas"/>
                <a:cs typeface="Consolas"/>
              </a:rPr>
              <a:t>R.resident_I</a:t>
            </a:r>
            <a:r>
              <a:rPr sz="2050" spc="-30" dirty="0">
                <a:latin typeface="Consolas"/>
                <a:cs typeface="Consolas"/>
              </a:rPr>
              <a:t>D</a:t>
            </a:r>
            <a:r>
              <a:rPr sz="2050" dirty="0">
                <a:latin typeface="Consolas"/>
                <a:cs typeface="Consolas"/>
              </a:rPr>
              <a:t>,</a:t>
            </a:r>
            <a:r>
              <a:rPr sz="2050" spc="-40" dirty="0">
                <a:latin typeface="Consolas"/>
                <a:cs typeface="Consolas"/>
              </a:rPr>
              <a:t> </a:t>
            </a:r>
            <a:r>
              <a:rPr sz="2050" spc="-5" dirty="0">
                <a:solidFill>
                  <a:srgbClr val="7E7E7E"/>
                </a:solidFill>
                <a:latin typeface="Consolas"/>
                <a:cs typeface="Consolas"/>
              </a:rPr>
              <a:t>conca</a:t>
            </a:r>
            <a:r>
              <a:rPr sz="2050" dirty="0">
                <a:solidFill>
                  <a:srgbClr val="7E7E7E"/>
                </a:solidFill>
                <a:latin typeface="Consolas"/>
                <a:cs typeface="Consolas"/>
              </a:rPr>
              <a:t>t</a:t>
            </a:r>
            <a:r>
              <a:rPr sz="2050" spc="-25" dirty="0">
                <a:solidFill>
                  <a:srgbClr val="7E7E7E"/>
                </a:solidFill>
                <a:latin typeface="Consolas"/>
                <a:cs typeface="Consolas"/>
              </a:rPr>
              <a:t> </a:t>
            </a:r>
            <a:r>
              <a:rPr sz="2050" spc="-5" dirty="0">
                <a:latin typeface="Consolas"/>
                <a:cs typeface="Consolas"/>
              </a:rPr>
              <a:t>(R.resident_F</a:t>
            </a:r>
            <a:r>
              <a:rPr sz="2050" spc="-15" dirty="0">
                <a:latin typeface="Consolas"/>
                <a:cs typeface="Consolas"/>
              </a:rPr>
              <a:t>i</a:t>
            </a:r>
            <a:r>
              <a:rPr sz="2050" spc="-5" dirty="0">
                <a:latin typeface="Consolas"/>
                <a:cs typeface="Consolas"/>
              </a:rPr>
              <a:t>rst</a:t>
            </a:r>
            <a:r>
              <a:rPr sz="2050" spc="-15" dirty="0">
                <a:latin typeface="Consolas"/>
                <a:cs typeface="Consolas"/>
              </a:rPr>
              <a:t>N</a:t>
            </a:r>
            <a:r>
              <a:rPr sz="2050" spc="-5" dirty="0">
                <a:latin typeface="Consolas"/>
                <a:cs typeface="Consolas"/>
              </a:rPr>
              <a:t>am</a:t>
            </a:r>
            <a:r>
              <a:rPr sz="2050" dirty="0">
                <a:latin typeface="Consolas"/>
                <a:cs typeface="Consolas"/>
              </a:rPr>
              <a:t>e</a:t>
            </a:r>
            <a:r>
              <a:rPr sz="2050" spc="-45" dirty="0">
                <a:latin typeface="Consolas"/>
                <a:cs typeface="Consolas"/>
              </a:rPr>
              <a:t> </a:t>
            </a:r>
            <a:r>
              <a:rPr sz="2050" dirty="0">
                <a:latin typeface="Consolas"/>
                <a:cs typeface="Consolas"/>
              </a:rPr>
              <a:t>,</a:t>
            </a:r>
            <a:r>
              <a:rPr sz="2050" spc="-555" dirty="0">
                <a:latin typeface="Consolas"/>
                <a:cs typeface="Consolas"/>
              </a:rPr>
              <a:t> </a:t>
            </a:r>
            <a:r>
              <a:rPr sz="2050" dirty="0">
                <a:solidFill>
                  <a:srgbClr val="EE5518"/>
                </a:solidFill>
                <a:latin typeface="Consolas"/>
                <a:cs typeface="Consolas"/>
              </a:rPr>
              <a:t>'</a:t>
            </a:r>
            <a:r>
              <a:rPr sz="2050" spc="-15" dirty="0">
                <a:solidFill>
                  <a:srgbClr val="EE5518"/>
                </a:solidFill>
                <a:latin typeface="Consolas"/>
                <a:cs typeface="Consolas"/>
              </a:rPr>
              <a:t> </a:t>
            </a:r>
            <a:r>
              <a:rPr sz="2050" spc="-5" dirty="0">
                <a:solidFill>
                  <a:srgbClr val="EE5518"/>
                </a:solidFill>
                <a:latin typeface="Consolas"/>
                <a:cs typeface="Consolas"/>
              </a:rPr>
              <a:t>'</a:t>
            </a:r>
            <a:r>
              <a:rPr sz="2050" dirty="0">
                <a:latin typeface="Consolas"/>
                <a:cs typeface="Consolas"/>
              </a:rPr>
              <a:t>, </a:t>
            </a:r>
            <a:r>
              <a:rPr sz="2050" spc="-5" dirty="0">
                <a:latin typeface="Consolas"/>
                <a:cs typeface="Consolas"/>
              </a:rPr>
              <a:t>R.resident_S</a:t>
            </a:r>
            <a:r>
              <a:rPr sz="2050" spc="-15" dirty="0">
                <a:latin typeface="Consolas"/>
                <a:cs typeface="Consolas"/>
              </a:rPr>
              <a:t>u</a:t>
            </a:r>
            <a:r>
              <a:rPr sz="2050" spc="-5" dirty="0">
                <a:latin typeface="Consolas"/>
                <a:cs typeface="Consolas"/>
              </a:rPr>
              <a:t>rNa</a:t>
            </a:r>
            <a:r>
              <a:rPr sz="2050" spc="-15" dirty="0">
                <a:latin typeface="Consolas"/>
                <a:cs typeface="Consolas"/>
              </a:rPr>
              <a:t>m</a:t>
            </a:r>
            <a:r>
              <a:rPr sz="2050" dirty="0">
                <a:latin typeface="Consolas"/>
                <a:cs typeface="Consolas"/>
              </a:rPr>
              <a:t>e)	</a:t>
            </a:r>
            <a:r>
              <a:rPr sz="2050" dirty="0">
                <a:solidFill>
                  <a:srgbClr val="235CB8"/>
                </a:solidFill>
                <a:latin typeface="Consolas"/>
                <a:cs typeface="Consolas"/>
              </a:rPr>
              <a:t>as  </a:t>
            </a:r>
            <a:r>
              <a:rPr sz="2050" spc="-5" dirty="0">
                <a:latin typeface="Consolas"/>
                <a:cs typeface="Consolas"/>
              </a:rPr>
              <a:t>full_Name,</a:t>
            </a:r>
            <a:endParaRPr sz="2050" dirty="0">
              <a:latin typeface="Consolas"/>
              <a:cs typeface="Consolas"/>
            </a:endParaRPr>
          </a:p>
          <a:p>
            <a:pPr marL="1102360" algn="l" rtl="0">
              <a:lnSpc>
                <a:spcPts val="2380"/>
              </a:lnSpc>
            </a:pPr>
            <a:r>
              <a:rPr sz="2050" spc="-5" dirty="0">
                <a:solidFill>
                  <a:srgbClr val="7E7E7E"/>
                </a:solidFill>
                <a:latin typeface="Consolas"/>
                <a:cs typeface="Consolas"/>
              </a:rPr>
              <a:t>count</a:t>
            </a:r>
            <a:r>
              <a:rPr sz="2050" spc="-5" dirty="0">
                <a:latin typeface="Consolas"/>
                <a:cs typeface="Consolas"/>
              </a:rPr>
              <a:t>(</a:t>
            </a:r>
            <a:r>
              <a:rPr sz="2050" spc="-5" dirty="0">
                <a:solidFill>
                  <a:srgbClr val="235CB8"/>
                </a:solidFill>
                <a:latin typeface="Consolas"/>
                <a:cs typeface="Consolas"/>
              </a:rPr>
              <a:t>distinct</a:t>
            </a:r>
            <a:r>
              <a:rPr sz="2050" spc="-20" dirty="0">
                <a:solidFill>
                  <a:srgbClr val="235CB8"/>
                </a:solidFill>
                <a:latin typeface="Consolas"/>
                <a:cs typeface="Consolas"/>
              </a:rPr>
              <a:t> </a:t>
            </a:r>
            <a:r>
              <a:rPr sz="2050" spc="-5" dirty="0">
                <a:latin typeface="Consolas"/>
                <a:cs typeface="Consolas"/>
              </a:rPr>
              <a:t>SRV.visit_Start_DateTime)</a:t>
            </a:r>
            <a:r>
              <a:rPr sz="2050" spc="-15" dirty="0">
                <a:latin typeface="Consolas"/>
                <a:cs typeface="Consolas"/>
              </a:rPr>
              <a:t> </a:t>
            </a:r>
            <a:r>
              <a:rPr sz="2050" spc="-5" dirty="0">
                <a:solidFill>
                  <a:srgbClr val="235CB8"/>
                </a:solidFill>
                <a:latin typeface="Consolas"/>
                <a:cs typeface="Consolas"/>
              </a:rPr>
              <a:t>as</a:t>
            </a:r>
            <a:r>
              <a:rPr sz="2050" dirty="0">
                <a:solidFill>
                  <a:srgbClr val="235CB8"/>
                </a:solidFill>
                <a:latin typeface="Consolas"/>
                <a:cs typeface="Consolas"/>
              </a:rPr>
              <a:t> </a:t>
            </a:r>
            <a:r>
              <a:rPr sz="2050" spc="-5" dirty="0">
                <a:latin typeface="Consolas"/>
                <a:cs typeface="Consolas"/>
              </a:rPr>
              <a:t>num_Of_Visits,</a:t>
            </a:r>
            <a:endParaRPr sz="2050" dirty="0">
              <a:latin typeface="Consolas"/>
              <a:cs typeface="Consolas"/>
            </a:endParaRPr>
          </a:p>
          <a:p>
            <a:pPr marL="1102360" marR="353695" algn="l" rtl="0">
              <a:lnSpc>
                <a:spcPct val="100000"/>
              </a:lnSpc>
            </a:pPr>
            <a:r>
              <a:rPr sz="2050" spc="-5" dirty="0">
                <a:solidFill>
                  <a:srgbClr val="7E7E7E"/>
                </a:solidFill>
                <a:latin typeface="Consolas"/>
                <a:cs typeface="Consolas"/>
              </a:rPr>
              <a:t>count</a:t>
            </a:r>
            <a:r>
              <a:rPr sz="2050" spc="-5" dirty="0">
                <a:latin typeface="Consolas"/>
                <a:cs typeface="Consolas"/>
              </a:rPr>
              <a:t>(</a:t>
            </a:r>
            <a:r>
              <a:rPr sz="2050" spc="-5" dirty="0">
                <a:solidFill>
                  <a:srgbClr val="235CB8"/>
                </a:solidFill>
                <a:latin typeface="Consolas"/>
                <a:cs typeface="Consolas"/>
              </a:rPr>
              <a:t>distinct </a:t>
            </a:r>
            <a:r>
              <a:rPr sz="2050" spc="-5" dirty="0">
                <a:latin typeface="Consolas"/>
                <a:cs typeface="Consolas"/>
              </a:rPr>
              <a:t>SRVIB.business_Num) </a:t>
            </a:r>
            <a:r>
              <a:rPr sz="2050" spc="-5" dirty="0">
                <a:solidFill>
                  <a:srgbClr val="235CB8"/>
                </a:solidFill>
                <a:latin typeface="Consolas"/>
                <a:cs typeface="Consolas"/>
              </a:rPr>
              <a:t>as </a:t>
            </a:r>
            <a:r>
              <a:rPr sz="2050" spc="-5" dirty="0">
                <a:latin typeface="Consolas"/>
                <a:cs typeface="Consolas"/>
              </a:rPr>
              <a:t>num_Of_Businesses, </a:t>
            </a:r>
            <a:r>
              <a:rPr sz="2050" dirty="0">
                <a:latin typeface="Consolas"/>
                <a:cs typeface="Consolas"/>
              </a:rPr>
              <a:t> </a:t>
            </a:r>
            <a:r>
              <a:rPr sz="2050" spc="-5" dirty="0">
                <a:solidFill>
                  <a:srgbClr val="7E7E7E"/>
                </a:solidFill>
                <a:latin typeface="Consolas"/>
                <a:cs typeface="Consolas"/>
              </a:rPr>
              <a:t>count</a:t>
            </a:r>
            <a:r>
              <a:rPr sz="2050" spc="-5" dirty="0">
                <a:latin typeface="Consolas"/>
                <a:cs typeface="Consolas"/>
              </a:rPr>
              <a:t>(SRVIB.business_Num) </a:t>
            </a:r>
            <a:r>
              <a:rPr sz="2050" dirty="0">
                <a:latin typeface="Consolas"/>
                <a:cs typeface="Consolas"/>
              </a:rPr>
              <a:t>/ </a:t>
            </a:r>
            <a:r>
              <a:rPr sz="2050" spc="-5" dirty="0">
                <a:solidFill>
                  <a:srgbClr val="7E7E7E"/>
                </a:solidFill>
                <a:latin typeface="Consolas"/>
                <a:cs typeface="Consolas"/>
              </a:rPr>
              <a:t>count</a:t>
            </a:r>
            <a:r>
              <a:rPr sz="2050" spc="-5" dirty="0">
                <a:latin typeface="Consolas"/>
                <a:cs typeface="Consolas"/>
              </a:rPr>
              <a:t>(</a:t>
            </a:r>
            <a:r>
              <a:rPr sz="2050" spc="-5" dirty="0">
                <a:solidFill>
                  <a:srgbClr val="235CB8"/>
                </a:solidFill>
                <a:latin typeface="Consolas"/>
                <a:cs typeface="Consolas"/>
              </a:rPr>
              <a:t>distinct </a:t>
            </a:r>
            <a:r>
              <a:rPr sz="2050" spc="-5" dirty="0">
                <a:latin typeface="Consolas"/>
                <a:cs typeface="Consolas"/>
              </a:rPr>
              <a:t>SRV.visit_Start_DateTime) </a:t>
            </a:r>
            <a:r>
              <a:rPr sz="2050" spc="-15" dirty="0">
                <a:solidFill>
                  <a:srgbClr val="235CB8"/>
                </a:solidFill>
                <a:latin typeface="Consolas"/>
                <a:cs typeface="Consolas"/>
              </a:rPr>
              <a:t>as </a:t>
            </a:r>
            <a:r>
              <a:rPr sz="2050" spc="-1115" dirty="0">
                <a:solidFill>
                  <a:srgbClr val="235CB8"/>
                </a:solidFill>
                <a:latin typeface="Consolas"/>
                <a:cs typeface="Consolas"/>
              </a:rPr>
              <a:t> </a:t>
            </a:r>
            <a:r>
              <a:rPr sz="2050" spc="-5" dirty="0">
                <a:latin typeface="Consolas"/>
                <a:cs typeface="Consolas"/>
              </a:rPr>
              <a:t>average_Businesses_In_Visit</a:t>
            </a:r>
            <a:endParaRPr sz="2050" dirty="0">
              <a:latin typeface="Consolas"/>
              <a:cs typeface="Consolas"/>
            </a:endParaRPr>
          </a:p>
          <a:p>
            <a:pPr algn="l" rtl="0">
              <a:lnSpc>
                <a:spcPct val="100000"/>
              </a:lnSpc>
              <a:spcBef>
                <a:spcPts val="5"/>
              </a:spcBef>
            </a:pPr>
            <a:endParaRPr sz="2100" dirty="0">
              <a:latin typeface="Consolas"/>
              <a:cs typeface="Consolas"/>
            </a:endParaRPr>
          </a:p>
          <a:p>
            <a:pPr marL="818515" marR="637540" indent="-806450" algn="l" rtl="0">
              <a:lnSpc>
                <a:spcPct val="100000"/>
              </a:lnSpc>
              <a:tabLst>
                <a:tab pos="4676140" algn="l"/>
              </a:tabLst>
            </a:pPr>
            <a:r>
              <a:rPr sz="2050" spc="-5" dirty="0">
                <a:solidFill>
                  <a:srgbClr val="235CB8"/>
                </a:solidFill>
                <a:latin typeface="Consolas"/>
                <a:cs typeface="Consolas"/>
              </a:rPr>
              <a:t>from </a:t>
            </a:r>
            <a:r>
              <a:rPr sz="2050" spc="-5" dirty="0">
                <a:latin typeface="Consolas"/>
                <a:cs typeface="Consolas"/>
              </a:rPr>
              <a:t>Resident </a:t>
            </a:r>
            <a:r>
              <a:rPr sz="2050" spc="-10" dirty="0">
                <a:solidFill>
                  <a:srgbClr val="235CB8"/>
                </a:solidFill>
                <a:latin typeface="Consolas"/>
                <a:cs typeface="Consolas"/>
              </a:rPr>
              <a:t>as </a:t>
            </a:r>
            <a:r>
              <a:rPr sz="2050" dirty="0">
                <a:latin typeface="Consolas"/>
                <a:cs typeface="Consolas"/>
              </a:rPr>
              <a:t>R </a:t>
            </a:r>
            <a:r>
              <a:rPr sz="2050" spc="-5" dirty="0">
                <a:solidFill>
                  <a:srgbClr val="235CB8"/>
                </a:solidFill>
                <a:latin typeface="Consolas"/>
                <a:cs typeface="Consolas"/>
              </a:rPr>
              <a:t>inner </a:t>
            </a:r>
            <a:r>
              <a:rPr sz="2050" dirty="0">
                <a:solidFill>
                  <a:srgbClr val="235CB8"/>
                </a:solidFill>
                <a:latin typeface="Consolas"/>
                <a:cs typeface="Consolas"/>
              </a:rPr>
              <a:t>join </a:t>
            </a:r>
            <a:r>
              <a:rPr sz="2050" spc="-5" dirty="0">
                <a:latin typeface="Consolas"/>
                <a:cs typeface="Consolas"/>
              </a:rPr>
              <a:t>Sick_Resident_Visits </a:t>
            </a:r>
            <a:r>
              <a:rPr sz="2050" spc="-5" dirty="0">
                <a:solidFill>
                  <a:srgbClr val="235CB8"/>
                </a:solidFill>
                <a:latin typeface="Consolas"/>
                <a:cs typeface="Consolas"/>
              </a:rPr>
              <a:t>as </a:t>
            </a:r>
            <a:r>
              <a:rPr sz="2050" spc="-5" dirty="0">
                <a:latin typeface="Consolas"/>
                <a:cs typeface="Consolas"/>
              </a:rPr>
              <a:t>SRV </a:t>
            </a:r>
            <a:r>
              <a:rPr sz="2050" spc="-10" dirty="0">
                <a:solidFill>
                  <a:srgbClr val="235CB8"/>
                </a:solidFill>
                <a:latin typeface="Consolas"/>
                <a:cs typeface="Consolas"/>
              </a:rPr>
              <a:t>on </a:t>
            </a:r>
            <a:r>
              <a:rPr sz="2050" spc="-5" dirty="0">
                <a:latin typeface="Consolas"/>
                <a:cs typeface="Consolas"/>
              </a:rPr>
              <a:t>R.resident_ID </a:t>
            </a:r>
            <a:r>
              <a:rPr sz="2050" dirty="0">
                <a:latin typeface="Consolas"/>
                <a:cs typeface="Consolas"/>
              </a:rPr>
              <a:t>= </a:t>
            </a:r>
            <a:r>
              <a:rPr sz="2050" spc="-1115" dirty="0">
                <a:latin typeface="Consolas"/>
                <a:cs typeface="Consolas"/>
              </a:rPr>
              <a:t> </a:t>
            </a:r>
            <a:r>
              <a:rPr sz="2050" spc="-5" dirty="0">
                <a:latin typeface="Consolas"/>
                <a:cs typeface="Consolas"/>
              </a:rPr>
              <a:t>SRV.resident_ID</a:t>
            </a:r>
            <a:r>
              <a:rPr sz="2050" spc="5" dirty="0">
                <a:latin typeface="Consolas"/>
                <a:cs typeface="Consolas"/>
              </a:rPr>
              <a:t> </a:t>
            </a:r>
            <a:r>
              <a:rPr sz="2050" spc="-5" dirty="0">
                <a:solidFill>
                  <a:srgbClr val="235CB8"/>
                </a:solidFill>
                <a:latin typeface="Consolas"/>
                <a:cs typeface="Consolas"/>
              </a:rPr>
              <a:t>inner</a:t>
            </a:r>
            <a:r>
              <a:rPr sz="2050" spc="15" dirty="0">
                <a:solidFill>
                  <a:srgbClr val="235CB8"/>
                </a:solidFill>
                <a:latin typeface="Consolas"/>
                <a:cs typeface="Consolas"/>
              </a:rPr>
              <a:t> </a:t>
            </a:r>
            <a:r>
              <a:rPr sz="2050" spc="-5" dirty="0">
                <a:solidFill>
                  <a:srgbClr val="235CB8"/>
                </a:solidFill>
                <a:latin typeface="Consolas"/>
                <a:cs typeface="Consolas"/>
              </a:rPr>
              <a:t>join	</a:t>
            </a:r>
            <a:r>
              <a:rPr sz="2050" spc="-5" dirty="0">
                <a:latin typeface="Consolas"/>
                <a:cs typeface="Consolas"/>
              </a:rPr>
              <a:t>Sick_Resident_Visits_In_Business </a:t>
            </a:r>
            <a:r>
              <a:rPr sz="2050" spc="-5" dirty="0">
                <a:solidFill>
                  <a:srgbClr val="235CB8"/>
                </a:solidFill>
                <a:latin typeface="Consolas"/>
                <a:cs typeface="Consolas"/>
              </a:rPr>
              <a:t>as </a:t>
            </a:r>
            <a:r>
              <a:rPr sz="2050" spc="-5" dirty="0">
                <a:latin typeface="Consolas"/>
                <a:cs typeface="Consolas"/>
              </a:rPr>
              <a:t>SRVIB </a:t>
            </a:r>
            <a:r>
              <a:rPr sz="2050" spc="-15" dirty="0">
                <a:solidFill>
                  <a:srgbClr val="235CB8"/>
                </a:solidFill>
                <a:latin typeface="Consolas"/>
                <a:cs typeface="Consolas"/>
              </a:rPr>
              <a:t>on </a:t>
            </a:r>
            <a:r>
              <a:rPr sz="2050" spc="-1115" dirty="0">
                <a:solidFill>
                  <a:srgbClr val="235CB8"/>
                </a:solidFill>
                <a:latin typeface="Consolas"/>
                <a:cs typeface="Consolas"/>
              </a:rPr>
              <a:t> </a:t>
            </a:r>
            <a:r>
              <a:rPr sz="2050" spc="-5" dirty="0">
                <a:latin typeface="Consolas"/>
                <a:cs typeface="Consolas"/>
              </a:rPr>
              <a:t>SRV.resident_ID</a:t>
            </a:r>
            <a:r>
              <a:rPr sz="2050" spc="-10" dirty="0">
                <a:latin typeface="Consolas"/>
                <a:cs typeface="Consolas"/>
              </a:rPr>
              <a:t> </a:t>
            </a:r>
            <a:r>
              <a:rPr sz="2050" dirty="0">
                <a:latin typeface="Consolas"/>
                <a:cs typeface="Consolas"/>
              </a:rPr>
              <a:t>=</a:t>
            </a:r>
            <a:r>
              <a:rPr sz="2050" spc="10" dirty="0">
                <a:latin typeface="Consolas"/>
                <a:cs typeface="Consolas"/>
              </a:rPr>
              <a:t> </a:t>
            </a:r>
            <a:r>
              <a:rPr sz="2050" spc="-5" dirty="0">
                <a:latin typeface="Consolas"/>
                <a:cs typeface="Consolas"/>
              </a:rPr>
              <a:t>SRVIB.resident_ID</a:t>
            </a:r>
            <a:r>
              <a:rPr sz="2050" spc="-40" dirty="0">
                <a:latin typeface="Consolas"/>
                <a:cs typeface="Consolas"/>
              </a:rPr>
              <a:t> </a:t>
            </a:r>
            <a:r>
              <a:rPr sz="2050" spc="-5" dirty="0">
                <a:solidFill>
                  <a:srgbClr val="235CB8"/>
                </a:solidFill>
                <a:latin typeface="Consolas"/>
                <a:cs typeface="Consolas"/>
              </a:rPr>
              <a:t>and</a:t>
            </a:r>
            <a:r>
              <a:rPr sz="2050" spc="-15" dirty="0">
                <a:solidFill>
                  <a:srgbClr val="235CB8"/>
                </a:solidFill>
                <a:latin typeface="Consolas"/>
                <a:cs typeface="Consolas"/>
              </a:rPr>
              <a:t> </a:t>
            </a:r>
            <a:r>
              <a:rPr sz="2050" spc="-5" dirty="0">
                <a:latin typeface="Consolas"/>
                <a:cs typeface="Consolas"/>
              </a:rPr>
              <a:t>SRV.visit_Start_DateTime </a:t>
            </a:r>
            <a:r>
              <a:rPr sz="2050" dirty="0">
                <a:latin typeface="Consolas"/>
                <a:cs typeface="Consolas"/>
              </a:rPr>
              <a:t>=</a:t>
            </a:r>
          </a:p>
          <a:p>
            <a:pPr marL="818515" algn="l" rtl="0">
              <a:lnSpc>
                <a:spcPct val="100000"/>
              </a:lnSpc>
            </a:pPr>
            <a:r>
              <a:rPr sz="2050" spc="-5" dirty="0">
                <a:latin typeface="Consolas"/>
                <a:cs typeface="Consolas"/>
              </a:rPr>
              <a:t>SRVIB.visit_Start_DateTime</a:t>
            </a:r>
            <a:endParaRPr sz="2050" dirty="0">
              <a:latin typeface="Consolas"/>
              <a:cs typeface="Consolas"/>
            </a:endParaRPr>
          </a:p>
          <a:p>
            <a:pPr algn="l" rtl="0">
              <a:lnSpc>
                <a:spcPct val="100000"/>
              </a:lnSpc>
            </a:pPr>
            <a:endParaRPr sz="2000" dirty="0">
              <a:latin typeface="Consolas"/>
              <a:cs typeface="Consolas"/>
            </a:endParaRPr>
          </a:p>
          <a:p>
            <a:pPr algn="l" rtl="0">
              <a:lnSpc>
                <a:spcPct val="100000"/>
              </a:lnSpc>
              <a:spcBef>
                <a:spcPts val="15"/>
              </a:spcBef>
            </a:pPr>
            <a:endParaRPr sz="2200" dirty="0">
              <a:latin typeface="Consolas"/>
              <a:cs typeface="Consolas"/>
            </a:endParaRPr>
          </a:p>
          <a:p>
            <a:pPr marL="12700" algn="l" rtl="0">
              <a:lnSpc>
                <a:spcPct val="100000"/>
              </a:lnSpc>
            </a:pPr>
            <a:r>
              <a:rPr sz="2050" dirty="0">
                <a:solidFill>
                  <a:srgbClr val="235CB8"/>
                </a:solidFill>
                <a:latin typeface="Consolas"/>
                <a:cs typeface="Consolas"/>
              </a:rPr>
              <a:t>group</a:t>
            </a:r>
            <a:r>
              <a:rPr sz="2050" spc="-25" dirty="0">
                <a:solidFill>
                  <a:srgbClr val="235CB8"/>
                </a:solidFill>
                <a:latin typeface="Consolas"/>
                <a:cs typeface="Consolas"/>
              </a:rPr>
              <a:t> </a:t>
            </a:r>
            <a:r>
              <a:rPr sz="2050" dirty="0">
                <a:solidFill>
                  <a:srgbClr val="235CB8"/>
                </a:solidFill>
                <a:latin typeface="Consolas"/>
                <a:cs typeface="Consolas"/>
              </a:rPr>
              <a:t>by</a:t>
            </a:r>
            <a:r>
              <a:rPr sz="2050" spc="-20" dirty="0">
                <a:solidFill>
                  <a:srgbClr val="235CB8"/>
                </a:solidFill>
                <a:latin typeface="Consolas"/>
                <a:cs typeface="Consolas"/>
              </a:rPr>
              <a:t> </a:t>
            </a:r>
            <a:r>
              <a:rPr sz="2050" spc="-5" dirty="0">
                <a:latin typeface="Consolas"/>
                <a:cs typeface="Consolas"/>
              </a:rPr>
              <a:t>R.resident_ID,R.resident_FirstName,R.resident_SurName;</a:t>
            </a:r>
            <a:endParaRPr sz="2050" dirty="0">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9661" y="2779852"/>
            <a:ext cx="9806305" cy="2197396"/>
          </a:xfrm>
          <a:prstGeom prst="rect">
            <a:avLst/>
          </a:prstGeom>
        </p:spPr>
        <p:txBody>
          <a:bodyPr vert="horz" wrap="square" lIns="0" tIns="103505" rIns="0" bIns="0" rtlCol="0">
            <a:spAutoFit/>
          </a:bodyPr>
          <a:lstStyle/>
          <a:p>
            <a:pPr marL="12700" marR="5080" indent="236220" algn="r">
              <a:lnSpc>
                <a:spcPct val="85000"/>
              </a:lnSpc>
              <a:spcBef>
                <a:spcPts val="815"/>
              </a:spcBef>
            </a:pPr>
            <a:r>
              <a:rPr lang="he-IL" sz="4000" spc="-40" dirty="0">
                <a:latin typeface="Times New Roman"/>
                <a:cs typeface="Times New Roman"/>
              </a:rPr>
              <a:t>כתוב שאילתה המחזירה פרטי עסקים (ח.פ, דם וסוג עסק) אשר ביקרו בהם בחודש האחרון חולים או שיש עסק במרחק של פחות מ100 מטר ממנו שהיו בו לפחות שני חולים שונים בשבועיים האחרונים.</a:t>
            </a:r>
            <a:endParaRPr sz="4000" dirty="0">
              <a:latin typeface="Times New Roman"/>
              <a:cs typeface="Times New Roman"/>
            </a:endParaRPr>
          </a:p>
        </p:txBody>
      </p:sp>
      <p:sp>
        <p:nvSpPr>
          <p:cNvPr id="3" name="object 3"/>
          <p:cNvSpPr txBox="1">
            <a:spLocks noGrp="1"/>
          </p:cNvSpPr>
          <p:nvPr>
            <p:ph type="title"/>
          </p:nvPr>
        </p:nvSpPr>
        <p:spPr>
          <a:xfrm>
            <a:off x="4366386" y="320802"/>
            <a:ext cx="3233420" cy="1089401"/>
          </a:xfrm>
          <a:prstGeom prst="rect">
            <a:avLst/>
          </a:prstGeom>
        </p:spPr>
        <p:txBody>
          <a:bodyPr vert="horz" wrap="square" lIns="0" tIns="12065" rIns="0" bIns="0" rtlCol="0">
            <a:spAutoFit/>
          </a:bodyPr>
          <a:lstStyle/>
          <a:p>
            <a:pPr marL="12700">
              <a:lnSpc>
                <a:spcPct val="100000"/>
              </a:lnSpc>
              <a:spcBef>
                <a:spcPts val="95"/>
              </a:spcBef>
            </a:pPr>
            <a:r>
              <a:rPr lang="he-IL" sz="7000" spc="-10" dirty="0">
                <a:latin typeface="Calibri"/>
                <a:cs typeface="Calibri"/>
              </a:rPr>
              <a:t>שאלה 9</a:t>
            </a:r>
            <a:endParaRPr sz="7000" dirty="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75259"/>
            <a:ext cx="12192000" cy="6682740"/>
          </a:xfrm>
          <a:custGeom>
            <a:avLst/>
            <a:gdLst/>
            <a:ahLst/>
            <a:cxnLst/>
            <a:rect l="l" t="t" r="r" b="b"/>
            <a:pathLst>
              <a:path w="12192000" h="6682740">
                <a:moveTo>
                  <a:pt x="12192000" y="0"/>
                </a:moveTo>
                <a:lnTo>
                  <a:pt x="0" y="0"/>
                </a:lnTo>
                <a:lnTo>
                  <a:pt x="0" y="6682740"/>
                </a:lnTo>
                <a:lnTo>
                  <a:pt x="12192000" y="6682740"/>
                </a:lnTo>
                <a:lnTo>
                  <a:pt x="12192000" y="0"/>
                </a:lnTo>
                <a:close/>
              </a:path>
            </a:pathLst>
          </a:custGeom>
          <a:solidFill>
            <a:srgbClr val="FFFFFF"/>
          </a:solidFill>
        </p:spPr>
        <p:txBody>
          <a:bodyPr wrap="square" lIns="0" tIns="0" rIns="0" bIns="0" rtlCol="0"/>
          <a:lstStyle/>
          <a:p>
            <a:endParaRPr/>
          </a:p>
        </p:txBody>
      </p:sp>
      <p:sp>
        <p:nvSpPr>
          <p:cNvPr id="3" name="object 3"/>
          <p:cNvSpPr txBox="1"/>
          <p:nvPr/>
        </p:nvSpPr>
        <p:spPr>
          <a:xfrm>
            <a:off x="966317" y="856234"/>
            <a:ext cx="10658475" cy="5462393"/>
          </a:xfrm>
          <a:prstGeom prst="rect">
            <a:avLst/>
          </a:prstGeom>
        </p:spPr>
        <p:txBody>
          <a:bodyPr vert="horz" wrap="square" lIns="0" tIns="12065" rIns="0" bIns="0" rtlCol="0">
            <a:spAutoFit/>
          </a:bodyPr>
          <a:lstStyle/>
          <a:p>
            <a:pPr marL="12700" algn="l" rtl="0">
              <a:lnSpc>
                <a:spcPct val="100000"/>
              </a:lnSpc>
              <a:spcBef>
                <a:spcPts val="95"/>
              </a:spcBef>
            </a:pPr>
            <a:r>
              <a:rPr sz="1600" spc="-10" dirty="0">
                <a:solidFill>
                  <a:srgbClr val="235CB8"/>
                </a:solidFill>
                <a:latin typeface="Consolas"/>
                <a:cs typeface="Consolas"/>
              </a:rPr>
              <a:t>select</a:t>
            </a:r>
            <a:r>
              <a:rPr sz="1600" spc="-30" dirty="0">
                <a:solidFill>
                  <a:srgbClr val="235CB8"/>
                </a:solidFill>
                <a:latin typeface="Consolas"/>
                <a:cs typeface="Consolas"/>
              </a:rPr>
              <a:t> </a:t>
            </a:r>
            <a:r>
              <a:rPr sz="1600" spc="-5" dirty="0">
                <a:latin typeface="Consolas"/>
                <a:cs typeface="Consolas"/>
              </a:rPr>
              <a:t>b.business_Num,</a:t>
            </a:r>
            <a:r>
              <a:rPr sz="1600" spc="-30" dirty="0">
                <a:latin typeface="Consolas"/>
                <a:cs typeface="Consolas"/>
              </a:rPr>
              <a:t> </a:t>
            </a:r>
            <a:r>
              <a:rPr sz="1600" spc="-5" dirty="0">
                <a:latin typeface="Consolas"/>
                <a:cs typeface="Consolas"/>
              </a:rPr>
              <a:t>b.business_Name,</a:t>
            </a:r>
            <a:r>
              <a:rPr sz="1600" spc="-30" dirty="0">
                <a:latin typeface="Consolas"/>
                <a:cs typeface="Consolas"/>
              </a:rPr>
              <a:t> </a:t>
            </a:r>
            <a:r>
              <a:rPr sz="1600" spc="-5" dirty="0">
                <a:latin typeface="Consolas"/>
                <a:cs typeface="Consolas"/>
              </a:rPr>
              <a:t>b.business_Type</a:t>
            </a:r>
            <a:endParaRPr sz="1600" dirty="0">
              <a:latin typeface="Consolas"/>
              <a:cs typeface="Consolas"/>
            </a:endParaRPr>
          </a:p>
          <a:p>
            <a:pPr marL="12700" algn="l" rtl="0">
              <a:lnSpc>
                <a:spcPct val="100000"/>
              </a:lnSpc>
            </a:pPr>
            <a:r>
              <a:rPr sz="1600" spc="-10" dirty="0">
                <a:solidFill>
                  <a:srgbClr val="235CB8"/>
                </a:solidFill>
                <a:latin typeface="Consolas"/>
                <a:cs typeface="Consolas"/>
              </a:rPr>
              <a:t>from</a:t>
            </a:r>
            <a:r>
              <a:rPr sz="1600" dirty="0">
                <a:solidFill>
                  <a:srgbClr val="235CB8"/>
                </a:solidFill>
                <a:latin typeface="Consolas"/>
                <a:cs typeface="Consolas"/>
              </a:rPr>
              <a:t> </a:t>
            </a:r>
            <a:r>
              <a:rPr sz="1600" spc="-5" dirty="0">
                <a:latin typeface="Consolas"/>
                <a:cs typeface="Consolas"/>
              </a:rPr>
              <a:t>Business</a:t>
            </a:r>
            <a:r>
              <a:rPr sz="1600" spc="-25" dirty="0">
                <a:latin typeface="Consolas"/>
                <a:cs typeface="Consolas"/>
              </a:rPr>
              <a:t> </a:t>
            </a:r>
            <a:r>
              <a:rPr sz="1600" spc="-5" dirty="0">
                <a:solidFill>
                  <a:srgbClr val="235CB8"/>
                </a:solidFill>
                <a:latin typeface="Consolas"/>
                <a:cs typeface="Consolas"/>
              </a:rPr>
              <a:t>as</a:t>
            </a:r>
            <a:r>
              <a:rPr sz="1600" dirty="0">
                <a:solidFill>
                  <a:srgbClr val="235CB8"/>
                </a:solidFill>
                <a:latin typeface="Consolas"/>
                <a:cs typeface="Consolas"/>
              </a:rPr>
              <a:t> </a:t>
            </a:r>
            <a:r>
              <a:rPr sz="1600" spc="-5" dirty="0">
                <a:latin typeface="Consolas"/>
                <a:cs typeface="Consolas"/>
              </a:rPr>
              <a:t>B</a:t>
            </a:r>
            <a:r>
              <a:rPr sz="1600" dirty="0">
                <a:latin typeface="Consolas"/>
                <a:cs typeface="Consolas"/>
              </a:rPr>
              <a:t> </a:t>
            </a:r>
            <a:r>
              <a:rPr sz="1600" spc="-10" dirty="0">
                <a:solidFill>
                  <a:srgbClr val="235CB8"/>
                </a:solidFill>
                <a:latin typeface="Consolas"/>
                <a:cs typeface="Consolas"/>
              </a:rPr>
              <a:t>inner</a:t>
            </a:r>
            <a:r>
              <a:rPr sz="1600" spc="-5" dirty="0">
                <a:solidFill>
                  <a:srgbClr val="235CB8"/>
                </a:solidFill>
                <a:latin typeface="Consolas"/>
                <a:cs typeface="Consolas"/>
              </a:rPr>
              <a:t> </a:t>
            </a:r>
            <a:r>
              <a:rPr sz="1600" spc="-10" dirty="0">
                <a:solidFill>
                  <a:srgbClr val="235CB8"/>
                </a:solidFill>
                <a:latin typeface="Consolas"/>
                <a:cs typeface="Consolas"/>
              </a:rPr>
              <a:t>join</a:t>
            </a:r>
            <a:r>
              <a:rPr sz="1600" spc="5" dirty="0">
                <a:solidFill>
                  <a:srgbClr val="235CB8"/>
                </a:solidFill>
                <a:latin typeface="Consolas"/>
                <a:cs typeface="Consolas"/>
              </a:rPr>
              <a:t> </a:t>
            </a:r>
            <a:r>
              <a:rPr sz="1600" spc="-10" dirty="0">
                <a:latin typeface="Consolas"/>
                <a:cs typeface="Consolas"/>
              </a:rPr>
              <a:t>Sick_Resident_Visits_In_Business</a:t>
            </a:r>
            <a:r>
              <a:rPr sz="1600" spc="5" dirty="0">
                <a:latin typeface="Consolas"/>
                <a:cs typeface="Consolas"/>
              </a:rPr>
              <a:t> </a:t>
            </a:r>
            <a:r>
              <a:rPr sz="1600" spc="-5" dirty="0">
                <a:solidFill>
                  <a:srgbClr val="235CB8"/>
                </a:solidFill>
                <a:latin typeface="Consolas"/>
                <a:cs typeface="Consolas"/>
              </a:rPr>
              <a:t>as</a:t>
            </a:r>
            <a:r>
              <a:rPr sz="1600" dirty="0">
                <a:solidFill>
                  <a:srgbClr val="235CB8"/>
                </a:solidFill>
                <a:latin typeface="Consolas"/>
                <a:cs typeface="Consolas"/>
              </a:rPr>
              <a:t> </a:t>
            </a:r>
            <a:r>
              <a:rPr sz="1600" spc="-10" dirty="0">
                <a:latin typeface="Consolas"/>
                <a:cs typeface="Consolas"/>
              </a:rPr>
              <a:t>SRVIB</a:t>
            </a:r>
            <a:r>
              <a:rPr sz="1600" spc="5" dirty="0">
                <a:latin typeface="Consolas"/>
                <a:cs typeface="Consolas"/>
              </a:rPr>
              <a:t> </a:t>
            </a:r>
            <a:r>
              <a:rPr sz="1600" spc="-5" dirty="0">
                <a:solidFill>
                  <a:srgbClr val="235CB8"/>
                </a:solidFill>
                <a:latin typeface="Consolas"/>
                <a:cs typeface="Consolas"/>
              </a:rPr>
              <a:t>on </a:t>
            </a:r>
            <a:r>
              <a:rPr sz="1600" spc="-10" dirty="0">
                <a:latin typeface="Consolas"/>
                <a:cs typeface="Consolas"/>
              </a:rPr>
              <a:t>B.business_Num</a:t>
            </a:r>
            <a:r>
              <a:rPr sz="1600" spc="5" dirty="0">
                <a:latin typeface="Consolas"/>
                <a:cs typeface="Consolas"/>
              </a:rPr>
              <a:t> </a:t>
            </a:r>
            <a:r>
              <a:rPr sz="1600" spc="-5" dirty="0">
                <a:latin typeface="Consolas"/>
                <a:cs typeface="Consolas"/>
              </a:rPr>
              <a:t>=</a:t>
            </a:r>
            <a:endParaRPr sz="1600" dirty="0">
              <a:latin typeface="Consolas"/>
              <a:cs typeface="Consolas"/>
            </a:endParaRPr>
          </a:p>
          <a:p>
            <a:pPr marL="751840" algn="l" rtl="0">
              <a:lnSpc>
                <a:spcPct val="100000"/>
              </a:lnSpc>
            </a:pPr>
            <a:r>
              <a:rPr sz="1600" spc="-10" dirty="0">
                <a:latin typeface="Consolas"/>
                <a:cs typeface="Consolas"/>
              </a:rPr>
              <a:t>SRVIB.business_Num</a:t>
            </a:r>
            <a:endParaRPr sz="1600" dirty="0">
              <a:latin typeface="Consolas"/>
              <a:cs typeface="Consolas"/>
            </a:endParaRPr>
          </a:p>
          <a:p>
            <a:pPr marL="12700" algn="l" rtl="0">
              <a:lnSpc>
                <a:spcPct val="100000"/>
              </a:lnSpc>
            </a:pPr>
            <a:r>
              <a:rPr sz="1600" spc="-5" dirty="0">
                <a:solidFill>
                  <a:srgbClr val="235CB8"/>
                </a:solidFill>
                <a:latin typeface="Consolas"/>
                <a:cs typeface="Consolas"/>
              </a:rPr>
              <a:t>where</a:t>
            </a:r>
            <a:r>
              <a:rPr sz="1600" spc="10" dirty="0">
                <a:solidFill>
                  <a:srgbClr val="235CB8"/>
                </a:solidFill>
                <a:latin typeface="Consolas"/>
                <a:cs typeface="Consolas"/>
              </a:rPr>
              <a:t> </a:t>
            </a:r>
            <a:r>
              <a:rPr sz="1600" spc="-10" dirty="0">
                <a:solidFill>
                  <a:srgbClr val="235CB8"/>
                </a:solidFill>
                <a:latin typeface="Consolas"/>
                <a:cs typeface="Consolas"/>
              </a:rPr>
              <a:t>timestampdiff</a:t>
            </a:r>
            <a:r>
              <a:rPr sz="1600" spc="-10" dirty="0">
                <a:latin typeface="Consolas"/>
                <a:cs typeface="Consolas"/>
              </a:rPr>
              <a:t>(</a:t>
            </a:r>
            <a:r>
              <a:rPr sz="1600" spc="-10" dirty="0">
                <a:solidFill>
                  <a:srgbClr val="235CB8"/>
                </a:solidFill>
                <a:latin typeface="Consolas"/>
                <a:cs typeface="Consolas"/>
              </a:rPr>
              <a:t>day</a:t>
            </a:r>
            <a:r>
              <a:rPr sz="1600" spc="-10" dirty="0">
                <a:latin typeface="Consolas"/>
                <a:cs typeface="Consolas"/>
              </a:rPr>
              <a:t>,SRVIB.visit_Start_DateTime,</a:t>
            </a:r>
            <a:r>
              <a:rPr sz="1600" spc="-10" dirty="0">
                <a:solidFill>
                  <a:srgbClr val="7E7E7E"/>
                </a:solidFill>
                <a:latin typeface="Consolas"/>
                <a:cs typeface="Consolas"/>
              </a:rPr>
              <a:t>curdate</a:t>
            </a:r>
            <a:r>
              <a:rPr sz="1600" spc="-10" dirty="0">
                <a:latin typeface="Consolas"/>
                <a:cs typeface="Consolas"/>
              </a:rPr>
              <a:t>())</a:t>
            </a:r>
            <a:r>
              <a:rPr sz="1600" spc="15" dirty="0">
                <a:latin typeface="Consolas"/>
                <a:cs typeface="Consolas"/>
              </a:rPr>
              <a:t> </a:t>
            </a:r>
            <a:r>
              <a:rPr sz="1600" spc="-5" dirty="0">
                <a:latin typeface="Consolas"/>
                <a:cs typeface="Consolas"/>
              </a:rPr>
              <a:t>&lt;=</a:t>
            </a:r>
            <a:r>
              <a:rPr sz="1600" spc="10" dirty="0">
                <a:latin typeface="Consolas"/>
                <a:cs typeface="Consolas"/>
              </a:rPr>
              <a:t> </a:t>
            </a:r>
            <a:r>
              <a:rPr sz="1600" spc="-10" dirty="0">
                <a:solidFill>
                  <a:srgbClr val="EE5518"/>
                </a:solidFill>
                <a:latin typeface="Consolas"/>
                <a:cs typeface="Consolas"/>
              </a:rPr>
              <a:t>30</a:t>
            </a:r>
            <a:endParaRPr sz="1600" dirty="0">
              <a:latin typeface="Consolas"/>
              <a:cs typeface="Consolas"/>
            </a:endParaRPr>
          </a:p>
          <a:p>
            <a:pPr algn="l" rtl="0">
              <a:lnSpc>
                <a:spcPct val="100000"/>
              </a:lnSpc>
              <a:spcBef>
                <a:spcPts val="50"/>
              </a:spcBef>
            </a:pPr>
            <a:endParaRPr sz="1600" dirty="0">
              <a:latin typeface="Consolas"/>
              <a:cs typeface="Consolas"/>
            </a:endParaRPr>
          </a:p>
          <a:p>
            <a:pPr marL="12700" algn="l" rtl="0">
              <a:lnSpc>
                <a:spcPct val="100000"/>
              </a:lnSpc>
            </a:pPr>
            <a:r>
              <a:rPr sz="1600" spc="-10" dirty="0">
                <a:solidFill>
                  <a:srgbClr val="235CB8"/>
                </a:solidFill>
                <a:latin typeface="Consolas"/>
                <a:cs typeface="Consolas"/>
              </a:rPr>
              <a:t>Union</a:t>
            </a:r>
            <a:endParaRPr sz="1600" dirty="0">
              <a:latin typeface="Consolas"/>
              <a:cs typeface="Consolas"/>
            </a:endParaRPr>
          </a:p>
          <a:p>
            <a:pPr algn="l" rtl="0">
              <a:lnSpc>
                <a:spcPct val="100000"/>
              </a:lnSpc>
              <a:spcBef>
                <a:spcPts val="45"/>
              </a:spcBef>
            </a:pPr>
            <a:endParaRPr sz="1600" dirty="0">
              <a:latin typeface="Consolas"/>
              <a:cs typeface="Consolas"/>
            </a:endParaRPr>
          </a:p>
          <a:p>
            <a:pPr marL="12700" algn="l" rtl="0">
              <a:lnSpc>
                <a:spcPct val="100000"/>
              </a:lnSpc>
            </a:pPr>
            <a:r>
              <a:rPr sz="1600" spc="-10" dirty="0">
                <a:solidFill>
                  <a:srgbClr val="235CB8"/>
                </a:solidFill>
                <a:latin typeface="Consolas"/>
                <a:cs typeface="Consolas"/>
              </a:rPr>
              <a:t>select</a:t>
            </a:r>
            <a:r>
              <a:rPr sz="1600" spc="-30" dirty="0">
                <a:solidFill>
                  <a:srgbClr val="235CB8"/>
                </a:solidFill>
                <a:latin typeface="Consolas"/>
                <a:cs typeface="Consolas"/>
              </a:rPr>
              <a:t> </a:t>
            </a:r>
            <a:r>
              <a:rPr sz="1600" spc="-5" dirty="0">
                <a:latin typeface="Consolas"/>
                <a:cs typeface="Consolas"/>
              </a:rPr>
              <a:t>b.business_Num,</a:t>
            </a:r>
            <a:r>
              <a:rPr sz="1600" spc="-30" dirty="0">
                <a:latin typeface="Consolas"/>
                <a:cs typeface="Consolas"/>
              </a:rPr>
              <a:t> </a:t>
            </a:r>
            <a:r>
              <a:rPr sz="1600" spc="-5" dirty="0">
                <a:latin typeface="Consolas"/>
                <a:cs typeface="Consolas"/>
              </a:rPr>
              <a:t>b.business_Name,</a:t>
            </a:r>
            <a:r>
              <a:rPr sz="1600" spc="-30" dirty="0">
                <a:latin typeface="Consolas"/>
                <a:cs typeface="Consolas"/>
              </a:rPr>
              <a:t> </a:t>
            </a:r>
            <a:r>
              <a:rPr sz="1600" spc="-5" dirty="0">
                <a:latin typeface="Consolas"/>
                <a:cs typeface="Consolas"/>
              </a:rPr>
              <a:t>b.business_Type</a:t>
            </a:r>
            <a:endParaRPr sz="1600" dirty="0">
              <a:latin typeface="Consolas"/>
              <a:cs typeface="Consolas"/>
            </a:endParaRPr>
          </a:p>
          <a:p>
            <a:pPr marL="12700" algn="l" rtl="0">
              <a:lnSpc>
                <a:spcPct val="100000"/>
              </a:lnSpc>
            </a:pPr>
            <a:r>
              <a:rPr sz="1600" spc="-10" dirty="0">
                <a:solidFill>
                  <a:srgbClr val="235CB8"/>
                </a:solidFill>
                <a:latin typeface="Consolas"/>
                <a:cs typeface="Consolas"/>
              </a:rPr>
              <a:t>from</a:t>
            </a:r>
            <a:r>
              <a:rPr sz="1600" dirty="0">
                <a:solidFill>
                  <a:srgbClr val="235CB8"/>
                </a:solidFill>
                <a:latin typeface="Consolas"/>
                <a:cs typeface="Consolas"/>
              </a:rPr>
              <a:t> </a:t>
            </a:r>
            <a:r>
              <a:rPr sz="1600" spc="-5" dirty="0">
                <a:latin typeface="Consolas"/>
                <a:cs typeface="Consolas"/>
              </a:rPr>
              <a:t>Business</a:t>
            </a:r>
            <a:r>
              <a:rPr sz="1600" spc="-30" dirty="0">
                <a:latin typeface="Consolas"/>
                <a:cs typeface="Consolas"/>
              </a:rPr>
              <a:t> </a:t>
            </a:r>
            <a:r>
              <a:rPr sz="1600" spc="-5" dirty="0">
                <a:solidFill>
                  <a:srgbClr val="235CB8"/>
                </a:solidFill>
                <a:latin typeface="Consolas"/>
                <a:cs typeface="Consolas"/>
              </a:rPr>
              <a:t>as </a:t>
            </a:r>
            <a:r>
              <a:rPr sz="1600" spc="-5" dirty="0">
                <a:latin typeface="Consolas"/>
                <a:cs typeface="Consolas"/>
              </a:rPr>
              <a:t>B </a:t>
            </a:r>
            <a:r>
              <a:rPr sz="1600" spc="-10" dirty="0">
                <a:solidFill>
                  <a:srgbClr val="235CB8"/>
                </a:solidFill>
                <a:latin typeface="Consolas"/>
                <a:cs typeface="Consolas"/>
              </a:rPr>
              <a:t>inner</a:t>
            </a:r>
            <a:r>
              <a:rPr sz="1600" spc="-5" dirty="0">
                <a:solidFill>
                  <a:srgbClr val="235CB8"/>
                </a:solidFill>
                <a:latin typeface="Consolas"/>
                <a:cs typeface="Consolas"/>
              </a:rPr>
              <a:t> </a:t>
            </a:r>
            <a:r>
              <a:rPr sz="1600" spc="-10" dirty="0">
                <a:solidFill>
                  <a:srgbClr val="235CB8"/>
                </a:solidFill>
                <a:latin typeface="Consolas"/>
                <a:cs typeface="Consolas"/>
              </a:rPr>
              <a:t>join</a:t>
            </a:r>
            <a:r>
              <a:rPr sz="1600" dirty="0">
                <a:solidFill>
                  <a:srgbClr val="235CB8"/>
                </a:solidFill>
                <a:latin typeface="Consolas"/>
                <a:cs typeface="Consolas"/>
              </a:rPr>
              <a:t> </a:t>
            </a:r>
            <a:r>
              <a:rPr sz="1600" spc="-10" dirty="0">
                <a:latin typeface="Consolas"/>
                <a:cs typeface="Consolas"/>
              </a:rPr>
              <a:t>Near</a:t>
            </a:r>
            <a:r>
              <a:rPr sz="1600" spc="-5" dirty="0">
                <a:latin typeface="Consolas"/>
                <a:cs typeface="Consolas"/>
              </a:rPr>
              <a:t> </a:t>
            </a:r>
            <a:r>
              <a:rPr sz="1600" spc="-5" dirty="0">
                <a:solidFill>
                  <a:srgbClr val="235CB8"/>
                </a:solidFill>
                <a:latin typeface="Consolas"/>
                <a:cs typeface="Consolas"/>
              </a:rPr>
              <a:t>as</a:t>
            </a:r>
            <a:r>
              <a:rPr sz="1600" dirty="0">
                <a:solidFill>
                  <a:srgbClr val="235CB8"/>
                </a:solidFill>
                <a:latin typeface="Consolas"/>
                <a:cs typeface="Consolas"/>
              </a:rPr>
              <a:t> </a:t>
            </a:r>
            <a:r>
              <a:rPr sz="1600" spc="-5" dirty="0">
                <a:latin typeface="Consolas"/>
                <a:cs typeface="Consolas"/>
              </a:rPr>
              <a:t>N </a:t>
            </a:r>
            <a:r>
              <a:rPr sz="1600" spc="-5" dirty="0">
                <a:solidFill>
                  <a:srgbClr val="235CB8"/>
                </a:solidFill>
                <a:latin typeface="Consolas"/>
                <a:cs typeface="Consolas"/>
              </a:rPr>
              <a:t>on</a:t>
            </a:r>
            <a:r>
              <a:rPr sz="1600" spc="-15" dirty="0">
                <a:solidFill>
                  <a:srgbClr val="235CB8"/>
                </a:solidFill>
                <a:latin typeface="Consolas"/>
                <a:cs typeface="Consolas"/>
              </a:rPr>
              <a:t> </a:t>
            </a:r>
            <a:r>
              <a:rPr sz="1600" spc="-10" dirty="0">
                <a:latin typeface="Consolas"/>
                <a:cs typeface="Consolas"/>
              </a:rPr>
              <a:t>B.business_Num</a:t>
            </a:r>
            <a:r>
              <a:rPr sz="1600" dirty="0">
                <a:latin typeface="Consolas"/>
                <a:cs typeface="Consolas"/>
              </a:rPr>
              <a:t> </a:t>
            </a:r>
            <a:r>
              <a:rPr sz="1600" spc="-5" dirty="0">
                <a:latin typeface="Consolas"/>
                <a:cs typeface="Consolas"/>
              </a:rPr>
              <a:t>= </a:t>
            </a:r>
            <a:r>
              <a:rPr sz="1600" spc="-10" dirty="0">
                <a:latin typeface="Consolas"/>
                <a:cs typeface="Consolas"/>
              </a:rPr>
              <a:t>N.business_Num1</a:t>
            </a:r>
            <a:endParaRPr sz="1600" dirty="0">
              <a:latin typeface="Consolas"/>
              <a:cs typeface="Consolas"/>
            </a:endParaRPr>
          </a:p>
          <a:p>
            <a:pPr marL="751840" algn="l" rtl="0">
              <a:lnSpc>
                <a:spcPct val="100000"/>
              </a:lnSpc>
            </a:pPr>
            <a:r>
              <a:rPr sz="1600" spc="-5" dirty="0">
                <a:solidFill>
                  <a:srgbClr val="235CB8"/>
                </a:solidFill>
                <a:latin typeface="Consolas"/>
                <a:cs typeface="Consolas"/>
              </a:rPr>
              <a:t>inner</a:t>
            </a:r>
            <a:r>
              <a:rPr sz="1600" spc="5" dirty="0">
                <a:solidFill>
                  <a:srgbClr val="235CB8"/>
                </a:solidFill>
                <a:latin typeface="Consolas"/>
                <a:cs typeface="Consolas"/>
              </a:rPr>
              <a:t> </a:t>
            </a:r>
            <a:r>
              <a:rPr sz="1600" spc="-5" dirty="0">
                <a:solidFill>
                  <a:srgbClr val="235CB8"/>
                </a:solidFill>
                <a:latin typeface="Consolas"/>
                <a:cs typeface="Consolas"/>
              </a:rPr>
              <a:t>join</a:t>
            </a:r>
            <a:r>
              <a:rPr sz="1600" spc="10" dirty="0">
                <a:solidFill>
                  <a:srgbClr val="235CB8"/>
                </a:solidFill>
                <a:latin typeface="Consolas"/>
                <a:cs typeface="Consolas"/>
              </a:rPr>
              <a:t> </a:t>
            </a:r>
            <a:r>
              <a:rPr sz="1600" spc="-10" dirty="0">
                <a:latin typeface="Consolas"/>
                <a:cs typeface="Consolas"/>
              </a:rPr>
              <a:t>Sick_Resident_Visits_In_Business</a:t>
            </a:r>
            <a:r>
              <a:rPr sz="1600" spc="10" dirty="0">
                <a:latin typeface="Consolas"/>
                <a:cs typeface="Consolas"/>
              </a:rPr>
              <a:t> </a:t>
            </a:r>
            <a:r>
              <a:rPr sz="1600" spc="-5" dirty="0">
                <a:latin typeface="Consolas"/>
                <a:cs typeface="Consolas"/>
              </a:rPr>
              <a:t>SRVIB</a:t>
            </a:r>
            <a:r>
              <a:rPr sz="1600" spc="10" dirty="0">
                <a:latin typeface="Consolas"/>
                <a:cs typeface="Consolas"/>
              </a:rPr>
              <a:t> </a:t>
            </a:r>
            <a:r>
              <a:rPr sz="1600" spc="-5" dirty="0">
                <a:solidFill>
                  <a:srgbClr val="235CB8"/>
                </a:solidFill>
                <a:latin typeface="Consolas"/>
                <a:cs typeface="Consolas"/>
              </a:rPr>
              <a:t>on</a:t>
            </a:r>
            <a:r>
              <a:rPr sz="1600" spc="10" dirty="0">
                <a:solidFill>
                  <a:srgbClr val="235CB8"/>
                </a:solidFill>
                <a:latin typeface="Consolas"/>
                <a:cs typeface="Consolas"/>
              </a:rPr>
              <a:t> </a:t>
            </a:r>
            <a:r>
              <a:rPr sz="1600" spc="-10" dirty="0">
                <a:latin typeface="Consolas"/>
                <a:cs typeface="Consolas"/>
              </a:rPr>
              <a:t>N.business_Num2</a:t>
            </a:r>
            <a:r>
              <a:rPr sz="1600" spc="5" dirty="0">
                <a:latin typeface="Consolas"/>
                <a:cs typeface="Consolas"/>
              </a:rPr>
              <a:t> </a:t>
            </a:r>
            <a:r>
              <a:rPr sz="1600" spc="-5" dirty="0">
                <a:latin typeface="Consolas"/>
                <a:cs typeface="Consolas"/>
              </a:rPr>
              <a:t>=</a:t>
            </a:r>
            <a:r>
              <a:rPr sz="1600" dirty="0">
                <a:latin typeface="Consolas"/>
                <a:cs typeface="Consolas"/>
              </a:rPr>
              <a:t> </a:t>
            </a:r>
            <a:r>
              <a:rPr sz="1600" spc="-10" dirty="0">
                <a:latin typeface="Consolas"/>
                <a:cs typeface="Consolas"/>
              </a:rPr>
              <a:t>SRVIB.business_Num</a:t>
            </a:r>
            <a:endParaRPr sz="1600" dirty="0">
              <a:latin typeface="Consolas"/>
              <a:cs typeface="Consolas"/>
            </a:endParaRPr>
          </a:p>
          <a:p>
            <a:pPr marL="12700" marR="855344" algn="l" rtl="0">
              <a:lnSpc>
                <a:spcPct val="100000"/>
              </a:lnSpc>
              <a:spcBef>
                <a:spcPts val="5"/>
              </a:spcBef>
            </a:pPr>
            <a:r>
              <a:rPr sz="1600" spc="-10" dirty="0">
                <a:solidFill>
                  <a:srgbClr val="235CB8"/>
                </a:solidFill>
                <a:latin typeface="Consolas"/>
                <a:cs typeface="Consolas"/>
              </a:rPr>
              <a:t>where</a:t>
            </a:r>
            <a:r>
              <a:rPr sz="1600" spc="15" dirty="0">
                <a:solidFill>
                  <a:srgbClr val="235CB8"/>
                </a:solidFill>
                <a:latin typeface="Consolas"/>
                <a:cs typeface="Consolas"/>
              </a:rPr>
              <a:t> </a:t>
            </a:r>
            <a:r>
              <a:rPr sz="1600" spc="-5" dirty="0">
                <a:latin typeface="Consolas"/>
                <a:cs typeface="Consolas"/>
              </a:rPr>
              <a:t>N.distance &lt;</a:t>
            </a:r>
            <a:r>
              <a:rPr sz="1600" spc="10" dirty="0">
                <a:latin typeface="Consolas"/>
                <a:cs typeface="Consolas"/>
              </a:rPr>
              <a:t> </a:t>
            </a:r>
            <a:r>
              <a:rPr sz="1600" spc="-10" dirty="0">
                <a:solidFill>
                  <a:srgbClr val="EE5518"/>
                </a:solidFill>
                <a:latin typeface="Consolas"/>
                <a:cs typeface="Consolas"/>
              </a:rPr>
              <a:t>100</a:t>
            </a:r>
            <a:r>
              <a:rPr sz="1600" spc="10" dirty="0">
                <a:solidFill>
                  <a:srgbClr val="EE5518"/>
                </a:solidFill>
                <a:latin typeface="Consolas"/>
                <a:cs typeface="Consolas"/>
              </a:rPr>
              <a:t> </a:t>
            </a:r>
            <a:r>
              <a:rPr sz="1600" spc="-10" dirty="0">
                <a:solidFill>
                  <a:srgbClr val="235CB8"/>
                </a:solidFill>
                <a:latin typeface="Consolas"/>
                <a:cs typeface="Consolas"/>
              </a:rPr>
              <a:t>and</a:t>
            </a:r>
            <a:r>
              <a:rPr sz="1600" spc="10" dirty="0">
                <a:solidFill>
                  <a:srgbClr val="235CB8"/>
                </a:solidFill>
                <a:latin typeface="Consolas"/>
                <a:cs typeface="Consolas"/>
              </a:rPr>
              <a:t> </a:t>
            </a:r>
            <a:r>
              <a:rPr sz="1600" spc="-10" dirty="0">
                <a:solidFill>
                  <a:srgbClr val="235CB8"/>
                </a:solidFill>
                <a:latin typeface="Consolas"/>
                <a:cs typeface="Consolas"/>
              </a:rPr>
              <a:t>timestampdiff</a:t>
            </a:r>
            <a:r>
              <a:rPr sz="1600" spc="-10" dirty="0">
                <a:latin typeface="Consolas"/>
                <a:cs typeface="Consolas"/>
              </a:rPr>
              <a:t>(</a:t>
            </a:r>
            <a:r>
              <a:rPr sz="1600" spc="-10" dirty="0">
                <a:solidFill>
                  <a:srgbClr val="235CB8"/>
                </a:solidFill>
                <a:latin typeface="Consolas"/>
                <a:cs typeface="Consolas"/>
              </a:rPr>
              <a:t>day</a:t>
            </a:r>
            <a:r>
              <a:rPr sz="1600" spc="-10" dirty="0">
                <a:latin typeface="Consolas"/>
                <a:cs typeface="Consolas"/>
              </a:rPr>
              <a:t>,SRVIB.visit_Start_DateTime,</a:t>
            </a:r>
            <a:r>
              <a:rPr sz="1600" spc="-10" dirty="0">
                <a:solidFill>
                  <a:srgbClr val="7E7E7E"/>
                </a:solidFill>
                <a:latin typeface="Consolas"/>
                <a:cs typeface="Consolas"/>
              </a:rPr>
              <a:t>curdate</a:t>
            </a:r>
            <a:r>
              <a:rPr sz="1600" spc="-10" dirty="0">
                <a:latin typeface="Consolas"/>
                <a:cs typeface="Consolas"/>
              </a:rPr>
              <a:t>())</a:t>
            </a:r>
            <a:r>
              <a:rPr sz="1600" spc="10" dirty="0">
                <a:latin typeface="Consolas"/>
                <a:cs typeface="Consolas"/>
              </a:rPr>
              <a:t> </a:t>
            </a:r>
            <a:r>
              <a:rPr sz="1600" spc="-15" dirty="0">
                <a:latin typeface="Consolas"/>
                <a:cs typeface="Consolas"/>
              </a:rPr>
              <a:t>&lt;=</a:t>
            </a:r>
            <a:r>
              <a:rPr sz="1600" spc="10" dirty="0">
                <a:latin typeface="Consolas"/>
                <a:cs typeface="Consolas"/>
              </a:rPr>
              <a:t> </a:t>
            </a:r>
            <a:r>
              <a:rPr sz="1600" spc="-10" dirty="0">
                <a:solidFill>
                  <a:srgbClr val="EE5518"/>
                </a:solidFill>
                <a:latin typeface="Consolas"/>
                <a:cs typeface="Consolas"/>
              </a:rPr>
              <a:t>14 </a:t>
            </a:r>
            <a:r>
              <a:rPr sz="1600" spc="-865" dirty="0">
                <a:solidFill>
                  <a:srgbClr val="EE5518"/>
                </a:solidFill>
                <a:latin typeface="Consolas"/>
                <a:cs typeface="Consolas"/>
              </a:rPr>
              <a:t> </a:t>
            </a:r>
            <a:r>
              <a:rPr sz="1600" spc="-10" dirty="0">
                <a:solidFill>
                  <a:srgbClr val="235CB8"/>
                </a:solidFill>
                <a:latin typeface="Consolas"/>
                <a:cs typeface="Consolas"/>
              </a:rPr>
              <a:t>group </a:t>
            </a:r>
            <a:r>
              <a:rPr sz="1600" spc="-5" dirty="0">
                <a:solidFill>
                  <a:srgbClr val="235CB8"/>
                </a:solidFill>
                <a:latin typeface="Consolas"/>
                <a:cs typeface="Consolas"/>
              </a:rPr>
              <a:t>by</a:t>
            </a:r>
            <a:r>
              <a:rPr sz="1600" spc="-10" dirty="0">
                <a:solidFill>
                  <a:srgbClr val="235CB8"/>
                </a:solidFill>
                <a:latin typeface="Consolas"/>
                <a:cs typeface="Consolas"/>
              </a:rPr>
              <a:t> </a:t>
            </a:r>
            <a:r>
              <a:rPr sz="1600" spc="-10" dirty="0">
                <a:latin typeface="Consolas"/>
                <a:cs typeface="Consolas"/>
              </a:rPr>
              <a:t>b.business_Num, </a:t>
            </a:r>
            <a:r>
              <a:rPr sz="1600" spc="-5" dirty="0">
                <a:latin typeface="Consolas"/>
                <a:cs typeface="Consolas"/>
              </a:rPr>
              <a:t>b.business_Name,</a:t>
            </a:r>
            <a:r>
              <a:rPr sz="1600" spc="-20" dirty="0">
                <a:latin typeface="Consolas"/>
                <a:cs typeface="Consolas"/>
              </a:rPr>
              <a:t> </a:t>
            </a:r>
            <a:r>
              <a:rPr sz="1600" spc="-10" dirty="0">
                <a:latin typeface="Consolas"/>
                <a:cs typeface="Consolas"/>
              </a:rPr>
              <a:t>b.business_Type</a:t>
            </a:r>
            <a:endParaRPr sz="1600" dirty="0">
              <a:latin typeface="Consolas"/>
              <a:cs typeface="Consolas"/>
            </a:endParaRPr>
          </a:p>
          <a:p>
            <a:pPr marL="12700" algn="l" rtl="0">
              <a:lnSpc>
                <a:spcPct val="100000"/>
              </a:lnSpc>
            </a:pPr>
            <a:r>
              <a:rPr sz="1600" spc="-10" dirty="0">
                <a:solidFill>
                  <a:srgbClr val="235CB8"/>
                </a:solidFill>
                <a:latin typeface="Consolas"/>
                <a:cs typeface="Consolas"/>
              </a:rPr>
              <a:t>having </a:t>
            </a:r>
            <a:r>
              <a:rPr sz="1600" spc="-10" dirty="0">
                <a:solidFill>
                  <a:srgbClr val="7E7E7E"/>
                </a:solidFill>
                <a:latin typeface="Consolas"/>
                <a:cs typeface="Consolas"/>
              </a:rPr>
              <a:t>count</a:t>
            </a:r>
            <a:r>
              <a:rPr sz="1600" spc="-10" dirty="0">
                <a:latin typeface="Consolas"/>
                <a:cs typeface="Consolas"/>
              </a:rPr>
              <a:t>(</a:t>
            </a:r>
            <a:r>
              <a:rPr sz="1600" spc="-10" dirty="0">
                <a:solidFill>
                  <a:srgbClr val="235CB8"/>
                </a:solidFill>
                <a:latin typeface="Consolas"/>
                <a:cs typeface="Consolas"/>
              </a:rPr>
              <a:t>distinct</a:t>
            </a:r>
            <a:r>
              <a:rPr sz="1600" spc="-15" dirty="0">
                <a:solidFill>
                  <a:srgbClr val="235CB8"/>
                </a:solidFill>
                <a:latin typeface="Consolas"/>
                <a:cs typeface="Consolas"/>
              </a:rPr>
              <a:t> </a:t>
            </a:r>
            <a:r>
              <a:rPr sz="1600" spc="-5" dirty="0">
                <a:latin typeface="Consolas"/>
                <a:cs typeface="Consolas"/>
              </a:rPr>
              <a:t>SRVIB.resident_ID) </a:t>
            </a:r>
            <a:r>
              <a:rPr sz="1600" spc="-15" dirty="0">
                <a:latin typeface="Consolas"/>
                <a:cs typeface="Consolas"/>
              </a:rPr>
              <a:t>&gt;= </a:t>
            </a:r>
            <a:r>
              <a:rPr sz="1600" spc="-5" dirty="0">
                <a:solidFill>
                  <a:srgbClr val="EE5518"/>
                </a:solidFill>
                <a:latin typeface="Consolas"/>
                <a:cs typeface="Consolas"/>
              </a:rPr>
              <a:t>2</a:t>
            </a:r>
            <a:r>
              <a:rPr sz="1600" spc="-5" dirty="0">
                <a:latin typeface="Consolas"/>
                <a:cs typeface="Consolas"/>
              </a:rPr>
              <a:t>;</a:t>
            </a:r>
            <a:endParaRPr sz="1600" dirty="0">
              <a:latin typeface="Consolas"/>
              <a:cs typeface="Consolas"/>
            </a:endParaRPr>
          </a:p>
          <a:p>
            <a:pPr algn="l" rtl="0">
              <a:lnSpc>
                <a:spcPct val="100000"/>
              </a:lnSpc>
              <a:spcBef>
                <a:spcPts val="45"/>
              </a:spcBef>
            </a:pPr>
            <a:endParaRPr sz="1600" dirty="0">
              <a:latin typeface="Consolas"/>
              <a:cs typeface="Consolas"/>
            </a:endParaRPr>
          </a:p>
          <a:p>
            <a:pPr marL="12700" algn="l" rtl="0">
              <a:lnSpc>
                <a:spcPct val="100000"/>
              </a:lnSpc>
            </a:pPr>
            <a:r>
              <a:rPr sz="1600" spc="-10" dirty="0">
                <a:solidFill>
                  <a:srgbClr val="235CB8"/>
                </a:solidFill>
                <a:latin typeface="Consolas"/>
                <a:cs typeface="Consolas"/>
              </a:rPr>
              <a:t>Union</a:t>
            </a:r>
            <a:endParaRPr sz="1600" dirty="0">
              <a:latin typeface="Consolas"/>
              <a:cs typeface="Consolas"/>
            </a:endParaRPr>
          </a:p>
          <a:p>
            <a:pPr algn="l" rtl="0">
              <a:lnSpc>
                <a:spcPct val="100000"/>
              </a:lnSpc>
              <a:spcBef>
                <a:spcPts val="50"/>
              </a:spcBef>
            </a:pPr>
            <a:endParaRPr sz="1600" dirty="0">
              <a:latin typeface="Consolas"/>
              <a:cs typeface="Consolas"/>
            </a:endParaRPr>
          </a:p>
          <a:p>
            <a:pPr marL="12700" algn="l" rtl="0">
              <a:lnSpc>
                <a:spcPct val="100000"/>
              </a:lnSpc>
            </a:pPr>
            <a:r>
              <a:rPr sz="1600" spc="-10" dirty="0">
                <a:solidFill>
                  <a:srgbClr val="235CB8"/>
                </a:solidFill>
                <a:latin typeface="Consolas"/>
                <a:cs typeface="Consolas"/>
              </a:rPr>
              <a:t>select</a:t>
            </a:r>
            <a:r>
              <a:rPr sz="1600" spc="-30" dirty="0">
                <a:solidFill>
                  <a:srgbClr val="235CB8"/>
                </a:solidFill>
                <a:latin typeface="Consolas"/>
                <a:cs typeface="Consolas"/>
              </a:rPr>
              <a:t> </a:t>
            </a:r>
            <a:r>
              <a:rPr sz="1600" spc="-5" dirty="0">
                <a:latin typeface="Consolas"/>
                <a:cs typeface="Consolas"/>
              </a:rPr>
              <a:t>b.business_Num,</a:t>
            </a:r>
            <a:r>
              <a:rPr sz="1600" spc="-30" dirty="0">
                <a:latin typeface="Consolas"/>
                <a:cs typeface="Consolas"/>
              </a:rPr>
              <a:t> </a:t>
            </a:r>
            <a:r>
              <a:rPr sz="1600" spc="-5" dirty="0">
                <a:latin typeface="Consolas"/>
                <a:cs typeface="Consolas"/>
              </a:rPr>
              <a:t>b.business_Name,</a:t>
            </a:r>
            <a:r>
              <a:rPr sz="1600" spc="-30" dirty="0">
                <a:latin typeface="Consolas"/>
                <a:cs typeface="Consolas"/>
              </a:rPr>
              <a:t> </a:t>
            </a:r>
            <a:r>
              <a:rPr sz="1600" spc="-5" dirty="0">
                <a:latin typeface="Consolas"/>
                <a:cs typeface="Consolas"/>
              </a:rPr>
              <a:t>b.business_Type</a:t>
            </a:r>
            <a:endParaRPr sz="1600" dirty="0">
              <a:latin typeface="Consolas"/>
              <a:cs typeface="Consolas"/>
            </a:endParaRPr>
          </a:p>
          <a:p>
            <a:pPr marL="12700" algn="l" rtl="0">
              <a:lnSpc>
                <a:spcPct val="100000"/>
              </a:lnSpc>
            </a:pPr>
            <a:r>
              <a:rPr sz="1600" spc="-10" dirty="0">
                <a:solidFill>
                  <a:srgbClr val="235CB8"/>
                </a:solidFill>
                <a:latin typeface="Consolas"/>
                <a:cs typeface="Consolas"/>
              </a:rPr>
              <a:t>from</a:t>
            </a:r>
            <a:r>
              <a:rPr sz="1600" dirty="0">
                <a:solidFill>
                  <a:srgbClr val="235CB8"/>
                </a:solidFill>
                <a:latin typeface="Consolas"/>
                <a:cs typeface="Consolas"/>
              </a:rPr>
              <a:t> </a:t>
            </a:r>
            <a:r>
              <a:rPr sz="1600" spc="-5" dirty="0">
                <a:latin typeface="Consolas"/>
                <a:cs typeface="Consolas"/>
              </a:rPr>
              <a:t>Business</a:t>
            </a:r>
            <a:r>
              <a:rPr sz="1600" spc="-30" dirty="0">
                <a:latin typeface="Consolas"/>
                <a:cs typeface="Consolas"/>
              </a:rPr>
              <a:t> </a:t>
            </a:r>
            <a:r>
              <a:rPr sz="1600" spc="-5" dirty="0">
                <a:solidFill>
                  <a:srgbClr val="235CB8"/>
                </a:solidFill>
                <a:latin typeface="Consolas"/>
                <a:cs typeface="Consolas"/>
              </a:rPr>
              <a:t>as </a:t>
            </a:r>
            <a:r>
              <a:rPr sz="1600" spc="-5" dirty="0">
                <a:latin typeface="Consolas"/>
                <a:cs typeface="Consolas"/>
              </a:rPr>
              <a:t>B </a:t>
            </a:r>
            <a:r>
              <a:rPr sz="1600" spc="-10" dirty="0">
                <a:solidFill>
                  <a:srgbClr val="235CB8"/>
                </a:solidFill>
                <a:latin typeface="Consolas"/>
                <a:cs typeface="Consolas"/>
              </a:rPr>
              <a:t>inner</a:t>
            </a:r>
            <a:r>
              <a:rPr sz="1600" dirty="0">
                <a:solidFill>
                  <a:srgbClr val="235CB8"/>
                </a:solidFill>
                <a:latin typeface="Consolas"/>
                <a:cs typeface="Consolas"/>
              </a:rPr>
              <a:t> </a:t>
            </a:r>
            <a:r>
              <a:rPr sz="1600" spc="-10" dirty="0">
                <a:solidFill>
                  <a:srgbClr val="235CB8"/>
                </a:solidFill>
                <a:latin typeface="Consolas"/>
                <a:cs typeface="Consolas"/>
              </a:rPr>
              <a:t>join</a:t>
            </a:r>
            <a:r>
              <a:rPr sz="1600" dirty="0">
                <a:solidFill>
                  <a:srgbClr val="235CB8"/>
                </a:solidFill>
                <a:latin typeface="Consolas"/>
                <a:cs typeface="Consolas"/>
              </a:rPr>
              <a:t> </a:t>
            </a:r>
            <a:r>
              <a:rPr sz="1600" spc="-10" dirty="0">
                <a:latin typeface="Consolas"/>
                <a:cs typeface="Consolas"/>
              </a:rPr>
              <a:t>Near</a:t>
            </a:r>
            <a:r>
              <a:rPr sz="1600" spc="-5" dirty="0">
                <a:latin typeface="Consolas"/>
                <a:cs typeface="Consolas"/>
              </a:rPr>
              <a:t> </a:t>
            </a:r>
            <a:r>
              <a:rPr sz="1600" spc="-5" dirty="0">
                <a:solidFill>
                  <a:srgbClr val="235CB8"/>
                </a:solidFill>
                <a:latin typeface="Consolas"/>
                <a:cs typeface="Consolas"/>
              </a:rPr>
              <a:t>as </a:t>
            </a:r>
            <a:r>
              <a:rPr sz="1600" spc="-5" dirty="0">
                <a:latin typeface="Consolas"/>
                <a:cs typeface="Consolas"/>
              </a:rPr>
              <a:t>N </a:t>
            </a:r>
            <a:r>
              <a:rPr sz="1600" spc="-5" dirty="0">
                <a:solidFill>
                  <a:srgbClr val="235CB8"/>
                </a:solidFill>
                <a:latin typeface="Consolas"/>
                <a:cs typeface="Consolas"/>
              </a:rPr>
              <a:t>on</a:t>
            </a:r>
            <a:r>
              <a:rPr sz="1600" spc="-15" dirty="0">
                <a:solidFill>
                  <a:srgbClr val="235CB8"/>
                </a:solidFill>
                <a:latin typeface="Consolas"/>
                <a:cs typeface="Consolas"/>
              </a:rPr>
              <a:t> </a:t>
            </a:r>
            <a:r>
              <a:rPr sz="1600" spc="-10" dirty="0">
                <a:latin typeface="Consolas"/>
                <a:cs typeface="Consolas"/>
              </a:rPr>
              <a:t>B.business_Num</a:t>
            </a:r>
            <a:r>
              <a:rPr sz="1600" dirty="0">
                <a:latin typeface="Consolas"/>
                <a:cs typeface="Consolas"/>
              </a:rPr>
              <a:t> </a:t>
            </a:r>
            <a:r>
              <a:rPr sz="1600" spc="-5" dirty="0">
                <a:latin typeface="Consolas"/>
                <a:cs typeface="Consolas"/>
              </a:rPr>
              <a:t>= </a:t>
            </a:r>
            <a:r>
              <a:rPr sz="1600" spc="-10" dirty="0">
                <a:latin typeface="Consolas"/>
                <a:cs typeface="Consolas"/>
              </a:rPr>
              <a:t>N.business_Num2</a:t>
            </a:r>
            <a:endParaRPr sz="1600" dirty="0">
              <a:latin typeface="Consolas"/>
              <a:cs typeface="Consolas"/>
            </a:endParaRPr>
          </a:p>
          <a:p>
            <a:pPr marL="12700" marR="5080" indent="739140" algn="l" rtl="0">
              <a:lnSpc>
                <a:spcPct val="100000"/>
              </a:lnSpc>
            </a:pPr>
            <a:r>
              <a:rPr sz="1600" spc="-10" dirty="0">
                <a:solidFill>
                  <a:srgbClr val="235CB8"/>
                </a:solidFill>
                <a:latin typeface="Consolas"/>
                <a:cs typeface="Consolas"/>
              </a:rPr>
              <a:t>inner</a:t>
            </a:r>
            <a:r>
              <a:rPr sz="1600" spc="15" dirty="0">
                <a:solidFill>
                  <a:srgbClr val="235CB8"/>
                </a:solidFill>
                <a:latin typeface="Consolas"/>
                <a:cs typeface="Consolas"/>
              </a:rPr>
              <a:t> </a:t>
            </a:r>
            <a:r>
              <a:rPr sz="1600" spc="-10" dirty="0">
                <a:solidFill>
                  <a:srgbClr val="235CB8"/>
                </a:solidFill>
                <a:latin typeface="Consolas"/>
                <a:cs typeface="Consolas"/>
              </a:rPr>
              <a:t>join</a:t>
            </a:r>
            <a:r>
              <a:rPr sz="1600" spc="10" dirty="0">
                <a:solidFill>
                  <a:srgbClr val="235CB8"/>
                </a:solidFill>
                <a:latin typeface="Consolas"/>
                <a:cs typeface="Consolas"/>
              </a:rPr>
              <a:t> </a:t>
            </a:r>
            <a:r>
              <a:rPr sz="1600" spc="-10" dirty="0">
                <a:latin typeface="Consolas"/>
                <a:cs typeface="Consolas"/>
              </a:rPr>
              <a:t>Sick_Resident_Visits_In_Business</a:t>
            </a:r>
            <a:r>
              <a:rPr sz="1600" spc="15" dirty="0">
                <a:latin typeface="Consolas"/>
                <a:cs typeface="Consolas"/>
              </a:rPr>
              <a:t> </a:t>
            </a:r>
            <a:r>
              <a:rPr sz="1600" spc="-10" dirty="0">
                <a:latin typeface="Consolas"/>
                <a:cs typeface="Consolas"/>
              </a:rPr>
              <a:t>SRVIB</a:t>
            </a:r>
            <a:r>
              <a:rPr sz="1600" spc="10" dirty="0">
                <a:latin typeface="Consolas"/>
                <a:cs typeface="Consolas"/>
              </a:rPr>
              <a:t> </a:t>
            </a:r>
            <a:r>
              <a:rPr sz="1600" spc="-5" dirty="0">
                <a:solidFill>
                  <a:srgbClr val="235CB8"/>
                </a:solidFill>
                <a:latin typeface="Consolas"/>
                <a:cs typeface="Consolas"/>
              </a:rPr>
              <a:t>on</a:t>
            </a:r>
            <a:r>
              <a:rPr sz="1600" spc="10" dirty="0">
                <a:solidFill>
                  <a:srgbClr val="235CB8"/>
                </a:solidFill>
                <a:latin typeface="Consolas"/>
                <a:cs typeface="Consolas"/>
              </a:rPr>
              <a:t> </a:t>
            </a:r>
            <a:r>
              <a:rPr sz="1600" spc="-5" dirty="0">
                <a:latin typeface="Consolas"/>
                <a:cs typeface="Consolas"/>
              </a:rPr>
              <a:t>N.business_Num1</a:t>
            </a:r>
            <a:r>
              <a:rPr sz="1600" spc="15" dirty="0">
                <a:latin typeface="Consolas"/>
                <a:cs typeface="Consolas"/>
              </a:rPr>
              <a:t> </a:t>
            </a:r>
            <a:r>
              <a:rPr sz="1600" spc="-5" dirty="0">
                <a:latin typeface="Consolas"/>
                <a:cs typeface="Consolas"/>
              </a:rPr>
              <a:t>=</a:t>
            </a:r>
            <a:r>
              <a:rPr sz="1600" dirty="0">
                <a:latin typeface="Consolas"/>
                <a:cs typeface="Consolas"/>
              </a:rPr>
              <a:t> </a:t>
            </a:r>
            <a:r>
              <a:rPr sz="1600" spc="-10" dirty="0">
                <a:latin typeface="Consolas"/>
                <a:cs typeface="Consolas"/>
              </a:rPr>
              <a:t>SRVIB.business_Num </a:t>
            </a:r>
            <a:r>
              <a:rPr sz="1600" spc="-865" dirty="0">
                <a:latin typeface="Consolas"/>
                <a:cs typeface="Consolas"/>
              </a:rPr>
              <a:t> </a:t>
            </a:r>
            <a:r>
              <a:rPr sz="1600" spc="-10" dirty="0">
                <a:solidFill>
                  <a:srgbClr val="235CB8"/>
                </a:solidFill>
                <a:latin typeface="Consolas"/>
                <a:cs typeface="Consolas"/>
              </a:rPr>
              <a:t>where</a:t>
            </a:r>
            <a:r>
              <a:rPr sz="1600" dirty="0">
                <a:solidFill>
                  <a:srgbClr val="235CB8"/>
                </a:solidFill>
                <a:latin typeface="Consolas"/>
                <a:cs typeface="Consolas"/>
              </a:rPr>
              <a:t> </a:t>
            </a:r>
            <a:r>
              <a:rPr sz="1600" spc="-5" dirty="0">
                <a:latin typeface="Consolas"/>
                <a:cs typeface="Consolas"/>
              </a:rPr>
              <a:t>N.distance</a:t>
            </a:r>
            <a:r>
              <a:rPr sz="1600" spc="-15" dirty="0">
                <a:latin typeface="Consolas"/>
                <a:cs typeface="Consolas"/>
              </a:rPr>
              <a:t> </a:t>
            </a:r>
            <a:r>
              <a:rPr sz="1600" spc="-5" dirty="0">
                <a:latin typeface="Consolas"/>
                <a:cs typeface="Consolas"/>
              </a:rPr>
              <a:t>&lt;</a:t>
            </a:r>
            <a:r>
              <a:rPr sz="1600" dirty="0">
                <a:latin typeface="Consolas"/>
                <a:cs typeface="Consolas"/>
              </a:rPr>
              <a:t> </a:t>
            </a:r>
            <a:r>
              <a:rPr sz="1600" spc="-10" dirty="0">
                <a:solidFill>
                  <a:srgbClr val="EE5518"/>
                </a:solidFill>
                <a:latin typeface="Consolas"/>
                <a:cs typeface="Consolas"/>
              </a:rPr>
              <a:t>100</a:t>
            </a:r>
            <a:r>
              <a:rPr sz="1600" dirty="0">
                <a:solidFill>
                  <a:srgbClr val="EE5518"/>
                </a:solidFill>
                <a:latin typeface="Consolas"/>
                <a:cs typeface="Consolas"/>
              </a:rPr>
              <a:t> </a:t>
            </a:r>
            <a:r>
              <a:rPr sz="1600" spc="-10" dirty="0">
                <a:solidFill>
                  <a:srgbClr val="235CB8"/>
                </a:solidFill>
                <a:latin typeface="Consolas"/>
                <a:cs typeface="Consolas"/>
              </a:rPr>
              <a:t>and</a:t>
            </a:r>
            <a:r>
              <a:rPr sz="1600" dirty="0">
                <a:solidFill>
                  <a:srgbClr val="235CB8"/>
                </a:solidFill>
                <a:latin typeface="Consolas"/>
                <a:cs typeface="Consolas"/>
              </a:rPr>
              <a:t> </a:t>
            </a:r>
            <a:r>
              <a:rPr sz="1600" spc="-10" dirty="0">
                <a:solidFill>
                  <a:srgbClr val="235CB8"/>
                </a:solidFill>
                <a:latin typeface="Consolas"/>
                <a:cs typeface="Consolas"/>
              </a:rPr>
              <a:t>timestampdiff</a:t>
            </a:r>
            <a:r>
              <a:rPr sz="1600" spc="-10" dirty="0">
                <a:latin typeface="Consolas"/>
                <a:cs typeface="Consolas"/>
              </a:rPr>
              <a:t>(</a:t>
            </a:r>
            <a:r>
              <a:rPr sz="1600" spc="-10" dirty="0">
                <a:solidFill>
                  <a:srgbClr val="235CB8"/>
                </a:solidFill>
                <a:latin typeface="Consolas"/>
                <a:cs typeface="Consolas"/>
              </a:rPr>
              <a:t>day</a:t>
            </a:r>
            <a:r>
              <a:rPr sz="1600" spc="-10" dirty="0">
                <a:latin typeface="Consolas"/>
                <a:cs typeface="Consolas"/>
              </a:rPr>
              <a:t>,SRVIB.visit_Start_DateTime,</a:t>
            </a:r>
            <a:r>
              <a:rPr sz="1600" spc="-10" dirty="0">
                <a:solidFill>
                  <a:srgbClr val="7E7E7E"/>
                </a:solidFill>
                <a:latin typeface="Consolas"/>
                <a:cs typeface="Consolas"/>
              </a:rPr>
              <a:t>curdate</a:t>
            </a:r>
            <a:r>
              <a:rPr sz="1600" spc="-10" dirty="0">
                <a:latin typeface="Consolas"/>
                <a:cs typeface="Consolas"/>
              </a:rPr>
              <a:t>())</a:t>
            </a:r>
            <a:r>
              <a:rPr sz="1600" dirty="0">
                <a:latin typeface="Consolas"/>
                <a:cs typeface="Consolas"/>
              </a:rPr>
              <a:t> </a:t>
            </a:r>
            <a:r>
              <a:rPr sz="1600" spc="-15" dirty="0">
                <a:latin typeface="Consolas"/>
                <a:cs typeface="Consolas"/>
              </a:rPr>
              <a:t>&lt;=</a:t>
            </a:r>
            <a:r>
              <a:rPr sz="1600" dirty="0">
                <a:latin typeface="Consolas"/>
                <a:cs typeface="Consolas"/>
              </a:rPr>
              <a:t> </a:t>
            </a:r>
            <a:r>
              <a:rPr sz="1600" spc="-10" dirty="0">
                <a:solidFill>
                  <a:srgbClr val="EE5518"/>
                </a:solidFill>
                <a:latin typeface="Consolas"/>
                <a:cs typeface="Consolas"/>
              </a:rPr>
              <a:t>14</a:t>
            </a:r>
            <a:endParaRPr sz="1600" dirty="0">
              <a:latin typeface="Consolas"/>
              <a:cs typeface="Consolas"/>
            </a:endParaRPr>
          </a:p>
          <a:p>
            <a:pPr marL="12700" marR="4301490" algn="l" rtl="0">
              <a:lnSpc>
                <a:spcPts val="1930"/>
              </a:lnSpc>
              <a:spcBef>
                <a:spcPts val="55"/>
              </a:spcBef>
            </a:pPr>
            <a:r>
              <a:rPr sz="1600" spc="-10" dirty="0">
                <a:solidFill>
                  <a:srgbClr val="235CB8"/>
                </a:solidFill>
                <a:latin typeface="Consolas"/>
                <a:cs typeface="Consolas"/>
              </a:rPr>
              <a:t>group</a:t>
            </a:r>
            <a:r>
              <a:rPr sz="1600" dirty="0">
                <a:solidFill>
                  <a:srgbClr val="235CB8"/>
                </a:solidFill>
                <a:latin typeface="Consolas"/>
                <a:cs typeface="Consolas"/>
              </a:rPr>
              <a:t> </a:t>
            </a:r>
            <a:r>
              <a:rPr sz="1600" spc="-5" dirty="0">
                <a:solidFill>
                  <a:srgbClr val="235CB8"/>
                </a:solidFill>
                <a:latin typeface="Consolas"/>
                <a:cs typeface="Consolas"/>
              </a:rPr>
              <a:t>by</a:t>
            </a:r>
            <a:r>
              <a:rPr sz="1600" spc="5" dirty="0">
                <a:solidFill>
                  <a:srgbClr val="235CB8"/>
                </a:solidFill>
                <a:latin typeface="Consolas"/>
                <a:cs typeface="Consolas"/>
              </a:rPr>
              <a:t> </a:t>
            </a:r>
            <a:r>
              <a:rPr sz="1600" spc="-10" dirty="0">
                <a:latin typeface="Consolas"/>
                <a:cs typeface="Consolas"/>
              </a:rPr>
              <a:t>b.business_Num,</a:t>
            </a:r>
            <a:r>
              <a:rPr sz="1600" spc="-5" dirty="0">
                <a:latin typeface="Consolas"/>
                <a:cs typeface="Consolas"/>
              </a:rPr>
              <a:t> b.business_Name,</a:t>
            </a:r>
            <a:r>
              <a:rPr sz="1600" spc="-10" dirty="0">
                <a:latin typeface="Consolas"/>
                <a:cs typeface="Consolas"/>
              </a:rPr>
              <a:t> b.business_Type </a:t>
            </a:r>
            <a:r>
              <a:rPr sz="1600" spc="-865" dirty="0">
                <a:latin typeface="Consolas"/>
                <a:cs typeface="Consolas"/>
              </a:rPr>
              <a:t> </a:t>
            </a:r>
            <a:r>
              <a:rPr sz="1600" spc="-10" dirty="0">
                <a:solidFill>
                  <a:srgbClr val="235CB8"/>
                </a:solidFill>
                <a:latin typeface="Consolas"/>
                <a:cs typeface="Consolas"/>
              </a:rPr>
              <a:t>having </a:t>
            </a:r>
            <a:r>
              <a:rPr sz="1600" spc="-10" dirty="0">
                <a:solidFill>
                  <a:srgbClr val="7E7E7E"/>
                </a:solidFill>
                <a:latin typeface="Consolas"/>
                <a:cs typeface="Consolas"/>
              </a:rPr>
              <a:t>count</a:t>
            </a:r>
            <a:r>
              <a:rPr sz="1600" spc="-10" dirty="0">
                <a:latin typeface="Consolas"/>
                <a:cs typeface="Consolas"/>
              </a:rPr>
              <a:t>(</a:t>
            </a:r>
            <a:r>
              <a:rPr sz="1600" spc="-10" dirty="0">
                <a:solidFill>
                  <a:srgbClr val="235CB8"/>
                </a:solidFill>
                <a:latin typeface="Consolas"/>
                <a:cs typeface="Consolas"/>
              </a:rPr>
              <a:t>distinct </a:t>
            </a:r>
            <a:r>
              <a:rPr sz="1600" spc="-5" dirty="0">
                <a:latin typeface="Consolas"/>
                <a:cs typeface="Consolas"/>
              </a:rPr>
              <a:t>SRVIB.resident_ID) </a:t>
            </a:r>
            <a:r>
              <a:rPr sz="1600" spc="-15" dirty="0">
                <a:latin typeface="Consolas"/>
                <a:cs typeface="Consolas"/>
              </a:rPr>
              <a:t>&gt;=</a:t>
            </a:r>
            <a:r>
              <a:rPr sz="1600" spc="-10" dirty="0">
                <a:latin typeface="Consolas"/>
                <a:cs typeface="Consolas"/>
              </a:rPr>
              <a:t> </a:t>
            </a:r>
            <a:r>
              <a:rPr sz="1600" spc="-5" dirty="0">
                <a:solidFill>
                  <a:srgbClr val="EE5518"/>
                </a:solidFill>
                <a:latin typeface="Consolas"/>
                <a:cs typeface="Consolas"/>
              </a:rPr>
              <a:t>2</a:t>
            </a:r>
            <a:r>
              <a:rPr sz="1600" spc="-5" dirty="0">
                <a:latin typeface="Consolas"/>
                <a:cs typeface="Consolas"/>
              </a:rPr>
              <a:t>;</a:t>
            </a:r>
            <a:endParaRPr sz="1600" dirty="0">
              <a:latin typeface="Consolas"/>
              <a:cs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E7E7E"/>
            </a:solidFill>
          </a:ln>
        </p:spPr>
        <p:txBody>
          <a:bodyPr wrap="square" lIns="0" tIns="0" rIns="0" bIns="0" rtlCol="0"/>
          <a:lstStyle/>
          <a:p>
            <a:endParaRPr/>
          </a:p>
        </p:txBody>
      </p:sp>
      <p:sp>
        <p:nvSpPr>
          <p:cNvPr id="6" name="object 6"/>
          <p:cNvSpPr txBox="1"/>
          <p:nvPr/>
        </p:nvSpPr>
        <p:spPr>
          <a:xfrm>
            <a:off x="3276600" y="3059014"/>
            <a:ext cx="7027671" cy="1090042"/>
          </a:xfrm>
          <a:prstGeom prst="rect">
            <a:avLst/>
          </a:prstGeom>
        </p:spPr>
        <p:txBody>
          <a:bodyPr vert="horz" wrap="square" lIns="0" tIns="12700" rIns="0" bIns="0" rtlCol="0">
            <a:spAutoFit/>
          </a:bodyPr>
          <a:lstStyle/>
          <a:p>
            <a:pPr marL="12700" algn="l" rtl="0">
              <a:lnSpc>
                <a:spcPct val="100000"/>
              </a:lnSpc>
              <a:spcBef>
                <a:spcPts val="100"/>
              </a:spcBef>
            </a:pPr>
            <a:r>
              <a:rPr lang="en-US" sz="7000" dirty="0">
                <a:latin typeface="Times New Roman"/>
                <a:cs typeface="Times New Roman"/>
              </a:rPr>
              <a:t>ERD for our DB</a:t>
            </a:r>
            <a:endParaRPr sz="7000" dirty="0">
              <a:latin typeface="Times New Roman"/>
              <a:cs typeface="Times New Roman"/>
            </a:endParaRPr>
          </a:p>
        </p:txBody>
      </p:sp>
    </p:spTree>
    <p:extLst>
      <p:ext uri="{BB962C8B-B14F-4D97-AF65-F5344CB8AC3E}">
        <p14:creationId xmlns:p14="http://schemas.microsoft.com/office/powerpoint/2010/main" val="124234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3744"/>
            <a:ext cx="12192000" cy="524510"/>
            <a:chOff x="0" y="6333744"/>
            <a:chExt cx="12192000" cy="524510"/>
          </a:xfrm>
        </p:grpSpPr>
        <p:sp>
          <p:nvSpPr>
            <p:cNvPr id="3" name="object 3"/>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BC572C"/>
            </a:solidFill>
          </p:spPr>
          <p:txBody>
            <a:bodyPr wrap="square" lIns="0" tIns="0" rIns="0" bIns="0" rtlCol="0"/>
            <a:lstStyle/>
            <a:p>
              <a:endParaRPr/>
            </a:p>
          </p:txBody>
        </p:sp>
        <p:sp>
          <p:nvSpPr>
            <p:cNvPr id="4" name="object 4"/>
            <p:cNvSpPr/>
            <p:nvPr/>
          </p:nvSpPr>
          <p:spPr>
            <a:xfrm>
              <a:off x="0" y="6333744"/>
              <a:ext cx="12189460" cy="64135"/>
            </a:xfrm>
            <a:custGeom>
              <a:avLst/>
              <a:gdLst/>
              <a:ahLst/>
              <a:cxnLst/>
              <a:rect l="l" t="t" r="r" b="b"/>
              <a:pathLst>
                <a:path w="12189460" h="64135">
                  <a:moveTo>
                    <a:pt x="12188952" y="0"/>
                  </a:moveTo>
                  <a:lnTo>
                    <a:pt x="0" y="0"/>
                  </a:lnTo>
                  <a:lnTo>
                    <a:pt x="0" y="64007"/>
                  </a:lnTo>
                  <a:lnTo>
                    <a:pt x="12188952" y="64007"/>
                  </a:lnTo>
                  <a:lnTo>
                    <a:pt x="12188952" y="0"/>
                  </a:lnTo>
                  <a:close/>
                </a:path>
              </a:pathLst>
            </a:custGeom>
            <a:solidFill>
              <a:srgbClr val="E38312"/>
            </a:solidFill>
          </p:spPr>
          <p:txBody>
            <a:bodyPr wrap="square" lIns="0" tIns="0" rIns="0" bIns="0" rtlCol="0"/>
            <a:lstStyle/>
            <a:p>
              <a:endParaRPr/>
            </a:p>
          </p:txBody>
        </p:sp>
      </p:grpSp>
      <p:grpSp>
        <p:nvGrpSpPr>
          <p:cNvPr id="5" name="object 5"/>
          <p:cNvGrpSpPr/>
          <p:nvPr/>
        </p:nvGrpSpPr>
        <p:grpSpPr>
          <a:xfrm>
            <a:off x="1207008" y="137160"/>
            <a:ext cx="9972040" cy="6136005"/>
            <a:chOff x="1207008" y="137160"/>
            <a:chExt cx="9972040" cy="6136005"/>
          </a:xfrm>
        </p:grpSpPr>
        <p:sp>
          <p:nvSpPr>
            <p:cNvPr id="6" name="object 6"/>
            <p:cNvSpPr/>
            <p:nvPr/>
          </p:nvSpPr>
          <p:spPr>
            <a:xfrm>
              <a:off x="1207008" y="4343400"/>
              <a:ext cx="9875520" cy="0"/>
            </a:xfrm>
            <a:custGeom>
              <a:avLst/>
              <a:gdLst/>
              <a:ahLst/>
              <a:cxnLst/>
              <a:rect l="l" t="t" r="r" b="b"/>
              <a:pathLst>
                <a:path w="9875520">
                  <a:moveTo>
                    <a:pt x="0" y="0"/>
                  </a:moveTo>
                  <a:lnTo>
                    <a:pt x="9875520" y="0"/>
                  </a:lnTo>
                </a:path>
              </a:pathLst>
            </a:custGeom>
            <a:ln w="6096">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395984" y="137160"/>
              <a:ext cx="9782556" cy="6135624"/>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532" y="41859"/>
            <a:ext cx="9974935" cy="1651785"/>
          </a:xfrm>
          <a:prstGeom prst="rect">
            <a:avLst/>
          </a:prstGeom>
        </p:spPr>
        <p:txBody>
          <a:bodyPr vert="horz" wrap="square" lIns="0" tIns="619810" rIns="0" bIns="0" rtlCol="0">
            <a:spAutoFit/>
          </a:bodyPr>
          <a:lstStyle/>
          <a:p>
            <a:pPr marL="876935" marR="8890" algn="r">
              <a:lnSpc>
                <a:spcPts val="3995"/>
              </a:lnSpc>
              <a:spcBef>
                <a:spcPts val="100"/>
              </a:spcBef>
            </a:pPr>
            <a:r>
              <a:rPr lang="he-IL" spc="-45" dirty="0"/>
              <a:t>1. כתוב שאילתה המחזירה מספרי זיהוי של תושבים שחולים כרגע או שנמצאים בבידוד כרגע.</a:t>
            </a:r>
            <a:endParaRPr spc="-40" dirty="0"/>
          </a:p>
        </p:txBody>
      </p:sp>
      <p:sp>
        <p:nvSpPr>
          <p:cNvPr id="3" name="object 3"/>
          <p:cNvSpPr txBox="1"/>
          <p:nvPr/>
        </p:nvSpPr>
        <p:spPr>
          <a:xfrm>
            <a:off x="1176324" y="2376042"/>
            <a:ext cx="5492115" cy="3012440"/>
          </a:xfrm>
          <a:prstGeom prst="rect">
            <a:avLst/>
          </a:prstGeom>
        </p:spPr>
        <p:txBody>
          <a:bodyPr vert="horz" wrap="square" lIns="0" tIns="12065" rIns="0" bIns="0" rtlCol="0">
            <a:spAutoFit/>
          </a:bodyPr>
          <a:lstStyle/>
          <a:p>
            <a:pPr marL="12700" marR="1955800" algn="just" rtl="0">
              <a:lnSpc>
                <a:spcPct val="100000"/>
              </a:lnSpc>
              <a:spcBef>
                <a:spcPts val="95"/>
              </a:spcBef>
            </a:pPr>
            <a:r>
              <a:rPr sz="2800" spc="-10" dirty="0">
                <a:solidFill>
                  <a:srgbClr val="235CB8"/>
                </a:solidFill>
                <a:latin typeface="Consolas"/>
                <a:cs typeface="Consolas"/>
              </a:rPr>
              <a:t>select </a:t>
            </a:r>
            <a:r>
              <a:rPr sz="2800" spc="-5" dirty="0">
                <a:latin typeface="Consolas"/>
                <a:cs typeface="Consolas"/>
              </a:rPr>
              <a:t>resident_ID </a:t>
            </a:r>
            <a:r>
              <a:rPr sz="2800" spc="-1530" dirty="0">
                <a:latin typeface="Consolas"/>
                <a:cs typeface="Consolas"/>
              </a:rPr>
              <a:t> </a:t>
            </a:r>
            <a:r>
              <a:rPr sz="2800" spc="-10" dirty="0">
                <a:solidFill>
                  <a:srgbClr val="235CB8"/>
                </a:solidFill>
                <a:latin typeface="Consolas"/>
                <a:cs typeface="Consolas"/>
              </a:rPr>
              <a:t>from</a:t>
            </a:r>
            <a:r>
              <a:rPr sz="2800" spc="-60" dirty="0">
                <a:solidFill>
                  <a:srgbClr val="235CB8"/>
                </a:solidFill>
                <a:latin typeface="Consolas"/>
                <a:cs typeface="Consolas"/>
              </a:rPr>
              <a:t> </a:t>
            </a:r>
            <a:r>
              <a:rPr sz="2800" spc="-5" dirty="0">
                <a:latin typeface="Consolas"/>
                <a:cs typeface="Consolas"/>
              </a:rPr>
              <a:t>Sick_Resident </a:t>
            </a:r>
            <a:r>
              <a:rPr sz="2800" spc="-1525" dirty="0">
                <a:latin typeface="Consolas"/>
                <a:cs typeface="Consolas"/>
              </a:rPr>
              <a:t> </a:t>
            </a:r>
            <a:r>
              <a:rPr sz="2800" spc="-5" dirty="0">
                <a:solidFill>
                  <a:srgbClr val="235CB8"/>
                </a:solidFill>
                <a:latin typeface="Consolas"/>
                <a:cs typeface="Consolas"/>
              </a:rPr>
              <a:t>where</a:t>
            </a:r>
            <a:r>
              <a:rPr sz="2800" spc="-35" dirty="0">
                <a:solidFill>
                  <a:srgbClr val="235CB8"/>
                </a:solidFill>
                <a:latin typeface="Consolas"/>
                <a:cs typeface="Consolas"/>
              </a:rPr>
              <a:t> </a:t>
            </a:r>
            <a:r>
              <a:rPr sz="2800" spc="-5" dirty="0">
                <a:solidFill>
                  <a:srgbClr val="235CB8"/>
                </a:solidFill>
                <a:latin typeface="Consolas"/>
                <a:cs typeface="Consolas"/>
              </a:rPr>
              <a:t>status</a:t>
            </a:r>
            <a:r>
              <a:rPr sz="2800" spc="-30" dirty="0">
                <a:solidFill>
                  <a:srgbClr val="235CB8"/>
                </a:solidFill>
                <a:latin typeface="Consolas"/>
                <a:cs typeface="Consolas"/>
              </a:rPr>
              <a:t> </a:t>
            </a:r>
            <a:r>
              <a:rPr sz="2800" spc="-5" dirty="0">
                <a:latin typeface="Consolas"/>
                <a:cs typeface="Consolas"/>
              </a:rPr>
              <a:t>=</a:t>
            </a:r>
            <a:r>
              <a:rPr sz="2800" spc="-20" dirty="0">
                <a:latin typeface="Consolas"/>
                <a:cs typeface="Consolas"/>
              </a:rPr>
              <a:t> </a:t>
            </a:r>
            <a:r>
              <a:rPr sz="2800" spc="-5" dirty="0">
                <a:solidFill>
                  <a:srgbClr val="EE5518"/>
                </a:solidFill>
                <a:latin typeface="Consolas"/>
                <a:cs typeface="Consolas"/>
              </a:rPr>
              <a:t>'S‘ </a:t>
            </a:r>
            <a:r>
              <a:rPr sz="2800" spc="-1525" dirty="0">
                <a:solidFill>
                  <a:srgbClr val="EE5518"/>
                </a:solidFill>
                <a:latin typeface="Consolas"/>
                <a:cs typeface="Consolas"/>
              </a:rPr>
              <a:t> </a:t>
            </a:r>
            <a:r>
              <a:rPr sz="2800" spc="-10" dirty="0">
                <a:solidFill>
                  <a:srgbClr val="235CB8"/>
                </a:solidFill>
                <a:latin typeface="Consolas"/>
                <a:cs typeface="Consolas"/>
              </a:rPr>
              <a:t>union</a:t>
            </a:r>
            <a:endParaRPr sz="2800" dirty="0">
              <a:latin typeface="Consolas"/>
              <a:cs typeface="Consolas"/>
            </a:endParaRPr>
          </a:p>
          <a:p>
            <a:pPr marL="12700" algn="just" rtl="0">
              <a:lnSpc>
                <a:spcPct val="100000"/>
              </a:lnSpc>
            </a:pPr>
            <a:r>
              <a:rPr sz="2800" spc="-10" dirty="0">
                <a:solidFill>
                  <a:srgbClr val="235CB8"/>
                </a:solidFill>
                <a:latin typeface="Consolas"/>
                <a:cs typeface="Consolas"/>
              </a:rPr>
              <a:t>select</a:t>
            </a:r>
            <a:r>
              <a:rPr sz="2800" spc="-30" dirty="0">
                <a:solidFill>
                  <a:srgbClr val="235CB8"/>
                </a:solidFill>
                <a:latin typeface="Consolas"/>
                <a:cs typeface="Consolas"/>
              </a:rPr>
              <a:t> </a:t>
            </a:r>
            <a:r>
              <a:rPr sz="2800" spc="-5" dirty="0">
                <a:latin typeface="Consolas"/>
                <a:cs typeface="Consolas"/>
              </a:rPr>
              <a:t>resident_ID</a:t>
            </a:r>
            <a:endParaRPr sz="2800" dirty="0">
              <a:latin typeface="Consolas"/>
              <a:cs typeface="Consolas"/>
            </a:endParaRPr>
          </a:p>
          <a:p>
            <a:pPr marL="12700" marR="5080" algn="just" rtl="0">
              <a:lnSpc>
                <a:spcPct val="100000"/>
              </a:lnSpc>
            </a:pPr>
            <a:r>
              <a:rPr sz="2800" spc="-10" dirty="0">
                <a:solidFill>
                  <a:srgbClr val="235CB8"/>
                </a:solidFill>
                <a:latin typeface="Consolas"/>
                <a:cs typeface="Consolas"/>
              </a:rPr>
              <a:t>from </a:t>
            </a:r>
            <a:r>
              <a:rPr sz="2800" spc="-5" dirty="0">
                <a:latin typeface="Consolas"/>
                <a:cs typeface="Consolas"/>
              </a:rPr>
              <a:t>Insulation_Of_Aresident </a:t>
            </a:r>
            <a:r>
              <a:rPr sz="2800" spc="-1525" dirty="0">
                <a:latin typeface="Consolas"/>
                <a:cs typeface="Consolas"/>
              </a:rPr>
              <a:t> </a:t>
            </a:r>
            <a:r>
              <a:rPr sz="2800" spc="-5" dirty="0">
                <a:solidFill>
                  <a:srgbClr val="235CB8"/>
                </a:solidFill>
                <a:latin typeface="Consolas"/>
                <a:cs typeface="Consolas"/>
              </a:rPr>
              <a:t>where</a:t>
            </a:r>
            <a:r>
              <a:rPr sz="2800" spc="-25" dirty="0">
                <a:solidFill>
                  <a:srgbClr val="235CB8"/>
                </a:solidFill>
                <a:latin typeface="Consolas"/>
                <a:cs typeface="Consolas"/>
              </a:rPr>
              <a:t> </a:t>
            </a:r>
            <a:r>
              <a:rPr sz="2800" spc="-5" dirty="0">
                <a:latin typeface="Consolas"/>
                <a:cs typeface="Consolas"/>
              </a:rPr>
              <a:t>End_DateTime</a:t>
            </a:r>
            <a:r>
              <a:rPr sz="2800" spc="-15" dirty="0">
                <a:latin typeface="Consolas"/>
                <a:cs typeface="Consolas"/>
              </a:rPr>
              <a:t> </a:t>
            </a:r>
            <a:r>
              <a:rPr sz="2800" spc="-5" dirty="0">
                <a:solidFill>
                  <a:srgbClr val="235CB8"/>
                </a:solidFill>
                <a:latin typeface="Consolas"/>
                <a:cs typeface="Consolas"/>
              </a:rPr>
              <a:t>is</a:t>
            </a:r>
            <a:r>
              <a:rPr sz="2800" spc="-10" dirty="0">
                <a:solidFill>
                  <a:srgbClr val="235CB8"/>
                </a:solidFill>
                <a:latin typeface="Consolas"/>
                <a:cs typeface="Consolas"/>
              </a:rPr>
              <a:t> </a:t>
            </a:r>
            <a:r>
              <a:rPr sz="2800" spc="-5" dirty="0">
                <a:solidFill>
                  <a:srgbClr val="235CB8"/>
                </a:solidFill>
                <a:latin typeface="Consolas"/>
                <a:cs typeface="Consolas"/>
              </a:rPr>
              <a:t>null</a:t>
            </a:r>
            <a:r>
              <a:rPr sz="2800" spc="-5" dirty="0">
                <a:latin typeface="Consolas"/>
                <a:cs typeface="Consolas"/>
              </a:rPr>
              <a:t>;</a:t>
            </a:r>
            <a:endParaRPr sz="2800" dirty="0">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532" y="41859"/>
            <a:ext cx="9974935" cy="1651785"/>
          </a:xfrm>
          <a:prstGeom prst="rect">
            <a:avLst/>
          </a:prstGeom>
        </p:spPr>
        <p:txBody>
          <a:bodyPr vert="horz" wrap="square" lIns="0" tIns="619810" rIns="0" bIns="0" rtlCol="0">
            <a:spAutoFit/>
          </a:bodyPr>
          <a:lstStyle/>
          <a:p>
            <a:pPr marL="480695" marR="9525" algn="r">
              <a:lnSpc>
                <a:spcPts val="3995"/>
              </a:lnSpc>
              <a:spcBef>
                <a:spcPts val="100"/>
              </a:spcBef>
            </a:pPr>
            <a:r>
              <a:rPr lang="he-IL" spc="-35" dirty="0"/>
              <a:t>2. כתבו שאילתה המחזירה רשימה של מספרי עסקים שיש עסק</a:t>
            </a:r>
            <a:br>
              <a:rPr lang="he-IL" spc="-35" dirty="0"/>
            </a:br>
            <a:r>
              <a:rPr lang="he-IL" spc="-35" dirty="0"/>
              <a:t>כלשהו במרחק של פחות מ-1500 מטר ממנו</a:t>
            </a:r>
            <a:endParaRPr spc="-45" dirty="0"/>
          </a:p>
        </p:txBody>
      </p:sp>
      <p:sp>
        <p:nvSpPr>
          <p:cNvPr id="3" name="object 3"/>
          <p:cNvSpPr txBox="1"/>
          <p:nvPr/>
        </p:nvSpPr>
        <p:spPr>
          <a:xfrm>
            <a:off x="1176324" y="2287904"/>
            <a:ext cx="4125595" cy="3011170"/>
          </a:xfrm>
          <a:prstGeom prst="rect">
            <a:avLst/>
          </a:prstGeom>
        </p:spPr>
        <p:txBody>
          <a:bodyPr vert="horz" wrap="square" lIns="0" tIns="12065" rIns="0" bIns="0" rtlCol="0">
            <a:spAutoFit/>
          </a:bodyPr>
          <a:lstStyle/>
          <a:p>
            <a:pPr marL="12700" marR="199390" algn="l" rtl="0">
              <a:lnSpc>
                <a:spcPct val="100000"/>
              </a:lnSpc>
              <a:spcBef>
                <a:spcPts val="95"/>
              </a:spcBef>
            </a:pPr>
            <a:r>
              <a:rPr sz="2800" spc="-10" dirty="0">
                <a:solidFill>
                  <a:srgbClr val="235CB8"/>
                </a:solidFill>
                <a:latin typeface="Consolas"/>
                <a:cs typeface="Consolas"/>
              </a:rPr>
              <a:t>select </a:t>
            </a:r>
            <a:r>
              <a:rPr sz="2800" spc="-5" dirty="0">
                <a:latin typeface="Consolas"/>
                <a:cs typeface="Consolas"/>
              </a:rPr>
              <a:t>business_Num1 </a:t>
            </a:r>
            <a:r>
              <a:rPr sz="2800" spc="-1530" dirty="0">
                <a:latin typeface="Consolas"/>
                <a:cs typeface="Consolas"/>
              </a:rPr>
              <a:t> </a:t>
            </a:r>
            <a:r>
              <a:rPr sz="2800" spc="-10" dirty="0">
                <a:solidFill>
                  <a:srgbClr val="235CB8"/>
                </a:solidFill>
                <a:latin typeface="Consolas"/>
                <a:cs typeface="Consolas"/>
              </a:rPr>
              <a:t>from</a:t>
            </a:r>
            <a:r>
              <a:rPr sz="2800" spc="-20" dirty="0">
                <a:solidFill>
                  <a:srgbClr val="235CB8"/>
                </a:solidFill>
                <a:latin typeface="Consolas"/>
                <a:cs typeface="Consolas"/>
              </a:rPr>
              <a:t> </a:t>
            </a:r>
            <a:r>
              <a:rPr sz="2800" spc="-5" dirty="0">
                <a:latin typeface="Consolas"/>
                <a:cs typeface="Consolas"/>
              </a:rPr>
              <a:t>Near</a:t>
            </a:r>
            <a:endParaRPr sz="2800" dirty="0">
              <a:latin typeface="Consolas"/>
              <a:cs typeface="Consolas"/>
            </a:endParaRPr>
          </a:p>
          <a:p>
            <a:pPr marL="12700" marR="5080" algn="l" rtl="0">
              <a:lnSpc>
                <a:spcPct val="100000"/>
              </a:lnSpc>
            </a:pPr>
            <a:r>
              <a:rPr sz="2800" spc="-10" dirty="0">
                <a:solidFill>
                  <a:srgbClr val="235CB8"/>
                </a:solidFill>
                <a:latin typeface="Consolas"/>
                <a:cs typeface="Consolas"/>
              </a:rPr>
              <a:t>where </a:t>
            </a:r>
            <a:r>
              <a:rPr sz="2800" spc="-5" dirty="0">
                <a:latin typeface="Consolas"/>
                <a:cs typeface="Consolas"/>
              </a:rPr>
              <a:t>distance &lt; </a:t>
            </a:r>
            <a:r>
              <a:rPr sz="2800" spc="-10" dirty="0">
                <a:solidFill>
                  <a:srgbClr val="EE5518"/>
                </a:solidFill>
                <a:latin typeface="Consolas"/>
                <a:cs typeface="Consolas"/>
              </a:rPr>
              <a:t>1500 </a:t>
            </a:r>
            <a:r>
              <a:rPr sz="2800" spc="-1525" dirty="0">
                <a:solidFill>
                  <a:srgbClr val="EE5518"/>
                </a:solidFill>
                <a:latin typeface="Consolas"/>
                <a:cs typeface="Consolas"/>
              </a:rPr>
              <a:t> </a:t>
            </a:r>
            <a:r>
              <a:rPr sz="2800" spc="-10" dirty="0">
                <a:solidFill>
                  <a:srgbClr val="235CB8"/>
                </a:solidFill>
                <a:latin typeface="Consolas"/>
                <a:cs typeface="Consolas"/>
              </a:rPr>
              <a:t>Union</a:t>
            </a:r>
            <a:endParaRPr sz="2800" dirty="0">
              <a:latin typeface="Consolas"/>
              <a:cs typeface="Consolas"/>
            </a:endParaRPr>
          </a:p>
          <a:p>
            <a:pPr marL="12700" marR="199390" algn="l" rtl="0">
              <a:lnSpc>
                <a:spcPct val="100000"/>
              </a:lnSpc>
              <a:spcBef>
                <a:spcPts val="5"/>
              </a:spcBef>
            </a:pPr>
            <a:r>
              <a:rPr sz="2800" spc="-10" dirty="0">
                <a:solidFill>
                  <a:srgbClr val="235CB8"/>
                </a:solidFill>
                <a:latin typeface="Consolas"/>
                <a:cs typeface="Consolas"/>
              </a:rPr>
              <a:t>select </a:t>
            </a:r>
            <a:r>
              <a:rPr sz="2800" spc="-5" dirty="0">
                <a:latin typeface="Consolas"/>
                <a:cs typeface="Consolas"/>
              </a:rPr>
              <a:t>business_Num2 </a:t>
            </a:r>
            <a:r>
              <a:rPr sz="2800" spc="-1530" dirty="0">
                <a:latin typeface="Consolas"/>
                <a:cs typeface="Consolas"/>
              </a:rPr>
              <a:t> </a:t>
            </a:r>
            <a:r>
              <a:rPr sz="2800" spc="-10" dirty="0">
                <a:solidFill>
                  <a:srgbClr val="235CB8"/>
                </a:solidFill>
                <a:latin typeface="Consolas"/>
                <a:cs typeface="Consolas"/>
              </a:rPr>
              <a:t>from</a:t>
            </a:r>
            <a:r>
              <a:rPr sz="2800" spc="-20" dirty="0">
                <a:solidFill>
                  <a:srgbClr val="235CB8"/>
                </a:solidFill>
                <a:latin typeface="Consolas"/>
                <a:cs typeface="Consolas"/>
              </a:rPr>
              <a:t> </a:t>
            </a:r>
            <a:r>
              <a:rPr sz="2800" spc="-5" dirty="0">
                <a:latin typeface="Consolas"/>
                <a:cs typeface="Consolas"/>
              </a:rPr>
              <a:t>Near</a:t>
            </a:r>
            <a:endParaRPr sz="2800" dirty="0">
              <a:latin typeface="Consolas"/>
              <a:cs typeface="Consolas"/>
            </a:endParaRPr>
          </a:p>
          <a:p>
            <a:pPr marL="12700" algn="l" rtl="0">
              <a:lnSpc>
                <a:spcPts val="3350"/>
              </a:lnSpc>
            </a:pPr>
            <a:r>
              <a:rPr sz="2800" spc="-5" dirty="0">
                <a:solidFill>
                  <a:srgbClr val="235CB8"/>
                </a:solidFill>
                <a:latin typeface="Consolas"/>
                <a:cs typeface="Consolas"/>
              </a:rPr>
              <a:t>where</a:t>
            </a:r>
            <a:r>
              <a:rPr sz="2800" spc="-30" dirty="0">
                <a:solidFill>
                  <a:srgbClr val="235CB8"/>
                </a:solidFill>
                <a:latin typeface="Consolas"/>
                <a:cs typeface="Consolas"/>
              </a:rPr>
              <a:t> </a:t>
            </a:r>
            <a:r>
              <a:rPr sz="2800" spc="-5" dirty="0">
                <a:latin typeface="Consolas"/>
                <a:cs typeface="Consolas"/>
              </a:rPr>
              <a:t>distance</a:t>
            </a:r>
            <a:r>
              <a:rPr sz="2800" spc="-15" dirty="0">
                <a:latin typeface="Consolas"/>
                <a:cs typeface="Consolas"/>
              </a:rPr>
              <a:t> </a:t>
            </a:r>
            <a:r>
              <a:rPr sz="2800" spc="-5" dirty="0">
                <a:latin typeface="Consolas"/>
                <a:cs typeface="Consolas"/>
              </a:rPr>
              <a:t>&lt;</a:t>
            </a:r>
            <a:r>
              <a:rPr sz="2800" spc="-25" dirty="0">
                <a:latin typeface="Consolas"/>
                <a:cs typeface="Consolas"/>
              </a:rPr>
              <a:t> </a:t>
            </a:r>
            <a:r>
              <a:rPr sz="2800" spc="-10" dirty="0">
                <a:solidFill>
                  <a:srgbClr val="EE5518"/>
                </a:solidFill>
                <a:latin typeface="Consolas"/>
                <a:cs typeface="Consolas"/>
              </a:rPr>
              <a:t>1500</a:t>
            </a:r>
            <a:endParaRPr sz="2800" dirty="0">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109091" y="819658"/>
            <a:ext cx="9973817" cy="859210"/>
          </a:xfrm>
          <a:prstGeom prst="rect">
            <a:avLst/>
          </a:prstGeom>
        </p:spPr>
        <p:txBody>
          <a:bodyPr vert="horz" wrap="square" lIns="0" tIns="12700" rIns="0" bIns="0" rtlCol="0">
            <a:spAutoFit/>
          </a:bodyPr>
          <a:lstStyle/>
          <a:p>
            <a:pPr marL="394335" marR="22225" algn="r">
              <a:lnSpc>
                <a:spcPts val="3329"/>
              </a:lnSpc>
              <a:spcBef>
                <a:spcPts val="100"/>
              </a:spcBef>
            </a:pPr>
            <a:r>
              <a:rPr lang="he-IL" spc="-40" dirty="0"/>
              <a:t>3. כתוב שאילתה המחזירה את מספר התושבים ואת תאריך הלידה של התושב הכי ותיק.</a:t>
            </a:r>
            <a:endParaRPr dirty="0"/>
          </a:p>
        </p:txBody>
      </p:sp>
      <p:sp>
        <p:nvSpPr>
          <p:cNvPr id="3" name="object 3"/>
          <p:cNvSpPr txBox="1"/>
          <p:nvPr/>
        </p:nvSpPr>
        <p:spPr>
          <a:xfrm>
            <a:off x="467969" y="2347087"/>
            <a:ext cx="6441440" cy="727075"/>
          </a:xfrm>
          <a:prstGeom prst="rect">
            <a:avLst/>
          </a:prstGeom>
        </p:spPr>
        <p:txBody>
          <a:bodyPr vert="horz" wrap="square" lIns="0" tIns="13335" rIns="0" bIns="0" rtlCol="0">
            <a:spAutoFit/>
          </a:bodyPr>
          <a:lstStyle/>
          <a:p>
            <a:pPr marL="12700" marR="5080" algn="l" rtl="0">
              <a:lnSpc>
                <a:spcPct val="100000"/>
              </a:lnSpc>
              <a:spcBef>
                <a:spcPts val="105"/>
              </a:spcBef>
              <a:tabLst>
                <a:tab pos="1135380" algn="l"/>
              </a:tabLst>
            </a:pPr>
            <a:r>
              <a:rPr sz="2300" spc="-5" dirty="0">
                <a:solidFill>
                  <a:srgbClr val="235CB8"/>
                </a:solidFill>
                <a:latin typeface="Consolas"/>
                <a:cs typeface="Consolas"/>
              </a:rPr>
              <a:t>select	</a:t>
            </a:r>
            <a:r>
              <a:rPr sz="2300" spc="-5" dirty="0">
                <a:solidFill>
                  <a:srgbClr val="7E7E7E"/>
                </a:solidFill>
                <a:latin typeface="Consolas"/>
                <a:cs typeface="Consolas"/>
              </a:rPr>
              <a:t>count</a:t>
            </a:r>
            <a:r>
              <a:rPr sz="2300" spc="-5" dirty="0">
                <a:latin typeface="Consolas"/>
                <a:cs typeface="Consolas"/>
              </a:rPr>
              <a:t>(*), </a:t>
            </a:r>
            <a:r>
              <a:rPr sz="2300" spc="-5" dirty="0">
                <a:solidFill>
                  <a:srgbClr val="7E7E7E"/>
                </a:solidFill>
                <a:latin typeface="Consolas"/>
                <a:cs typeface="Consolas"/>
              </a:rPr>
              <a:t>min</a:t>
            </a:r>
            <a:r>
              <a:rPr sz="2300" spc="-5" dirty="0">
                <a:latin typeface="Consolas"/>
                <a:cs typeface="Consolas"/>
              </a:rPr>
              <a:t>(resident_BirthDate) </a:t>
            </a:r>
            <a:r>
              <a:rPr sz="2300" spc="-1250" dirty="0">
                <a:latin typeface="Consolas"/>
                <a:cs typeface="Consolas"/>
              </a:rPr>
              <a:t> </a:t>
            </a:r>
            <a:r>
              <a:rPr sz="2300" spc="-5" dirty="0">
                <a:solidFill>
                  <a:srgbClr val="235CB8"/>
                </a:solidFill>
                <a:latin typeface="Consolas"/>
                <a:cs typeface="Consolas"/>
              </a:rPr>
              <a:t>from</a:t>
            </a:r>
            <a:r>
              <a:rPr sz="2300" spc="-20" dirty="0">
                <a:solidFill>
                  <a:srgbClr val="235CB8"/>
                </a:solidFill>
                <a:latin typeface="Consolas"/>
                <a:cs typeface="Consolas"/>
              </a:rPr>
              <a:t> </a:t>
            </a:r>
            <a:r>
              <a:rPr sz="2300" spc="-5" dirty="0">
                <a:latin typeface="Consolas"/>
                <a:cs typeface="Consolas"/>
              </a:rPr>
              <a:t>Resident;</a:t>
            </a:r>
            <a:endParaRPr sz="2300" dirty="0">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4829" y="431038"/>
            <a:ext cx="9268460" cy="1275990"/>
          </a:xfrm>
          <a:prstGeom prst="rect">
            <a:avLst/>
          </a:prstGeom>
        </p:spPr>
        <p:txBody>
          <a:bodyPr vert="horz" wrap="square" lIns="0" tIns="82550" rIns="0" bIns="0" rtlCol="0">
            <a:spAutoFit/>
          </a:bodyPr>
          <a:lstStyle/>
          <a:p>
            <a:pPr marL="12700" marR="5080" indent="69850" algn="r" rtl="1">
              <a:lnSpc>
                <a:spcPts val="3060"/>
              </a:lnSpc>
              <a:spcBef>
                <a:spcPts val="650"/>
              </a:spcBef>
            </a:pPr>
            <a:r>
              <a:rPr lang="he-IL" sz="3000" spc="-40" dirty="0"/>
              <a:t>4. כתוב שאילתה הסופרת את מספר התושבים שנולדו בשנה כלשהי בעיר כלשהי. השאילתה תחזיר את מספר התושבים לצד מספר העיר והשנה בה הם נולדו והתוצאות יהיו ממוינות לפי מספר העיר בסדר עולה.</a:t>
            </a:r>
            <a:endParaRPr sz="3000" dirty="0"/>
          </a:p>
        </p:txBody>
      </p:sp>
      <p:sp>
        <p:nvSpPr>
          <p:cNvPr id="3" name="object 3"/>
          <p:cNvSpPr txBox="1"/>
          <p:nvPr/>
        </p:nvSpPr>
        <p:spPr>
          <a:xfrm>
            <a:off x="467969" y="2347087"/>
            <a:ext cx="9648825" cy="1428750"/>
          </a:xfrm>
          <a:prstGeom prst="rect">
            <a:avLst/>
          </a:prstGeom>
        </p:spPr>
        <p:txBody>
          <a:bodyPr vert="horz" wrap="square" lIns="0" tIns="13335" rIns="0" bIns="0" rtlCol="0">
            <a:spAutoFit/>
          </a:bodyPr>
          <a:lstStyle/>
          <a:p>
            <a:pPr marL="12700" marR="5080" algn="l" rtl="0">
              <a:lnSpc>
                <a:spcPct val="100000"/>
              </a:lnSpc>
              <a:spcBef>
                <a:spcPts val="105"/>
              </a:spcBef>
              <a:tabLst>
                <a:tab pos="1135380" algn="l"/>
              </a:tabLst>
            </a:pPr>
            <a:r>
              <a:rPr sz="2300" spc="-5" dirty="0">
                <a:solidFill>
                  <a:srgbClr val="235CB8"/>
                </a:solidFill>
                <a:latin typeface="Consolas"/>
                <a:cs typeface="Consolas"/>
              </a:rPr>
              <a:t>select	</a:t>
            </a:r>
            <a:r>
              <a:rPr sz="2300" spc="-5" dirty="0">
                <a:latin typeface="Consolas"/>
                <a:cs typeface="Consolas"/>
              </a:rPr>
              <a:t>city_num,</a:t>
            </a:r>
            <a:r>
              <a:rPr sz="2300" spc="-5" dirty="0">
                <a:solidFill>
                  <a:srgbClr val="235CB8"/>
                </a:solidFill>
                <a:latin typeface="Consolas"/>
                <a:cs typeface="Consolas"/>
              </a:rPr>
              <a:t>year</a:t>
            </a:r>
            <a:r>
              <a:rPr sz="2300" spc="-5" dirty="0">
                <a:latin typeface="Consolas"/>
                <a:cs typeface="Consolas"/>
              </a:rPr>
              <a:t>(resident_BirthDate), </a:t>
            </a:r>
            <a:r>
              <a:rPr sz="2300" spc="-5" dirty="0">
                <a:solidFill>
                  <a:srgbClr val="7E7E7E"/>
                </a:solidFill>
                <a:latin typeface="Consolas"/>
                <a:cs typeface="Consolas"/>
              </a:rPr>
              <a:t>count</a:t>
            </a:r>
            <a:r>
              <a:rPr sz="2300" spc="-5" dirty="0">
                <a:latin typeface="Consolas"/>
                <a:cs typeface="Consolas"/>
              </a:rPr>
              <a:t>(resident_ID) </a:t>
            </a:r>
            <a:r>
              <a:rPr sz="2300" spc="-1250" dirty="0">
                <a:latin typeface="Consolas"/>
                <a:cs typeface="Consolas"/>
              </a:rPr>
              <a:t> </a:t>
            </a:r>
            <a:r>
              <a:rPr sz="2300" spc="-5" dirty="0">
                <a:solidFill>
                  <a:srgbClr val="235CB8"/>
                </a:solidFill>
                <a:latin typeface="Consolas"/>
                <a:cs typeface="Consolas"/>
              </a:rPr>
              <a:t>from</a:t>
            </a:r>
            <a:r>
              <a:rPr sz="2300" spc="-20" dirty="0">
                <a:solidFill>
                  <a:srgbClr val="235CB8"/>
                </a:solidFill>
                <a:latin typeface="Consolas"/>
                <a:cs typeface="Consolas"/>
              </a:rPr>
              <a:t> </a:t>
            </a:r>
            <a:r>
              <a:rPr sz="2300" spc="-5" dirty="0">
                <a:latin typeface="Consolas"/>
                <a:cs typeface="Consolas"/>
              </a:rPr>
              <a:t>Resident</a:t>
            </a:r>
            <a:endParaRPr sz="2300" dirty="0">
              <a:latin typeface="Consolas"/>
              <a:cs typeface="Consolas"/>
            </a:endParaRPr>
          </a:p>
          <a:p>
            <a:pPr marL="12700" algn="l" rtl="0">
              <a:lnSpc>
                <a:spcPct val="100000"/>
              </a:lnSpc>
            </a:pPr>
            <a:r>
              <a:rPr sz="2300" spc="-5" dirty="0">
                <a:solidFill>
                  <a:srgbClr val="235CB8"/>
                </a:solidFill>
                <a:latin typeface="Consolas"/>
                <a:cs typeface="Consolas"/>
              </a:rPr>
              <a:t>group</a:t>
            </a:r>
            <a:r>
              <a:rPr sz="2300" spc="-20" dirty="0">
                <a:solidFill>
                  <a:srgbClr val="235CB8"/>
                </a:solidFill>
                <a:latin typeface="Consolas"/>
                <a:cs typeface="Consolas"/>
              </a:rPr>
              <a:t> </a:t>
            </a:r>
            <a:r>
              <a:rPr sz="2300" dirty="0">
                <a:solidFill>
                  <a:srgbClr val="235CB8"/>
                </a:solidFill>
                <a:latin typeface="Consolas"/>
                <a:cs typeface="Consolas"/>
              </a:rPr>
              <a:t>by</a:t>
            </a:r>
            <a:r>
              <a:rPr sz="2300" spc="-15" dirty="0">
                <a:solidFill>
                  <a:srgbClr val="235CB8"/>
                </a:solidFill>
                <a:latin typeface="Consolas"/>
                <a:cs typeface="Consolas"/>
              </a:rPr>
              <a:t> </a:t>
            </a:r>
            <a:r>
              <a:rPr sz="2300" spc="-5" dirty="0">
                <a:latin typeface="Consolas"/>
                <a:cs typeface="Consolas"/>
              </a:rPr>
              <a:t>city_num,</a:t>
            </a:r>
            <a:r>
              <a:rPr sz="2300" spc="-15" dirty="0">
                <a:latin typeface="Consolas"/>
                <a:cs typeface="Consolas"/>
              </a:rPr>
              <a:t> </a:t>
            </a:r>
            <a:r>
              <a:rPr sz="2300" spc="-5" dirty="0">
                <a:solidFill>
                  <a:srgbClr val="235CB8"/>
                </a:solidFill>
                <a:latin typeface="Consolas"/>
                <a:cs typeface="Consolas"/>
              </a:rPr>
              <a:t>year</a:t>
            </a:r>
            <a:r>
              <a:rPr sz="2300" spc="-5" dirty="0">
                <a:latin typeface="Consolas"/>
                <a:cs typeface="Consolas"/>
              </a:rPr>
              <a:t>(resident_BirthDate)</a:t>
            </a:r>
            <a:endParaRPr sz="2300" dirty="0">
              <a:latin typeface="Consolas"/>
              <a:cs typeface="Consolas"/>
            </a:endParaRPr>
          </a:p>
          <a:p>
            <a:pPr marL="12700" algn="l" rtl="0">
              <a:lnSpc>
                <a:spcPct val="100000"/>
              </a:lnSpc>
            </a:pPr>
            <a:r>
              <a:rPr sz="2300" spc="-5" dirty="0">
                <a:solidFill>
                  <a:srgbClr val="235CB8"/>
                </a:solidFill>
                <a:latin typeface="Consolas"/>
                <a:cs typeface="Consolas"/>
              </a:rPr>
              <a:t>order</a:t>
            </a:r>
            <a:r>
              <a:rPr sz="2300" spc="-35" dirty="0">
                <a:solidFill>
                  <a:srgbClr val="235CB8"/>
                </a:solidFill>
                <a:latin typeface="Consolas"/>
                <a:cs typeface="Consolas"/>
              </a:rPr>
              <a:t> </a:t>
            </a:r>
            <a:r>
              <a:rPr sz="2300" dirty="0">
                <a:solidFill>
                  <a:srgbClr val="235CB8"/>
                </a:solidFill>
                <a:latin typeface="Consolas"/>
                <a:cs typeface="Consolas"/>
              </a:rPr>
              <a:t>by</a:t>
            </a:r>
            <a:r>
              <a:rPr sz="2300" spc="-30" dirty="0">
                <a:solidFill>
                  <a:srgbClr val="235CB8"/>
                </a:solidFill>
                <a:latin typeface="Consolas"/>
                <a:cs typeface="Consolas"/>
              </a:rPr>
              <a:t> </a:t>
            </a:r>
            <a:r>
              <a:rPr sz="2300" spc="-5" dirty="0">
                <a:latin typeface="Consolas"/>
                <a:cs typeface="Consolas"/>
              </a:rPr>
              <a:t>city_num;</a:t>
            </a:r>
            <a:endParaRPr sz="2300" dirty="0">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0661" y="256794"/>
            <a:ext cx="11117580" cy="1275990"/>
          </a:xfrm>
          <a:prstGeom prst="rect">
            <a:avLst/>
          </a:prstGeom>
        </p:spPr>
        <p:txBody>
          <a:bodyPr vert="horz" wrap="square" lIns="0" tIns="82550" rIns="0" bIns="0" rtlCol="0">
            <a:spAutoFit/>
          </a:bodyPr>
          <a:lstStyle/>
          <a:p>
            <a:pPr marL="283845" marR="5080" indent="-271780" algn="r" rtl="1">
              <a:lnSpc>
                <a:spcPts val="3060"/>
              </a:lnSpc>
              <a:spcBef>
                <a:spcPts val="650"/>
              </a:spcBef>
            </a:pPr>
            <a:r>
              <a:rPr lang="he-IL" sz="3000" spc="-35" dirty="0"/>
              <a:t>5. כתוב שאילתה המחזירה פרטי תושבים חולים בהווה (ת"ז ושם מלא) בעלי לפחות שלוש מחלות רקע ברמה 4 ומעלה. יש להחזיר עבור כל תושב חולה כזה את כמות מחלות הרקע שיש לו. יש לראות קודם כל את התושבים להם הכי הרבה מחלות רקע.</a:t>
            </a:r>
            <a:endParaRPr sz="3000" dirty="0"/>
          </a:p>
        </p:txBody>
      </p:sp>
      <p:sp>
        <p:nvSpPr>
          <p:cNvPr id="3" name="object 3"/>
          <p:cNvSpPr txBox="1"/>
          <p:nvPr/>
        </p:nvSpPr>
        <p:spPr>
          <a:xfrm>
            <a:off x="78739" y="1814576"/>
            <a:ext cx="11861165" cy="4507230"/>
          </a:xfrm>
          <a:prstGeom prst="rect">
            <a:avLst/>
          </a:prstGeom>
        </p:spPr>
        <p:txBody>
          <a:bodyPr vert="horz" wrap="square" lIns="0" tIns="24130" rIns="0" bIns="0" rtlCol="0">
            <a:spAutoFit/>
          </a:bodyPr>
          <a:lstStyle/>
          <a:p>
            <a:pPr marL="1102360" marR="5080" indent="-1090295" algn="l" rtl="0">
              <a:lnSpc>
                <a:spcPts val="2510"/>
              </a:lnSpc>
              <a:spcBef>
                <a:spcPts val="190"/>
              </a:spcBef>
              <a:tabLst>
                <a:tab pos="11555095" algn="l"/>
              </a:tabLst>
            </a:pPr>
            <a:r>
              <a:rPr sz="2100" spc="-5" dirty="0">
                <a:solidFill>
                  <a:srgbClr val="235CB8"/>
                </a:solidFill>
                <a:latin typeface="Consolas"/>
                <a:cs typeface="Consolas"/>
              </a:rPr>
              <a:t>Selec</a:t>
            </a:r>
            <a:r>
              <a:rPr sz="2100" dirty="0">
                <a:solidFill>
                  <a:srgbClr val="235CB8"/>
                </a:solidFill>
                <a:latin typeface="Consolas"/>
                <a:cs typeface="Consolas"/>
              </a:rPr>
              <a:t>t</a:t>
            </a:r>
            <a:r>
              <a:rPr sz="2100" spc="-15" dirty="0">
                <a:solidFill>
                  <a:srgbClr val="235CB8"/>
                </a:solidFill>
                <a:latin typeface="Consolas"/>
                <a:cs typeface="Consolas"/>
              </a:rPr>
              <a:t> </a:t>
            </a:r>
            <a:r>
              <a:rPr sz="2100" spc="-5" dirty="0">
                <a:latin typeface="Consolas"/>
                <a:cs typeface="Consolas"/>
              </a:rPr>
              <a:t>R.resident_ID</a:t>
            </a:r>
            <a:r>
              <a:rPr sz="2100" dirty="0">
                <a:latin typeface="Consolas"/>
                <a:cs typeface="Consolas"/>
              </a:rPr>
              <a:t>,</a:t>
            </a:r>
            <a:r>
              <a:rPr sz="2100" spc="-45" dirty="0">
                <a:latin typeface="Consolas"/>
                <a:cs typeface="Consolas"/>
              </a:rPr>
              <a:t> </a:t>
            </a:r>
            <a:r>
              <a:rPr sz="2100" spc="-5" dirty="0">
                <a:solidFill>
                  <a:srgbClr val="7E7E7E"/>
                </a:solidFill>
                <a:latin typeface="Consolas"/>
                <a:cs typeface="Consolas"/>
              </a:rPr>
              <a:t>conca</a:t>
            </a:r>
            <a:r>
              <a:rPr sz="2100" dirty="0">
                <a:solidFill>
                  <a:srgbClr val="7E7E7E"/>
                </a:solidFill>
                <a:latin typeface="Consolas"/>
                <a:cs typeface="Consolas"/>
              </a:rPr>
              <a:t>t</a:t>
            </a:r>
            <a:r>
              <a:rPr sz="2100" spc="-15" dirty="0">
                <a:solidFill>
                  <a:srgbClr val="7E7E7E"/>
                </a:solidFill>
                <a:latin typeface="Consolas"/>
                <a:cs typeface="Consolas"/>
              </a:rPr>
              <a:t> </a:t>
            </a:r>
            <a:r>
              <a:rPr sz="2100" spc="-5" dirty="0">
                <a:latin typeface="Consolas"/>
                <a:cs typeface="Consolas"/>
              </a:rPr>
              <a:t>(R.resident_FirstNam</a:t>
            </a:r>
            <a:r>
              <a:rPr sz="2100" dirty="0">
                <a:latin typeface="Consolas"/>
                <a:cs typeface="Consolas"/>
              </a:rPr>
              <a:t>e</a:t>
            </a:r>
            <a:r>
              <a:rPr sz="2100" spc="-40" dirty="0">
                <a:latin typeface="Consolas"/>
                <a:cs typeface="Consolas"/>
              </a:rPr>
              <a:t> </a:t>
            </a:r>
            <a:r>
              <a:rPr sz="2100" dirty="0">
                <a:latin typeface="Consolas"/>
                <a:cs typeface="Consolas"/>
              </a:rPr>
              <a:t>,</a:t>
            </a:r>
            <a:r>
              <a:rPr sz="2100" spc="-585" dirty="0">
                <a:latin typeface="Consolas"/>
                <a:cs typeface="Consolas"/>
              </a:rPr>
              <a:t> </a:t>
            </a:r>
            <a:r>
              <a:rPr sz="2100" dirty="0">
                <a:solidFill>
                  <a:srgbClr val="EE5518"/>
                </a:solidFill>
                <a:latin typeface="Consolas"/>
                <a:cs typeface="Consolas"/>
              </a:rPr>
              <a:t>'</a:t>
            </a:r>
            <a:r>
              <a:rPr sz="2100" spc="-10" dirty="0">
                <a:solidFill>
                  <a:srgbClr val="EE5518"/>
                </a:solidFill>
                <a:latin typeface="Consolas"/>
                <a:cs typeface="Consolas"/>
              </a:rPr>
              <a:t> </a:t>
            </a:r>
            <a:r>
              <a:rPr sz="2100" spc="-5" dirty="0">
                <a:solidFill>
                  <a:srgbClr val="EE5518"/>
                </a:solidFill>
                <a:latin typeface="Consolas"/>
                <a:cs typeface="Consolas"/>
              </a:rPr>
              <a:t>'</a:t>
            </a:r>
            <a:r>
              <a:rPr sz="2100" dirty="0">
                <a:latin typeface="Consolas"/>
                <a:cs typeface="Consolas"/>
              </a:rPr>
              <a:t>,</a:t>
            </a:r>
            <a:r>
              <a:rPr sz="2100" spc="-15" dirty="0">
                <a:latin typeface="Consolas"/>
                <a:cs typeface="Consolas"/>
              </a:rPr>
              <a:t> </a:t>
            </a:r>
            <a:r>
              <a:rPr sz="2100" spc="-5" dirty="0">
                <a:latin typeface="Consolas"/>
                <a:cs typeface="Consolas"/>
              </a:rPr>
              <a:t>R.resident_SurName</a:t>
            </a:r>
            <a:r>
              <a:rPr sz="2100" dirty="0">
                <a:latin typeface="Consolas"/>
                <a:cs typeface="Consolas"/>
              </a:rPr>
              <a:t>)	</a:t>
            </a:r>
            <a:r>
              <a:rPr sz="2100" spc="-5" dirty="0">
                <a:solidFill>
                  <a:srgbClr val="235CB8"/>
                </a:solidFill>
                <a:latin typeface="Consolas"/>
                <a:cs typeface="Consolas"/>
              </a:rPr>
              <a:t>as  </a:t>
            </a:r>
            <a:r>
              <a:rPr sz="2100" spc="-10" dirty="0">
                <a:latin typeface="Consolas"/>
                <a:cs typeface="Consolas"/>
              </a:rPr>
              <a:t>full_Name,</a:t>
            </a:r>
            <a:r>
              <a:rPr sz="2100" spc="-15" dirty="0">
                <a:latin typeface="Consolas"/>
                <a:cs typeface="Consolas"/>
              </a:rPr>
              <a:t> </a:t>
            </a:r>
            <a:r>
              <a:rPr sz="2100" spc="-10" dirty="0">
                <a:solidFill>
                  <a:srgbClr val="7E7E7E"/>
                </a:solidFill>
                <a:latin typeface="Consolas"/>
                <a:cs typeface="Consolas"/>
              </a:rPr>
              <a:t>count</a:t>
            </a:r>
            <a:r>
              <a:rPr sz="2100" spc="-10" dirty="0">
                <a:latin typeface="Consolas"/>
                <a:cs typeface="Consolas"/>
              </a:rPr>
              <a:t>(RD.disease_Num)</a:t>
            </a:r>
            <a:r>
              <a:rPr sz="2100" dirty="0">
                <a:latin typeface="Consolas"/>
                <a:cs typeface="Consolas"/>
              </a:rPr>
              <a:t> </a:t>
            </a:r>
            <a:r>
              <a:rPr sz="2100" spc="-5" dirty="0">
                <a:solidFill>
                  <a:srgbClr val="235CB8"/>
                </a:solidFill>
                <a:latin typeface="Consolas"/>
                <a:cs typeface="Consolas"/>
              </a:rPr>
              <a:t>as</a:t>
            </a:r>
            <a:r>
              <a:rPr sz="2100" dirty="0">
                <a:solidFill>
                  <a:srgbClr val="235CB8"/>
                </a:solidFill>
                <a:latin typeface="Consolas"/>
                <a:cs typeface="Consolas"/>
              </a:rPr>
              <a:t> </a:t>
            </a:r>
            <a:r>
              <a:rPr sz="2100" spc="-10" dirty="0">
                <a:latin typeface="Consolas"/>
                <a:cs typeface="Consolas"/>
              </a:rPr>
              <a:t>num_Of_Severe_Diseases</a:t>
            </a:r>
            <a:endParaRPr sz="2100" dirty="0">
              <a:latin typeface="Consolas"/>
              <a:cs typeface="Consolas"/>
            </a:endParaRPr>
          </a:p>
          <a:p>
            <a:pPr algn="l" rtl="0">
              <a:lnSpc>
                <a:spcPct val="100000"/>
              </a:lnSpc>
              <a:spcBef>
                <a:spcPts val="35"/>
              </a:spcBef>
            </a:pPr>
            <a:endParaRPr sz="2050" dirty="0">
              <a:latin typeface="Consolas"/>
              <a:cs typeface="Consolas"/>
            </a:endParaRPr>
          </a:p>
          <a:p>
            <a:pPr marL="818515" marR="1101725" indent="-806450" algn="l" rtl="0">
              <a:lnSpc>
                <a:spcPct val="100000"/>
              </a:lnSpc>
            </a:pPr>
            <a:r>
              <a:rPr sz="2100" spc="-5" dirty="0">
                <a:solidFill>
                  <a:srgbClr val="235CB8"/>
                </a:solidFill>
                <a:latin typeface="Consolas"/>
                <a:cs typeface="Consolas"/>
              </a:rPr>
              <a:t>from </a:t>
            </a:r>
            <a:r>
              <a:rPr sz="2100" spc="-10" dirty="0">
                <a:latin typeface="Consolas"/>
                <a:cs typeface="Consolas"/>
              </a:rPr>
              <a:t>Resident</a:t>
            </a:r>
            <a:r>
              <a:rPr sz="2100" dirty="0">
                <a:latin typeface="Consolas"/>
                <a:cs typeface="Consolas"/>
              </a:rPr>
              <a:t> </a:t>
            </a:r>
            <a:r>
              <a:rPr sz="2100" spc="-5" dirty="0">
                <a:solidFill>
                  <a:srgbClr val="235CB8"/>
                </a:solidFill>
                <a:latin typeface="Consolas"/>
                <a:cs typeface="Consolas"/>
              </a:rPr>
              <a:t>as </a:t>
            </a:r>
            <a:r>
              <a:rPr sz="2100" dirty="0">
                <a:latin typeface="Consolas"/>
                <a:cs typeface="Consolas"/>
              </a:rPr>
              <a:t>R</a:t>
            </a:r>
            <a:r>
              <a:rPr sz="2100" spc="-15" dirty="0">
                <a:latin typeface="Consolas"/>
                <a:cs typeface="Consolas"/>
              </a:rPr>
              <a:t> </a:t>
            </a:r>
            <a:r>
              <a:rPr sz="2100" spc="-5" dirty="0">
                <a:solidFill>
                  <a:srgbClr val="235CB8"/>
                </a:solidFill>
                <a:latin typeface="Consolas"/>
                <a:cs typeface="Consolas"/>
              </a:rPr>
              <a:t>inner </a:t>
            </a:r>
            <a:r>
              <a:rPr sz="2100" spc="-10" dirty="0">
                <a:solidFill>
                  <a:srgbClr val="235CB8"/>
                </a:solidFill>
                <a:latin typeface="Consolas"/>
                <a:cs typeface="Consolas"/>
              </a:rPr>
              <a:t>join</a:t>
            </a:r>
            <a:r>
              <a:rPr sz="2100" spc="-15" dirty="0">
                <a:solidFill>
                  <a:srgbClr val="235CB8"/>
                </a:solidFill>
                <a:latin typeface="Consolas"/>
                <a:cs typeface="Consolas"/>
              </a:rPr>
              <a:t> </a:t>
            </a:r>
            <a:r>
              <a:rPr sz="2100" spc="-10" dirty="0">
                <a:latin typeface="Consolas"/>
                <a:cs typeface="Consolas"/>
              </a:rPr>
              <a:t>Sick_Resident</a:t>
            </a:r>
            <a:r>
              <a:rPr sz="2100" dirty="0">
                <a:latin typeface="Consolas"/>
                <a:cs typeface="Consolas"/>
              </a:rPr>
              <a:t> </a:t>
            </a:r>
            <a:r>
              <a:rPr sz="2100" spc="-5" dirty="0">
                <a:solidFill>
                  <a:srgbClr val="235CB8"/>
                </a:solidFill>
                <a:latin typeface="Consolas"/>
                <a:cs typeface="Consolas"/>
              </a:rPr>
              <a:t>as</a:t>
            </a:r>
            <a:r>
              <a:rPr sz="2100" dirty="0">
                <a:solidFill>
                  <a:srgbClr val="235CB8"/>
                </a:solidFill>
                <a:latin typeface="Consolas"/>
                <a:cs typeface="Consolas"/>
              </a:rPr>
              <a:t> </a:t>
            </a:r>
            <a:r>
              <a:rPr sz="2100" spc="-10" dirty="0">
                <a:latin typeface="Consolas"/>
                <a:cs typeface="Consolas"/>
              </a:rPr>
              <a:t>SR</a:t>
            </a:r>
            <a:r>
              <a:rPr sz="2100" spc="-15" dirty="0">
                <a:latin typeface="Consolas"/>
                <a:cs typeface="Consolas"/>
              </a:rPr>
              <a:t> </a:t>
            </a:r>
            <a:r>
              <a:rPr sz="2100" spc="-5" dirty="0">
                <a:solidFill>
                  <a:srgbClr val="235CB8"/>
                </a:solidFill>
                <a:latin typeface="Consolas"/>
                <a:cs typeface="Consolas"/>
              </a:rPr>
              <a:t>on </a:t>
            </a:r>
            <a:r>
              <a:rPr sz="2100" spc="-10" dirty="0">
                <a:latin typeface="Consolas"/>
                <a:cs typeface="Consolas"/>
              </a:rPr>
              <a:t>R.resident_ID</a:t>
            </a:r>
            <a:r>
              <a:rPr sz="2100" spc="-5" dirty="0">
                <a:latin typeface="Consolas"/>
                <a:cs typeface="Consolas"/>
              </a:rPr>
              <a:t> </a:t>
            </a:r>
            <a:r>
              <a:rPr sz="2100" dirty="0">
                <a:latin typeface="Consolas"/>
                <a:cs typeface="Consolas"/>
              </a:rPr>
              <a:t>= </a:t>
            </a:r>
            <a:r>
              <a:rPr sz="2100" spc="5" dirty="0">
                <a:latin typeface="Consolas"/>
                <a:cs typeface="Consolas"/>
              </a:rPr>
              <a:t> </a:t>
            </a:r>
            <a:r>
              <a:rPr sz="2100" spc="-10" dirty="0">
                <a:latin typeface="Consolas"/>
                <a:cs typeface="Consolas"/>
              </a:rPr>
              <a:t>SR.resident_ID</a:t>
            </a:r>
            <a:r>
              <a:rPr sz="2100" dirty="0">
                <a:latin typeface="Consolas"/>
                <a:cs typeface="Consolas"/>
              </a:rPr>
              <a:t> </a:t>
            </a:r>
            <a:r>
              <a:rPr sz="2100" spc="-5" dirty="0">
                <a:solidFill>
                  <a:srgbClr val="235CB8"/>
                </a:solidFill>
                <a:latin typeface="Consolas"/>
                <a:cs typeface="Consolas"/>
              </a:rPr>
              <a:t>inner</a:t>
            </a:r>
            <a:r>
              <a:rPr sz="2100" spc="-20" dirty="0">
                <a:solidFill>
                  <a:srgbClr val="235CB8"/>
                </a:solidFill>
                <a:latin typeface="Consolas"/>
                <a:cs typeface="Consolas"/>
              </a:rPr>
              <a:t> </a:t>
            </a:r>
            <a:r>
              <a:rPr sz="2100" spc="-5" dirty="0">
                <a:solidFill>
                  <a:srgbClr val="235CB8"/>
                </a:solidFill>
                <a:latin typeface="Consolas"/>
                <a:cs typeface="Consolas"/>
              </a:rPr>
              <a:t>join </a:t>
            </a:r>
            <a:r>
              <a:rPr sz="2100" spc="-10" dirty="0">
                <a:latin typeface="Consolas"/>
                <a:cs typeface="Consolas"/>
              </a:rPr>
              <a:t>Resident_Diseases</a:t>
            </a:r>
            <a:r>
              <a:rPr sz="2100" spc="-5" dirty="0">
                <a:latin typeface="Consolas"/>
                <a:cs typeface="Consolas"/>
              </a:rPr>
              <a:t> </a:t>
            </a:r>
            <a:r>
              <a:rPr sz="2100" spc="-5" dirty="0">
                <a:solidFill>
                  <a:srgbClr val="235CB8"/>
                </a:solidFill>
                <a:latin typeface="Consolas"/>
                <a:cs typeface="Consolas"/>
              </a:rPr>
              <a:t>as </a:t>
            </a:r>
            <a:r>
              <a:rPr sz="2100" spc="-10" dirty="0">
                <a:latin typeface="Consolas"/>
                <a:cs typeface="Consolas"/>
              </a:rPr>
              <a:t>RD</a:t>
            </a:r>
            <a:r>
              <a:rPr sz="2100" spc="-15" dirty="0">
                <a:latin typeface="Consolas"/>
                <a:cs typeface="Consolas"/>
              </a:rPr>
              <a:t> </a:t>
            </a:r>
            <a:r>
              <a:rPr sz="2100" spc="-5" dirty="0">
                <a:solidFill>
                  <a:srgbClr val="235CB8"/>
                </a:solidFill>
                <a:latin typeface="Consolas"/>
                <a:cs typeface="Consolas"/>
              </a:rPr>
              <a:t>on</a:t>
            </a:r>
            <a:r>
              <a:rPr sz="2100" dirty="0">
                <a:solidFill>
                  <a:srgbClr val="235CB8"/>
                </a:solidFill>
                <a:latin typeface="Consolas"/>
                <a:cs typeface="Consolas"/>
              </a:rPr>
              <a:t> </a:t>
            </a:r>
            <a:r>
              <a:rPr sz="2100" spc="-5" dirty="0">
                <a:latin typeface="Consolas"/>
                <a:cs typeface="Consolas"/>
              </a:rPr>
              <a:t>R.resident_ID </a:t>
            </a:r>
            <a:r>
              <a:rPr sz="2100" dirty="0">
                <a:latin typeface="Consolas"/>
                <a:cs typeface="Consolas"/>
              </a:rPr>
              <a:t>= </a:t>
            </a:r>
            <a:r>
              <a:rPr sz="2100" spc="-1140" dirty="0">
                <a:latin typeface="Consolas"/>
                <a:cs typeface="Consolas"/>
              </a:rPr>
              <a:t> </a:t>
            </a:r>
            <a:r>
              <a:rPr sz="2100" spc="-10" dirty="0">
                <a:latin typeface="Consolas"/>
                <a:cs typeface="Consolas"/>
              </a:rPr>
              <a:t>RD.resident_ID</a:t>
            </a:r>
            <a:endParaRPr sz="2100" dirty="0">
              <a:latin typeface="Consolas"/>
              <a:cs typeface="Consolas"/>
            </a:endParaRPr>
          </a:p>
          <a:p>
            <a:pPr algn="l" rtl="0">
              <a:lnSpc>
                <a:spcPct val="100000"/>
              </a:lnSpc>
              <a:spcBef>
                <a:spcPts val="5"/>
              </a:spcBef>
            </a:pPr>
            <a:endParaRPr sz="2150" dirty="0">
              <a:latin typeface="Consolas"/>
              <a:cs typeface="Consolas"/>
            </a:endParaRPr>
          </a:p>
          <a:p>
            <a:pPr marL="12700" algn="l" rtl="0">
              <a:lnSpc>
                <a:spcPct val="100000"/>
              </a:lnSpc>
            </a:pPr>
            <a:r>
              <a:rPr sz="2100" spc="-5" dirty="0">
                <a:solidFill>
                  <a:srgbClr val="235CB8"/>
                </a:solidFill>
                <a:latin typeface="Consolas"/>
                <a:cs typeface="Consolas"/>
              </a:rPr>
              <a:t>Where</a:t>
            </a:r>
            <a:r>
              <a:rPr sz="2100" spc="-15" dirty="0">
                <a:solidFill>
                  <a:srgbClr val="235CB8"/>
                </a:solidFill>
                <a:latin typeface="Consolas"/>
                <a:cs typeface="Consolas"/>
              </a:rPr>
              <a:t> </a:t>
            </a:r>
            <a:r>
              <a:rPr sz="2100" spc="-5" dirty="0">
                <a:latin typeface="Consolas"/>
                <a:cs typeface="Consolas"/>
              </a:rPr>
              <a:t>RD.severity_Level</a:t>
            </a:r>
            <a:r>
              <a:rPr sz="2100" spc="-50" dirty="0">
                <a:latin typeface="Consolas"/>
                <a:cs typeface="Consolas"/>
              </a:rPr>
              <a:t> </a:t>
            </a:r>
            <a:r>
              <a:rPr sz="2100" spc="-5" dirty="0">
                <a:latin typeface="Consolas"/>
                <a:cs typeface="Consolas"/>
              </a:rPr>
              <a:t>&gt;=</a:t>
            </a:r>
            <a:r>
              <a:rPr sz="2100" spc="-10" dirty="0">
                <a:latin typeface="Consolas"/>
                <a:cs typeface="Consolas"/>
              </a:rPr>
              <a:t> </a:t>
            </a:r>
            <a:r>
              <a:rPr sz="2100" dirty="0">
                <a:solidFill>
                  <a:srgbClr val="EE5518"/>
                </a:solidFill>
                <a:latin typeface="Consolas"/>
                <a:cs typeface="Consolas"/>
              </a:rPr>
              <a:t>4</a:t>
            </a:r>
            <a:r>
              <a:rPr sz="2100" spc="-25" dirty="0">
                <a:solidFill>
                  <a:srgbClr val="EE5518"/>
                </a:solidFill>
                <a:latin typeface="Consolas"/>
                <a:cs typeface="Consolas"/>
              </a:rPr>
              <a:t> </a:t>
            </a:r>
            <a:r>
              <a:rPr sz="2100" spc="-5" dirty="0">
                <a:solidFill>
                  <a:srgbClr val="235CB8"/>
                </a:solidFill>
                <a:latin typeface="Consolas"/>
                <a:cs typeface="Consolas"/>
              </a:rPr>
              <a:t>and</a:t>
            </a:r>
            <a:r>
              <a:rPr sz="2100" spc="-15" dirty="0">
                <a:solidFill>
                  <a:srgbClr val="235CB8"/>
                </a:solidFill>
                <a:latin typeface="Consolas"/>
                <a:cs typeface="Consolas"/>
              </a:rPr>
              <a:t> </a:t>
            </a:r>
            <a:r>
              <a:rPr sz="2100" spc="-10" dirty="0">
                <a:latin typeface="Consolas"/>
                <a:cs typeface="Consolas"/>
              </a:rPr>
              <a:t>SR.status</a:t>
            </a:r>
            <a:r>
              <a:rPr sz="2100" spc="-5" dirty="0">
                <a:latin typeface="Consolas"/>
                <a:cs typeface="Consolas"/>
              </a:rPr>
              <a:t> </a:t>
            </a:r>
            <a:r>
              <a:rPr sz="2100" dirty="0">
                <a:latin typeface="Consolas"/>
                <a:cs typeface="Consolas"/>
              </a:rPr>
              <a:t>=</a:t>
            </a:r>
            <a:r>
              <a:rPr sz="2100" spc="-15" dirty="0">
                <a:latin typeface="Consolas"/>
                <a:cs typeface="Consolas"/>
              </a:rPr>
              <a:t> </a:t>
            </a:r>
            <a:r>
              <a:rPr sz="2100" spc="-5" dirty="0">
                <a:solidFill>
                  <a:srgbClr val="EE5518"/>
                </a:solidFill>
                <a:latin typeface="Consolas"/>
                <a:cs typeface="Consolas"/>
              </a:rPr>
              <a:t>'S'</a:t>
            </a:r>
            <a:endParaRPr sz="2100" dirty="0">
              <a:latin typeface="Consolas"/>
              <a:cs typeface="Consolas"/>
            </a:endParaRPr>
          </a:p>
          <a:p>
            <a:pPr marL="12700" marR="2787015" algn="l" rtl="0">
              <a:lnSpc>
                <a:spcPct val="200000"/>
              </a:lnSpc>
              <a:spcBef>
                <a:spcPts val="5"/>
              </a:spcBef>
            </a:pPr>
            <a:r>
              <a:rPr sz="2100" spc="-5" dirty="0">
                <a:solidFill>
                  <a:srgbClr val="235CB8"/>
                </a:solidFill>
                <a:latin typeface="Consolas"/>
                <a:cs typeface="Consolas"/>
              </a:rPr>
              <a:t>group</a:t>
            </a:r>
            <a:r>
              <a:rPr sz="2100" spc="55" dirty="0">
                <a:solidFill>
                  <a:srgbClr val="235CB8"/>
                </a:solidFill>
                <a:latin typeface="Consolas"/>
                <a:cs typeface="Consolas"/>
              </a:rPr>
              <a:t> </a:t>
            </a:r>
            <a:r>
              <a:rPr sz="2100" spc="-5" dirty="0">
                <a:solidFill>
                  <a:srgbClr val="235CB8"/>
                </a:solidFill>
                <a:latin typeface="Consolas"/>
                <a:cs typeface="Consolas"/>
              </a:rPr>
              <a:t>by</a:t>
            </a:r>
            <a:r>
              <a:rPr sz="2100" spc="40" dirty="0">
                <a:solidFill>
                  <a:srgbClr val="235CB8"/>
                </a:solidFill>
                <a:latin typeface="Consolas"/>
                <a:cs typeface="Consolas"/>
              </a:rPr>
              <a:t> </a:t>
            </a:r>
            <a:r>
              <a:rPr sz="2100" spc="-10" dirty="0">
                <a:latin typeface="Consolas"/>
                <a:cs typeface="Consolas"/>
              </a:rPr>
              <a:t>R.resident_ID,R.resident_FirstName,R.resident_SurName </a:t>
            </a:r>
            <a:r>
              <a:rPr sz="2100" spc="-1140" dirty="0">
                <a:latin typeface="Consolas"/>
                <a:cs typeface="Consolas"/>
              </a:rPr>
              <a:t> </a:t>
            </a:r>
            <a:r>
              <a:rPr sz="2100" spc="-5" dirty="0">
                <a:solidFill>
                  <a:srgbClr val="235CB8"/>
                </a:solidFill>
                <a:latin typeface="Consolas"/>
                <a:cs typeface="Consolas"/>
              </a:rPr>
              <a:t>having</a:t>
            </a:r>
            <a:r>
              <a:rPr sz="2100" spc="-10" dirty="0">
                <a:solidFill>
                  <a:srgbClr val="235CB8"/>
                </a:solidFill>
                <a:latin typeface="Consolas"/>
                <a:cs typeface="Consolas"/>
              </a:rPr>
              <a:t> </a:t>
            </a:r>
            <a:r>
              <a:rPr sz="2100" spc="-10" dirty="0">
                <a:solidFill>
                  <a:srgbClr val="7E7E7E"/>
                </a:solidFill>
                <a:latin typeface="Consolas"/>
                <a:cs typeface="Consolas"/>
              </a:rPr>
              <a:t>count</a:t>
            </a:r>
            <a:r>
              <a:rPr sz="2100" spc="-10" dirty="0">
                <a:latin typeface="Consolas"/>
                <a:cs typeface="Consolas"/>
              </a:rPr>
              <a:t>(RD.disease_Num)</a:t>
            </a:r>
            <a:r>
              <a:rPr sz="2100" spc="-15" dirty="0">
                <a:latin typeface="Consolas"/>
                <a:cs typeface="Consolas"/>
              </a:rPr>
              <a:t> </a:t>
            </a:r>
            <a:r>
              <a:rPr sz="2100" spc="-10" dirty="0">
                <a:latin typeface="Consolas"/>
                <a:cs typeface="Consolas"/>
              </a:rPr>
              <a:t>&gt;=</a:t>
            </a:r>
            <a:r>
              <a:rPr sz="2100" spc="-5" dirty="0">
                <a:latin typeface="Consolas"/>
                <a:cs typeface="Consolas"/>
              </a:rPr>
              <a:t> </a:t>
            </a:r>
            <a:r>
              <a:rPr sz="2100" dirty="0">
                <a:solidFill>
                  <a:srgbClr val="EE5518"/>
                </a:solidFill>
                <a:latin typeface="Consolas"/>
                <a:cs typeface="Consolas"/>
              </a:rPr>
              <a:t>3</a:t>
            </a:r>
            <a:endParaRPr sz="2100" dirty="0">
              <a:latin typeface="Consolas"/>
              <a:cs typeface="Consolas"/>
            </a:endParaRPr>
          </a:p>
          <a:p>
            <a:pPr algn="l" rtl="0">
              <a:lnSpc>
                <a:spcPct val="100000"/>
              </a:lnSpc>
              <a:spcBef>
                <a:spcPts val="10"/>
              </a:spcBef>
            </a:pPr>
            <a:endParaRPr sz="2150" dirty="0">
              <a:latin typeface="Consolas"/>
              <a:cs typeface="Consolas"/>
            </a:endParaRPr>
          </a:p>
          <a:p>
            <a:pPr marL="12700" algn="l" rtl="0">
              <a:lnSpc>
                <a:spcPct val="100000"/>
              </a:lnSpc>
              <a:spcBef>
                <a:spcPts val="5"/>
              </a:spcBef>
            </a:pPr>
            <a:r>
              <a:rPr sz="2100" spc="-5" dirty="0">
                <a:solidFill>
                  <a:srgbClr val="235CB8"/>
                </a:solidFill>
                <a:latin typeface="Consolas"/>
                <a:cs typeface="Consolas"/>
              </a:rPr>
              <a:t>order</a:t>
            </a:r>
            <a:r>
              <a:rPr sz="2100" spc="-15" dirty="0">
                <a:solidFill>
                  <a:srgbClr val="235CB8"/>
                </a:solidFill>
                <a:latin typeface="Consolas"/>
                <a:cs typeface="Consolas"/>
              </a:rPr>
              <a:t> </a:t>
            </a:r>
            <a:r>
              <a:rPr sz="2100" dirty="0">
                <a:solidFill>
                  <a:srgbClr val="235CB8"/>
                </a:solidFill>
                <a:latin typeface="Consolas"/>
                <a:cs typeface="Consolas"/>
              </a:rPr>
              <a:t>by</a:t>
            </a:r>
            <a:r>
              <a:rPr sz="2100" spc="-25" dirty="0">
                <a:solidFill>
                  <a:srgbClr val="235CB8"/>
                </a:solidFill>
                <a:latin typeface="Consolas"/>
                <a:cs typeface="Consolas"/>
              </a:rPr>
              <a:t> </a:t>
            </a:r>
            <a:r>
              <a:rPr sz="2100" spc="-10" dirty="0">
                <a:latin typeface="Consolas"/>
                <a:cs typeface="Consolas"/>
              </a:rPr>
              <a:t>num_Of_Severe_Diseases</a:t>
            </a:r>
            <a:r>
              <a:rPr sz="2100" spc="-5" dirty="0">
                <a:latin typeface="Consolas"/>
                <a:cs typeface="Consolas"/>
              </a:rPr>
              <a:t> </a:t>
            </a:r>
            <a:r>
              <a:rPr sz="2100" spc="-5" dirty="0">
                <a:solidFill>
                  <a:srgbClr val="235CB8"/>
                </a:solidFill>
                <a:latin typeface="Consolas"/>
                <a:cs typeface="Consolas"/>
              </a:rPr>
              <a:t>desc</a:t>
            </a:r>
            <a:r>
              <a:rPr sz="2100" spc="-5" dirty="0">
                <a:latin typeface="Consolas"/>
                <a:cs typeface="Consolas"/>
              </a:rPr>
              <a:t>;</a:t>
            </a:r>
            <a:endParaRPr sz="2100" dirty="0">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8034" y="185750"/>
            <a:ext cx="10005765" cy="1425262"/>
          </a:xfrm>
          <a:prstGeom prst="rect">
            <a:avLst/>
          </a:prstGeom>
        </p:spPr>
        <p:txBody>
          <a:bodyPr vert="horz" wrap="square" lIns="0" tIns="90170" rIns="0" bIns="0" rtlCol="0">
            <a:spAutoFit/>
          </a:bodyPr>
          <a:lstStyle/>
          <a:p>
            <a:pPr marL="12700" marR="5080" indent="871219" algn="r" rtl="0">
              <a:lnSpc>
                <a:spcPct val="85000"/>
              </a:lnSpc>
              <a:spcBef>
                <a:spcPts val="710"/>
              </a:spcBef>
            </a:pPr>
            <a:r>
              <a:rPr lang="he-IL" sz="3400" spc="-40" dirty="0"/>
              <a:t>6. כתוב שאילתה המחזירה עבור תושבים ששהו בבידוד לפחות פעמיים את ת"ז ושמם המלא לצד קטגוריית ממוצע ימי הבידוד שלו.</a:t>
            </a:r>
            <a:br>
              <a:rPr lang="he-IL" sz="3400" spc="-40" dirty="0"/>
            </a:br>
            <a:r>
              <a:rPr lang="he-IL" sz="3400" spc="-40" dirty="0"/>
              <a:t>יש להחזיר רק תושבים ששהו בבידוד ממוצע יותר מעשרה ימים.</a:t>
            </a:r>
            <a:endParaRPr sz="3400" dirty="0"/>
          </a:p>
        </p:txBody>
      </p:sp>
      <p:sp>
        <p:nvSpPr>
          <p:cNvPr id="3" name="object 3"/>
          <p:cNvSpPr txBox="1"/>
          <p:nvPr/>
        </p:nvSpPr>
        <p:spPr>
          <a:xfrm>
            <a:off x="136042" y="2029713"/>
            <a:ext cx="11603355" cy="4145366"/>
          </a:xfrm>
          <a:prstGeom prst="rect">
            <a:avLst/>
          </a:prstGeom>
        </p:spPr>
        <p:txBody>
          <a:bodyPr vert="horz" wrap="square" lIns="0" tIns="13335" rIns="0" bIns="0" rtlCol="0">
            <a:spAutoFit/>
          </a:bodyPr>
          <a:lstStyle/>
          <a:p>
            <a:pPr marL="1102360" marR="5080" indent="-1090295" algn="l" rtl="0">
              <a:lnSpc>
                <a:spcPct val="99800"/>
              </a:lnSpc>
              <a:spcBef>
                <a:spcPts val="105"/>
              </a:spcBef>
              <a:tabLst>
                <a:tab pos="11303635" algn="l"/>
              </a:tabLst>
            </a:pPr>
            <a:r>
              <a:rPr sz="2050" spc="-5" dirty="0">
                <a:solidFill>
                  <a:srgbClr val="235CB8"/>
                </a:solidFill>
                <a:latin typeface="Consolas"/>
                <a:cs typeface="Consolas"/>
              </a:rPr>
              <a:t>Selec</a:t>
            </a:r>
            <a:r>
              <a:rPr sz="2050" dirty="0">
                <a:solidFill>
                  <a:srgbClr val="235CB8"/>
                </a:solidFill>
                <a:latin typeface="Consolas"/>
                <a:cs typeface="Consolas"/>
              </a:rPr>
              <a:t>t</a:t>
            </a:r>
            <a:r>
              <a:rPr sz="2050" spc="-25" dirty="0">
                <a:solidFill>
                  <a:srgbClr val="235CB8"/>
                </a:solidFill>
                <a:latin typeface="Consolas"/>
                <a:cs typeface="Consolas"/>
              </a:rPr>
              <a:t> </a:t>
            </a:r>
            <a:r>
              <a:rPr sz="2050" spc="-5" dirty="0">
                <a:latin typeface="Consolas"/>
                <a:cs typeface="Consolas"/>
              </a:rPr>
              <a:t>R.resident_I</a:t>
            </a:r>
            <a:r>
              <a:rPr sz="2050" dirty="0">
                <a:latin typeface="Consolas"/>
                <a:cs typeface="Consolas"/>
              </a:rPr>
              <a:t>D,</a:t>
            </a:r>
            <a:r>
              <a:rPr sz="2050" spc="-40" dirty="0">
                <a:latin typeface="Consolas"/>
                <a:cs typeface="Consolas"/>
              </a:rPr>
              <a:t> </a:t>
            </a:r>
            <a:r>
              <a:rPr sz="2050" spc="-5" dirty="0">
                <a:solidFill>
                  <a:srgbClr val="7E7E7E"/>
                </a:solidFill>
                <a:latin typeface="Consolas"/>
                <a:cs typeface="Consolas"/>
              </a:rPr>
              <a:t>conca</a:t>
            </a:r>
            <a:r>
              <a:rPr sz="2050" dirty="0">
                <a:solidFill>
                  <a:srgbClr val="7E7E7E"/>
                </a:solidFill>
                <a:latin typeface="Consolas"/>
                <a:cs typeface="Consolas"/>
              </a:rPr>
              <a:t>t</a:t>
            </a:r>
            <a:r>
              <a:rPr sz="2050" spc="-25" dirty="0">
                <a:solidFill>
                  <a:srgbClr val="7E7E7E"/>
                </a:solidFill>
                <a:latin typeface="Consolas"/>
                <a:cs typeface="Consolas"/>
              </a:rPr>
              <a:t> </a:t>
            </a:r>
            <a:r>
              <a:rPr sz="2050" spc="-5" dirty="0">
                <a:latin typeface="Consolas"/>
                <a:cs typeface="Consolas"/>
              </a:rPr>
              <a:t>(R.resident_F</a:t>
            </a:r>
            <a:r>
              <a:rPr sz="2050" spc="-15" dirty="0">
                <a:latin typeface="Consolas"/>
                <a:cs typeface="Consolas"/>
              </a:rPr>
              <a:t>i</a:t>
            </a:r>
            <a:r>
              <a:rPr sz="2050" spc="-5" dirty="0">
                <a:latin typeface="Consolas"/>
                <a:cs typeface="Consolas"/>
              </a:rPr>
              <a:t>rst</a:t>
            </a:r>
            <a:r>
              <a:rPr sz="2050" spc="-15" dirty="0">
                <a:latin typeface="Consolas"/>
                <a:cs typeface="Consolas"/>
              </a:rPr>
              <a:t>N</a:t>
            </a:r>
            <a:r>
              <a:rPr sz="2050" spc="-5" dirty="0">
                <a:latin typeface="Consolas"/>
                <a:cs typeface="Consolas"/>
              </a:rPr>
              <a:t>am</a:t>
            </a:r>
            <a:r>
              <a:rPr sz="2050" dirty="0">
                <a:latin typeface="Consolas"/>
                <a:cs typeface="Consolas"/>
              </a:rPr>
              <a:t>e</a:t>
            </a:r>
            <a:r>
              <a:rPr sz="2050" spc="-45" dirty="0">
                <a:latin typeface="Consolas"/>
                <a:cs typeface="Consolas"/>
              </a:rPr>
              <a:t> </a:t>
            </a:r>
            <a:r>
              <a:rPr sz="2050" dirty="0">
                <a:latin typeface="Consolas"/>
                <a:cs typeface="Consolas"/>
              </a:rPr>
              <a:t>,</a:t>
            </a:r>
            <a:r>
              <a:rPr sz="2050" spc="-555" dirty="0">
                <a:latin typeface="Consolas"/>
                <a:cs typeface="Consolas"/>
              </a:rPr>
              <a:t> </a:t>
            </a:r>
            <a:r>
              <a:rPr sz="2050" dirty="0">
                <a:solidFill>
                  <a:srgbClr val="EE5518"/>
                </a:solidFill>
                <a:latin typeface="Consolas"/>
                <a:cs typeface="Consolas"/>
              </a:rPr>
              <a:t>'</a:t>
            </a:r>
            <a:r>
              <a:rPr sz="2050" spc="-10" dirty="0">
                <a:solidFill>
                  <a:srgbClr val="EE5518"/>
                </a:solidFill>
                <a:latin typeface="Consolas"/>
                <a:cs typeface="Consolas"/>
              </a:rPr>
              <a:t> </a:t>
            </a:r>
            <a:r>
              <a:rPr sz="2050" spc="-5" dirty="0">
                <a:solidFill>
                  <a:srgbClr val="EE5518"/>
                </a:solidFill>
                <a:latin typeface="Consolas"/>
                <a:cs typeface="Consolas"/>
              </a:rPr>
              <a:t>'</a:t>
            </a:r>
            <a:r>
              <a:rPr sz="2050" dirty="0">
                <a:latin typeface="Consolas"/>
                <a:cs typeface="Consolas"/>
              </a:rPr>
              <a:t>, </a:t>
            </a:r>
            <a:r>
              <a:rPr sz="2050" spc="-5" dirty="0">
                <a:latin typeface="Consolas"/>
                <a:cs typeface="Consolas"/>
              </a:rPr>
              <a:t>R.resident_S</a:t>
            </a:r>
            <a:r>
              <a:rPr sz="2050" spc="-15" dirty="0">
                <a:latin typeface="Consolas"/>
                <a:cs typeface="Consolas"/>
              </a:rPr>
              <a:t>u</a:t>
            </a:r>
            <a:r>
              <a:rPr sz="2050" spc="-5" dirty="0">
                <a:latin typeface="Consolas"/>
                <a:cs typeface="Consolas"/>
              </a:rPr>
              <a:t>rNa</a:t>
            </a:r>
            <a:r>
              <a:rPr sz="2050" spc="-15" dirty="0">
                <a:latin typeface="Consolas"/>
                <a:cs typeface="Consolas"/>
              </a:rPr>
              <a:t>m</a:t>
            </a:r>
            <a:r>
              <a:rPr sz="2050" dirty="0">
                <a:latin typeface="Consolas"/>
                <a:cs typeface="Consolas"/>
              </a:rPr>
              <a:t>e)	</a:t>
            </a:r>
            <a:r>
              <a:rPr sz="2050" dirty="0">
                <a:solidFill>
                  <a:srgbClr val="235CB8"/>
                </a:solidFill>
                <a:latin typeface="Consolas"/>
                <a:cs typeface="Consolas"/>
              </a:rPr>
              <a:t>as  </a:t>
            </a:r>
            <a:r>
              <a:rPr sz="2050" spc="-5" dirty="0">
                <a:latin typeface="Consolas"/>
                <a:cs typeface="Consolas"/>
              </a:rPr>
              <a:t>full_Name, </a:t>
            </a:r>
            <a:r>
              <a:rPr sz="2050" spc="-5" dirty="0">
                <a:solidFill>
                  <a:srgbClr val="235CB8"/>
                </a:solidFill>
                <a:latin typeface="Consolas"/>
                <a:cs typeface="Consolas"/>
              </a:rPr>
              <a:t>avg</a:t>
            </a:r>
            <a:r>
              <a:rPr sz="2050" spc="-5" dirty="0">
                <a:latin typeface="Consolas"/>
                <a:cs typeface="Consolas"/>
              </a:rPr>
              <a:t>(</a:t>
            </a:r>
            <a:r>
              <a:rPr sz="2050" spc="-5" dirty="0">
                <a:solidFill>
                  <a:srgbClr val="235CB8"/>
                </a:solidFill>
                <a:latin typeface="Consolas"/>
                <a:cs typeface="Consolas"/>
              </a:rPr>
              <a:t>timestampdiff</a:t>
            </a:r>
            <a:r>
              <a:rPr sz="2050" spc="-5" dirty="0">
                <a:latin typeface="Consolas"/>
                <a:cs typeface="Consolas"/>
              </a:rPr>
              <a:t>(</a:t>
            </a:r>
            <a:r>
              <a:rPr sz="2050" spc="-5" dirty="0">
                <a:solidFill>
                  <a:srgbClr val="235CB8"/>
                </a:solidFill>
                <a:latin typeface="Consolas"/>
                <a:cs typeface="Consolas"/>
              </a:rPr>
              <a:t>day</a:t>
            </a:r>
            <a:r>
              <a:rPr sz="2050" spc="-5" dirty="0">
                <a:latin typeface="Consolas"/>
                <a:cs typeface="Consolas"/>
              </a:rPr>
              <a:t>,IOR.Start_DateTime,IOR.End_DateTime) </a:t>
            </a:r>
            <a:r>
              <a:rPr sz="2050" spc="-5" dirty="0">
                <a:solidFill>
                  <a:srgbClr val="235CB8"/>
                </a:solidFill>
                <a:latin typeface="Consolas"/>
                <a:cs typeface="Consolas"/>
              </a:rPr>
              <a:t>as </a:t>
            </a:r>
            <a:r>
              <a:rPr sz="2050" dirty="0">
                <a:solidFill>
                  <a:srgbClr val="235CB8"/>
                </a:solidFill>
                <a:latin typeface="Consolas"/>
                <a:cs typeface="Consolas"/>
              </a:rPr>
              <a:t> </a:t>
            </a:r>
            <a:r>
              <a:rPr sz="2050" spc="-5" dirty="0">
                <a:latin typeface="Consolas"/>
                <a:cs typeface="Consolas"/>
              </a:rPr>
              <a:t>resident_Insulation_Average_Days</a:t>
            </a:r>
            <a:endParaRPr sz="2050" dirty="0">
              <a:latin typeface="Consolas"/>
              <a:cs typeface="Consolas"/>
            </a:endParaRPr>
          </a:p>
          <a:p>
            <a:pPr algn="l" rtl="0">
              <a:lnSpc>
                <a:spcPct val="100000"/>
              </a:lnSpc>
              <a:spcBef>
                <a:spcPts val="5"/>
              </a:spcBef>
            </a:pPr>
            <a:endParaRPr sz="2100" dirty="0">
              <a:latin typeface="Consolas"/>
              <a:cs typeface="Consolas"/>
            </a:endParaRPr>
          </a:p>
          <a:p>
            <a:pPr marL="819150" marR="440690" indent="-807085" algn="l" rtl="0">
              <a:lnSpc>
                <a:spcPct val="100000"/>
              </a:lnSpc>
            </a:pPr>
            <a:r>
              <a:rPr sz="2050" spc="-5" dirty="0">
                <a:solidFill>
                  <a:srgbClr val="235CB8"/>
                </a:solidFill>
                <a:latin typeface="Consolas"/>
                <a:cs typeface="Consolas"/>
              </a:rPr>
              <a:t>from </a:t>
            </a:r>
            <a:r>
              <a:rPr sz="2050" spc="-5" dirty="0">
                <a:latin typeface="Consolas"/>
                <a:cs typeface="Consolas"/>
              </a:rPr>
              <a:t>Resident </a:t>
            </a:r>
            <a:r>
              <a:rPr sz="2050" spc="-10" dirty="0">
                <a:solidFill>
                  <a:srgbClr val="235CB8"/>
                </a:solidFill>
                <a:latin typeface="Consolas"/>
                <a:cs typeface="Consolas"/>
              </a:rPr>
              <a:t>as </a:t>
            </a:r>
            <a:r>
              <a:rPr sz="2050" dirty="0">
                <a:latin typeface="Consolas"/>
                <a:cs typeface="Consolas"/>
              </a:rPr>
              <a:t>R </a:t>
            </a:r>
            <a:r>
              <a:rPr sz="2050" spc="-5" dirty="0">
                <a:solidFill>
                  <a:srgbClr val="235CB8"/>
                </a:solidFill>
                <a:latin typeface="Consolas"/>
                <a:cs typeface="Consolas"/>
              </a:rPr>
              <a:t>inner </a:t>
            </a:r>
            <a:r>
              <a:rPr sz="2050" dirty="0">
                <a:solidFill>
                  <a:srgbClr val="235CB8"/>
                </a:solidFill>
                <a:latin typeface="Consolas"/>
                <a:cs typeface="Consolas"/>
              </a:rPr>
              <a:t>join </a:t>
            </a:r>
            <a:r>
              <a:rPr sz="2050" spc="-5" dirty="0">
                <a:latin typeface="Consolas"/>
                <a:cs typeface="Consolas"/>
              </a:rPr>
              <a:t>Insulation_Of_AResident </a:t>
            </a:r>
            <a:r>
              <a:rPr sz="2050" spc="-10" dirty="0">
                <a:solidFill>
                  <a:srgbClr val="235CB8"/>
                </a:solidFill>
                <a:latin typeface="Consolas"/>
                <a:cs typeface="Consolas"/>
              </a:rPr>
              <a:t>as </a:t>
            </a:r>
            <a:r>
              <a:rPr sz="2050" dirty="0">
                <a:latin typeface="Consolas"/>
                <a:cs typeface="Consolas"/>
              </a:rPr>
              <a:t>SR </a:t>
            </a:r>
            <a:r>
              <a:rPr sz="2050" spc="-5" dirty="0">
                <a:solidFill>
                  <a:srgbClr val="235CB8"/>
                </a:solidFill>
                <a:latin typeface="Consolas"/>
                <a:cs typeface="Consolas"/>
              </a:rPr>
              <a:t>on </a:t>
            </a:r>
            <a:r>
              <a:rPr sz="2050" spc="-5" dirty="0">
                <a:latin typeface="Consolas"/>
                <a:cs typeface="Consolas"/>
              </a:rPr>
              <a:t>R.resident_ID </a:t>
            </a:r>
            <a:r>
              <a:rPr sz="2050" dirty="0">
                <a:latin typeface="Consolas"/>
                <a:cs typeface="Consolas"/>
              </a:rPr>
              <a:t>= </a:t>
            </a:r>
            <a:r>
              <a:rPr sz="2050" spc="-1115" dirty="0">
                <a:latin typeface="Consolas"/>
                <a:cs typeface="Consolas"/>
              </a:rPr>
              <a:t> </a:t>
            </a:r>
            <a:r>
              <a:rPr sz="2050" spc="-5" dirty="0">
                <a:latin typeface="Consolas"/>
                <a:cs typeface="Consolas"/>
              </a:rPr>
              <a:t>IOR.resident_ID</a:t>
            </a:r>
            <a:endParaRPr sz="2050" dirty="0">
              <a:latin typeface="Consolas"/>
              <a:cs typeface="Consolas"/>
            </a:endParaRPr>
          </a:p>
          <a:p>
            <a:pPr algn="l" rtl="0">
              <a:lnSpc>
                <a:spcPct val="100000"/>
              </a:lnSpc>
            </a:pPr>
            <a:endParaRPr sz="2100" dirty="0">
              <a:latin typeface="Consolas"/>
              <a:cs typeface="Consolas"/>
            </a:endParaRPr>
          </a:p>
          <a:p>
            <a:pPr marL="12700" algn="l" rtl="0">
              <a:lnSpc>
                <a:spcPct val="100000"/>
              </a:lnSpc>
            </a:pPr>
            <a:r>
              <a:rPr sz="2050" dirty="0">
                <a:solidFill>
                  <a:srgbClr val="235CB8"/>
                </a:solidFill>
                <a:latin typeface="Consolas"/>
                <a:cs typeface="Consolas"/>
              </a:rPr>
              <a:t>Where</a:t>
            </a:r>
            <a:r>
              <a:rPr sz="2050" spc="-30" dirty="0">
                <a:solidFill>
                  <a:srgbClr val="235CB8"/>
                </a:solidFill>
                <a:latin typeface="Consolas"/>
                <a:cs typeface="Consolas"/>
              </a:rPr>
              <a:t> </a:t>
            </a:r>
            <a:r>
              <a:rPr sz="2050" spc="-5" dirty="0">
                <a:latin typeface="Consolas"/>
                <a:cs typeface="Consolas"/>
              </a:rPr>
              <a:t>IOR.End_DateTime</a:t>
            </a:r>
            <a:r>
              <a:rPr sz="2050" spc="-15" dirty="0">
                <a:latin typeface="Consolas"/>
                <a:cs typeface="Consolas"/>
              </a:rPr>
              <a:t> </a:t>
            </a:r>
            <a:r>
              <a:rPr sz="2050" dirty="0">
                <a:solidFill>
                  <a:srgbClr val="235CB8"/>
                </a:solidFill>
                <a:latin typeface="Consolas"/>
                <a:cs typeface="Consolas"/>
              </a:rPr>
              <a:t>is</a:t>
            </a:r>
            <a:r>
              <a:rPr sz="2050" spc="-30" dirty="0">
                <a:solidFill>
                  <a:srgbClr val="235CB8"/>
                </a:solidFill>
                <a:latin typeface="Consolas"/>
                <a:cs typeface="Consolas"/>
              </a:rPr>
              <a:t> </a:t>
            </a:r>
            <a:r>
              <a:rPr sz="2050" dirty="0">
                <a:solidFill>
                  <a:srgbClr val="235CB8"/>
                </a:solidFill>
                <a:latin typeface="Consolas"/>
                <a:cs typeface="Consolas"/>
              </a:rPr>
              <a:t>not</a:t>
            </a:r>
            <a:r>
              <a:rPr sz="2050" spc="-35" dirty="0">
                <a:solidFill>
                  <a:srgbClr val="235CB8"/>
                </a:solidFill>
                <a:latin typeface="Consolas"/>
                <a:cs typeface="Consolas"/>
              </a:rPr>
              <a:t> </a:t>
            </a:r>
            <a:r>
              <a:rPr sz="2050" dirty="0">
                <a:solidFill>
                  <a:srgbClr val="235CB8"/>
                </a:solidFill>
                <a:latin typeface="Consolas"/>
                <a:cs typeface="Consolas"/>
              </a:rPr>
              <a:t>null</a:t>
            </a:r>
            <a:endParaRPr sz="2050" dirty="0">
              <a:latin typeface="Consolas"/>
              <a:cs typeface="Consolas"/>
            </a:endParaRPr>
          </a:p>
          <a:p>
            <a:pPr algn="l" rtl="0">
              <a:lnSpc>
                <a:spcPct val="100000"/>
              </a:lnSpc>
              <a:spcBef>
                <a:spcPts val="5"/>
              </a:spcBef>
            </a:pPr>
            <a:endParaRPr sz="2100" dirty="0">
              <a:latin typeface="Consolas"/>
              <a:cs typeface="Consolas"/>
            </a:endParaRPr>
          </a:p>
          <a:p>
            <a:pPr marL="12700" algn="l" rtl="0">
              <a:lnSpc>
                <a:spcPct val="100000"/>
              </a:lnSpc>
            </a:pPr>
            <a:r>
              <a:rPr sz="2050" dirty="0">
                <a:solidFill>
                  <a:srgbClr val="235CB8"/>
                </a:solidFill>
                <a:latin typeface="Consolas"/>
                <a:cs typeface="Consolas"/>
              </a:rPr>
              <a:t>group</a:t>
            </a:r>
            <a:r>
              <a:rPr sz="2050" spc="-20" dirty="0">
                <a:solidFill>
                  <a:srgbClr val="235CB8"/>
                </a:solidFill>
                <a:latin typeface="Consolas"/>
                <a:cs typeface="Consolas"/>
              </a:rPr>
              <a:t> </a:t>
            </a:r>
            <a:r>
              <a:rPr sz="2050" dirty="0">
                <a:solidFill>
                  <a:srgbClr val="235CB8"/>
                </a:solidFill>
                <a:latin typeface="Consolas"/>
                <a:cs typeface="Consolas"/>
              </a:rPr>
              <a:t>by</a:t>
            </a:r>
            <a:r>
              <a:rPr sz="2050" spc="-20" dirty="0">
                <a:solidFill>
                  <a:srgbClr val="235CB8"/>
                </a:solidFill>
                <a:latin typeface="Consolas"/>
                <a:cs typeface="Consolas"/>
              </a:rPr>
              <a:t> </a:t>
            </a:r>
            <a:r>
              <a:rPr sz="2050" spc="-5" dirty="0">
                <a:latin typeface="Consolas"/>
                <a:cs typeface="Consolas"/>
              </a:rPr>
              <a:t>R.resident_ID,R.resident_FirstName,R.resident_SurName</a:t>
            </a:r>
            <a:endParaRPr sz="2050" dirty="0">
              <a:latin typeface="Consolas"/>
              <a:cs typeface="Consolas"/>
            </a:endParaRPr>
          </a:p>
          <a:p>
            <a:pPr algn="l" rtl="0">
              <a:lnSpc>
                <a:spcPct val="100000"/>
              </a:lnSpc>
            </a:pPr>
            <a:endParaRPr sz="2100" dirty="0">
              <a:latin typeface="Consolas"/>
              <a:cs typeface="Consolas"/>
            </a:endParaRPr>
          </a:p>
          <a:p>
            <a:pPr marL="819150" marR="868680" indent="-807085" algn="l" rtl="0">
              <a:lnSpc>
                <a:spcPct val="100000"/>
              </a:lnSpc>
            </a:pPr>
            <a:r>
              <a:rPr sz="2050" spc="-5" dirty="0">
                <a:solidFill>
                  <a:srgbClr val="235CB8"/>
                </a:solidFill>
                <a:latin typeface="Consolas"/>
                <a:cs typeface="Consolas"/>
              </a:rPr>
              <a:t>having avg</a:t>
            </a:r>
            <a:r>
              <a:rPr sz="2050" spc="-5" dirty="0">
                <a:latin typeface="Consolas"/>
                <a:cs typeface="Consolas"/>
              </a:rPr>
              <a:t>(</a:t>
            </a:r>
            <a:r>
              <a:rPr sz="2050" spc="-5" dirty="0">
                <a:solidFill>
                  <a:srgbClr val="235CB8"/>
                </a:solidFill>
                <a:latin typeface="Consolas"/>
                <a:cs typeface="Consolas"/>
              </a:rPr>
              <a:t>timestampdiff</a:t>
            </a:r>
            <a:r>
              <a:rPr sz="2050" spc="-5" dirty="0">
                <a:latin typeface="Consolas"/>
                <a:cs typeface="Consolas"/>
              </a:rPr>
              <a:t>(</a:t>
            </a:r>
            <a:r>
              <a:rPr sz="2050" spc="-5" dirty="0">
                <a:solidFill>
                  <a:srgbClr val="235CB8"/>
                </a:solidFill>
                <a:latin typeface="Consolas"/>
                <a:cs typeface="Consolas"/>
              </a:rPr>
              <a:t>day</a:t>
            </a:r>
            <a:r>
              <a:rPr sz="2050" spc="-5" dirty="0">
                <a:latin typeface="Consolas"/>
                <a:cs typeface="Consolas"/>
              </a:rPr>
              <a:t>,IOR.Start_DateTime,IOR.End_DateTime)) </a:t>
            </a:r>
            <a:r>
              <a:rPr sz="2050" dirty="0">
                <a:latin typeface="Consolas"/>
                <a:cs typeface="Consolas"/>
              </a:rPr>
              <a:t>&gt; </a:t>
            </a:r>
            <a:r>
              <a:rPr sz="2050" spc="-5" dirty="0">
                <a:solidFill>
                  <a:srgbClr val="EE5518"/>
                </a:solidFill>
                <a:latin typeface="Consolas"/>
                <a:cs typeface="Consolas"/>
              </a:rPr>
              <a:t>10 </a:t>
            </a:r>
            <a:r>
              <a:rPr sz="2050" dirty="0">
                <a:solidFill>
                  <a:srgbClr val="235CB8"/>
                </a:solidFill>
                <a:latin typeface="Consolas"/>
                <a:cs typeface="Consolas"/>
              </a:rPr>
              <a:t>and </a:t>
            </a:r>
            <a:r>
              <a:rPr sz="2050" spc="-1115" dirty="0">
                <a:solidFill>
                  <a:srgbClr val="235CB8"/>
                </a:solidFill>
                <a:latin typeface="Consolas"/>
                <a:cs typeface="Consolas"/>
              </a:rPr>
              <a:t> </a:t>
            </a:r>
            <a:r>
              <a:rPr sz="2050" spc="-5" dirty="0">
                <a:solidFill>
                  <a:srgbClr val="7E7E7E"/>
                </a:solidFill>
                <a:latin typeface="Consolas"/>
                <a:cs typeface="Consolas"/>
              </a:rPr>
              <a:t>count</a:t>
            </a:r>
            <a:r>
              <a:rPr sz="2050" spc="-5" dirty="0">
                <a:latin typeface="Consolas"/>
                <a:cs typeface="Consolas"/>
              </a:rPr>
              <a:t>(IOR.Start_DateTime)</a:t>
            </a:r>
            <a:r>
              <a:rPr sz="2050" spc="-20" dirty="0">
                <a:latin typeface="Consolas"/>
                <a:cs typeface="Consolas"/>
              </a:rPr>
              <a:t> </a:t>
            </a:r>
            <a:r>
              <a:rPr sz="2050" dirty="0">
                <a:latin typeface="Consolas"/>
                <a:cs typeface="Consolas"/>
              </a:rPr>
              <a:t>&gt;=</a:t>
            </a:r>
            <a:r>
              <a:rPr sz="2050" spc="-15" dirty="0">
                <a:latin typeface="Consolas"/>
                <a:cs typeface="Consolas"/>
              </a:rPr>
              <a:t> </a:t>
            </a:r>
            <a:r>
              <a:rPr sz="2050" dirty="0">
                <a:solidFill>
                  <a:srgbClr val="EE5518"/>
                </a:solidFill>
                <a:latin typeface="Consolas"/>
                <a:cs typeface="Consolas"/>
              </a:rPr>
              <a:t>2</a:t>
            </a:r>
            <a:r>
              <a:rPr sz="2050" spc="-10" dirty="0">
                <a:solidFill>
                  <a:srgbClr val="EE5518"/>
                </a:solidFill>
                <a:latin typeface="Consolas"/>
                <a:cs typeface="Consolas"/>
              </a:rPr>
              <a:t> </a:t>
            </a:r>
            <a:r>
              <a:rPr sz="2050" dirty="0">
                <a:latin typeface="Consolas"/>
                <a:cs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1270</Words>
  <Application>Microsoft Office PowerPoint</Application>
  <PresentationFormat>מסך רחב</PresentationFormat>
  <Paragraphs>78</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Calibri</vt:lpstr>
      <vt:lpstr>Consolas</vt:lpstr>
      <vt:lpstr>Tahoma</vt:lpstr>
      <vt:lpstr>Times New Roman</vt:lpstr>
      <vt:lpstr>Office Theme</vt:lpstr>
      <vt:lpstr>מצגת של PowerPoint‏</vt:lpstr>
      <vt:lpstr>מצגת של PowerPoint‏</vt:lpstr>
      <vt:lpstr>מצגת של PowerPoint‏</vt:lpstr>
      <vt:lpstr>1. כתוב שאילתה המחזירה מספרי זיהוי של תושבים שחולים כרגע או שנמצאים בבידוד כרגע.</vt:lpstr>
      <vt:lpstr>2. כתבו שאילתה המחזירה רשימה של מספרי עסקים שיש עסק כלשהו במרחק של פחות מ-1500 מטר ממנו</vt:lpstr>
      <vt:lpstr>3. כתוב שאילתה המחזירה את מספר התושבים ואת תאריך הלידה של התושב הכי ותיק.</vt:lpstr>
      <vt:lpstr>4. כתוב שאילתה הסופרת את מספר התושבים שנולדו בשנה כלשהי בעיר כלשהי. השאילתה תחזיר את מספר התושבים לצד מספר העיר והשנה בה הם נולדו והתוצאות יהיו ממוינות לפי מספר העיר בסדר עולה.</vt:lpstr>
      <vt:lpstr>5. כתוב שאילתה המחזירה פרטי תושבים חולים בהווה (ת"ז ושם מלא) בעלי לפחות שלוש מחלות רקע ברמה 4 ומעלה. יש להחזיר עבור כל תושב חולה כזה את כמות מחלות הרקע שיש לו. יש לראות קודם כל את התושבים להם הכי הרבה מחלות רקע.</vt:lpstr>
      <vt:lpstr>6. כתוב שאילתה המחזירה עבור תושבים ששהו בבידוד לפחות פעמיים את ת"ז ושמם המלא לצד קטגוריית ממוצע ימי הבידוד שלו. יש להחזיר רק תושבים ששהו בבידוד ממוצע יותר מעשרה ימים.</vt:lpstr>
      <vt:lpstr>7. כתוב שאילתה המחזירה עבור כל תושב חולה (מספר זיהוי ושם מלא) את כמות המקומות השונים שבהם ביקר.</vt:lpstr>
      <vt:lpstr>8. כתוב שאילתה המחזירה עבור כל תושב שהיה חולה בקורונה אי פעם את הת"ז שלו, שמו המלא, כמות הביקורים השונים שלו, כמות המקומות השונים בהם הוא ביקר וממוצע כמות המקומות בכל ביקור.</vt:lpstr>
      <vt:lpstr>שאלה 9</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ofer palensia</dc:creator>
  <cp:lastModifiedBy>ofer palensia</cp:lastModifiedBy>
  <cp:revision>12</cp:revision>
  <dcterms:created xsi:type="dcterms:W3CDTF">2022-02-24T16:52:17Z</dcterms:created>
  <dcterms:modified xsi:type="dcterms:W3CDTF">2022-02-25T17:03:30Z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2021-08-04T00:00:00Z</vt:filetime>
  </property>
  <property fmtid="{D5CDD505-2E9C-101B-9397-08002B2CF9AE}" pid="3" name="Creator">
    <vt:lpwstr>PDFium</vt:lpwstr>
  </property>
  <property fmtid="{D5CDD505-2E9C-101B-9397-08002B2CF9AE}" pid="4" name="LastSaved">
    <vt:filetime>2021-08-04T00:00:00Z</vt:filetime>
  </property>
</Properties>
</file>