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1"/>
  </p:notesMasterIdLst>
  <p:handoutMasterIdLst>
    <p:handoutMasterId r:id="rId12"/>
  </p:handoutMasterIdLst>
  <p:sldIdLst>
    <p:sldId id="282" r:id="rId2"/>
    <p:sldId id="283" r:id="rId3"/>
    <p:sldId id="290" r:id="rId4"/>
    <p:sldId id="285" r:id="rId5"/>
    <p:sldId id="291" r:id="rId6"/>
    <p:sldId id="292" r:id="rId7"/>
    <p:sldId id="289" r:id="rId8"/>
    <p:sldId id="287" r:id="rId9"/>
    <p:sldId id="28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FB991"/>
    <a:srgbClr val="8D6E3E"/>
    <a:srgbClr val="CFB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424" autoAdjust="0"/>
  </p:normalViewPr>
  <p:slideViewPr>
    <p:cSldViewPr snapToGrid="0" snapToObjects="1">
      <p:cViewPr varScale="1">
        <p:scale>
          <a:sx n="78" d="100"/>
          <a:sy n="78" d="100"/>
        </p:scale>
        <p:origin x="1579" y="62"/>
      </p:cViewPr>
      <p:guideLst/>
    </p:cSldViewPr>
  </p:slideViewPr>
  <p:notesTextViewPr>
    <p:cViewPr>
      <p:scale>
        <a:sx n="1" d="1"/>
        <a:sy n="1" d="1"/>
      </p:scale>
      <p:origin x="0" y="0"/>
    </p:cViewPr>
  </p:notesTextViewPr>
  <p:notesViewPr>
    <p:cSldViewPr snapToGrid="0" snapToObjects="1">
      <p:cViewPr varScale="1">
        <p:scale>
          <a:sx n="164" d="100"/>
          <a:sy n="164" d="100"/>
        </p:scale>
        <p:origin x="50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95E6B-9806-4D89-8417-B3F15F73257D}" type="doc">
      <dgm:prSet loTypeId="urn:microsoft.com/office/officeart/2005/8/layout/process1" loCatId="process" qsTypeId="urn:microsoft.com/office/officeart/2005/8/quickstyle/3d1" qsCatId="3D" csTypeId="urn:microsoft.com/office/officeart/2005/8/colors/accent1_2" csCatId="accent1" phldr="1"/>
      <dgm:spPr/>
      <dgm:t>
        <a:bodyPr/>
        <a:lstStyle/>
        <a:p>
          <a:endParaRPr lang="en-US"/>
        </a:p>
      </dgm:t>
    </dgm:pt>
    <dgm:pt modelId="{A28239C3-DBDB-474E-AD49-2A9F12A6AFEE}">
      <dgm:prSet/>
      <dgm:spPr/>
      <dgm:t>
        <a:bodyPr/>
        <a:lstStyle/>
        <a:p>
          <a:r>
            <a:rPr lang="en-US" b="0" i="0" baseline="0" dirty="0"/>
            <a:t>Gather Literature and create research questions.</a:t>
          </a:r>
          <a:endParaRPr lang="en-US" dirty="0"/>
        </a:p>
      </dgm:t>
    </dgm:pt>
    <dgm:pt modelId="{F91CDBBE-B3C7-4F35-82FD-9F39EE09ADDA}" type="parTrans" cxnId="{6DC13DC3-C7E6-4E1B-8904-8200848A25F1}">
      <dgm:prSet/>
      <dgm:spPr/>
      <dgm:t>
        <a:bodyPr/>
        <a:lstStyle/>
        <a:p>
          <a:endParaRPr lang="en-US"/>
        </a:p>
      </dgm:t>
    </dgm:pt>
    <dgm:pt modelId="{C894E23F-1DA7-4E43-8CD5-71FDCE34C037}" type="sibTrans" cxnId="{6DC13DC3-C7E6-4E1B-8904-8200848A25F1}">
      <dgm:prSet/>
      <dgm:spPr/>
      <dgm:t>
        <a:bodyPr/>
        <a:lstStyle/>
        <a:p>
          <a:endParaRPr lang="en-US"/>
        </a:p>
      </dgm:t>
    </dgm:pt>
    <dgm:pt modelId="{E0F6FFC7-D025-421F-A0C2-3738510F7922}">
      <dgm:prSet/>
      <dgm:spPr/>
      <dgm:t>
        <a:bodyPr/>
        <a:lstStyle/>
        <a:p>
          <a:r>
            <a:rPr lang="en-US" b="0" i="0" baseline="0" dirty="0"/>
            <a:t>Setup Kubernetes Cluster with Zeek and MISP</a:t>
          </a:r>
          <a:endParaRPr lang="en-US" dirty="0"/>
        </a:p>
      </dgm:t>
    </dgm:pt>
    <dgm:pt modelId="{B1AE214C-602B-4492-A712-657FB419EE66}" type="parTrans" cxnId="{8962FC81-EE67-411F-B2D1-F7999CBBB295}">
      <dgm:prSet/>
      <dgm:spPr/>
      <dgm:t>
        <a:bodyPr/>
        <a:lstStyle/>
        <a:p>
          <a:endParaRPr lang="en-US"/>
        </a:p>
      </dgm:t>
    </dgm:pt>
    <dgm:pt modelId="{1EA20D8E-317F-4E14-AFF4-4133DC8F09F0}" type="sibTrans" cxnId="{8962FC81-EE67-411F-B2D1-F7999CBBB295}">
      <dgm:prSet/>
      <dgm:spPr/>
      <dgm:t>
        <a:bodyPr/>
        <a:lstStyle/>
        <a:p>
          <a:endParaRPr lang="en-US"/>
        </a:p>
      </dgm:t>
    </dgm:pt>
    <dgm:pt modelId="{D101F4EC-A704-4B2C-91EC-114CA10830A8}">
      <dgm:prSet/>
      <dgm:spPr/>
      <dgm:t>
        <a:bodyPr/>
        <a:lstStyle/>
        <a:p>
          <a:r>
            <a:rPr lang="en-US" dirty="0"/>
            <a:t>Perform attack and analyze results.</a:t>
          </a:r>
          <a:r>
            <a:rPr lang="en-US" b="0" i="0" baseline="0" dirty="0"/>
            <a:t>.</a:t>
          </a:r>
          <a:endParaRPr lang="en-US" dirty="0"/>
        </a:p>
      </dgm:t>
    </dgm:pt>
    <dgm:pt modelId="{83F54EF8-1BDC-4789-8656-09652F12E222}" type="parTrans" cxnId="{7FA9453E-A9C8-4E40-AE2C-61525995C087}">
      <dgm:prSet/>
      <dgm:spPr/>
      <dgm:t>
        <a:bodyPr/>
        <a:lstStyle/>
        <a:p>
          <a:endParaRPr lang="en-US"/>
        </a:p>
      </dgm:t>
    </dgm:pt>
    <dgm:pt modelId="{206DA5C6-C734-4B49-BC1C-6491D20C8D9F}" type="sibTrans" cxnId="{7FA9453E-A9C8-4E40-AE2C-61525995C087}">
      <dgm:prSet/>
      <dgm:spPr/>
      <dgm:t>
        <a:bodyPr/>
        <a:lstStyle/>
        <a:p>
          <a:endParaRPr lang="en-US"/>
        </a:p>
      </dgm:t>
    </dgm:pt>
    <dgm:pt modelId="{A8B97E4E-26FF-4493-B03A-F4C70593AA8A}" type="pres">
      <dgm:prSet presAssocID="{3F195E6B-9806-4D89-8417-B3F15F73257D}" presName="Name0" presStyleCnt="0">
        <dgm:presLayoutVars>
          <dgm:dir/>
          <dgm:resizeHandles val="exact"/>
        </dgm:presLayoutVars>
      </dgm:prSet>
      <dgm:spPr/>
    </dgm:pt>
    <dgm:pt modelId="{86E0D443-3B9B-4C22-99D7-979A7A13BAB3}" type="pres">
      <dgm:prSet presAssocID="{A28239C3-DBDB-474E-AD49-2A9F12A6AFEE}" presName="node" presStyleLbl="node1" presStyleIdx="0" presStyleCnt="3">
        <dgm:presLayoutVars>
          <dgm:bulletEnabled val="1"/>
        </dgm:presLayoutVars>
      </dgm:prSet>
      <dgm:spPr/>
    </dgm:pt>
    <dgm:pt modelId="{7683C547-E10E-426D-9BAA-4CFF66F799AF}" type="pres">
      <dgm:prSet presAssocID="{C894E23F-1DA7-4E43-8CD5-71FDCE34C037}" presName="sibTrans" presStyleLbl="sibTrans2D1" presStyleIdx="0" presStyleCnt="2"/>
      <dgm:spPr/>
    </dgm:pt>
    <dgm:pt modelId="{935E7BC3-7E27-48DC-9188-0B0045E0D1D9}" type="pres">
      <dgm:prSet presAssocID="{C894E23F-1DA7-4E43-8CD5-71FDCE34C037}" presName="connectorText" presStyleLbl="sibTrans2D1" presStyleIdx="0" presStyleCnt="2"/>
      <dgm:spPr/>
    </dgm:pt>
    <dgm:pt modelId="{50DB7034-1B81-4B5C-9443-7EE169E1529A}" type="pres">
      <dgm:prSet presAssocID="{E0F6FFC7-D025-421F-A0C2-3738510F7922}" presName="node" presStyleLbl="node1" presStyleIdx="1" presStyleCnt="3">
        <dgm:presLayoutVars>
          <dgm:bulletEnabled val="1"/>
        </dgm:presLayoutVars>
      </dgm:prSet>
      <dgm:spPr/>
    </dgm:pt>
    <dgm:pt modelId="{412EF3C0-E300-4DCE-896F-D4BDFD8EC389}" type="pres">
      <dgm:prSet presAssocID="{1EA20D8E-317F-4E14-AFF4-4133DC8F09F0}" presName="sibTrans" presStyleLbl="sibTrans2D1" presStyleIdx="1" presStyleCnt="2"/>
      <dgm:spPr/>
    </dgm:pt>
    <dgm:pt modelId="{CBB1B690-5C24-47CD-928F-75034CE33DC5}" type="pres">
      <dgm:prSet presAssocID="{1EA20D8E-317F-4E14-AFF4-4133DC8F09F0}" presName="connectorText" presStyleLbl="sibTrans2D1" presStyleIdx="1" presStyleCnt="2"/>
      <dgm:spPr/>
    </dgm:pt>
    <dgm:pt modelId="{1766001A-641E-4AE9-B69E-B4A96CF47BC5}" type="pres">
      <dgm:prSet presAssocID="{D101F4EC-A704-4B2C-91EC-114CA10830A8}" presName="node" presStyleLbl="node1" presStyleIdx="2" presStyleCnt="3">
        <dgm:presLayoutVars>
          <dgm:bulletEnabled val="1"/>
        </dgm:presLayoutVars>
      </dgm:prSet>
      <dgm:spPr/>
    </dgm:pt>
  </dgm:ptLst>
  <dgm:cxnLst>
    <dgm:cxn modelId="{7FA9453E-A9C8-4E40-AE2C-61525995C087}" srcId="{3F195E6B-9806-4D89-8417-B3F15F73257D}" destId="{D101F4EC-A704-4B2C-91EC-114CA10830A8}" srcOrd="2" destOrd="0" parTransId="{83F54EF8-1BDC-4789-8656-09652F12E222}" sibTransId="{206DA5C6-C734-4B49-BC1C-6491D20C8D9F}"/>
    <dgm:cxn modelId="{597F3C5F-1AEC-40C7-8A96-FB399877E1F0}" type="presOf" srcId="{E0F6FFC7-D025-421F-A0C2-3738510F7922}" destId="{50DB7034-1B81-4B5C-9443-7EE169E1529A}" srcOrd="0" destOrd="0" presId="urn:microsoft.com/office/officeart/2005/8/layout/process1"/>
    <dgm:cxn modelId="{37448065-2304-48CA-BB09-8EA481798FA5}" type="presOf" srcId="{1EA20D8E-317F-4E14-AFF4-4133DC8F09F0}" destId="{412EF3C0-E300-4DCE-896F-D4BDFD8EC389}" srcOrd="0" destOrd="0" presId="urn:microsoft.com/office/officeart/2005/8/layout/process1"/>
    <dgm:cxn modelId="{D4AF7F78-6B52-4CB5-AE98-E524933B7500}" type="presOf" srcId="{C894E23F-1DA7-4E43-8CD5-71FDCE34C037}" destId="{7683C547-E10E-426D-9BAA-4CFF66F799AF}" srcOrd="0" destOrd="0" presId="urn:microsoft.com/office/officeart/2005/8/layout/process1"/>
    <dgm:cxn modelId="{8962FC81-EE67-411F-B2D1-F7999CBBB295}" srcId="{3F195E6B-9806-4D89-8417-B3F15F73257D}" destId="{E0F6FFC7-D025-421F-A0C2-3738510F7922}" srcOrd="1" destOrd="0" parTransId="{B1AE214C-602B-4492-A712-657FB419EE66}" sibTransId="{1EA20D8E-317F-4E14-AFF4-4133DC8F09F0}"/>
    <dgm:cxn modelId="{948DF9B2-1F49-418D-82EC-0E523BDDE38D}" type="presOf" srcId="{D101F4EC-A704-4B2C-91EC-114CA10830A8}" destId="{1766001A-641E-4AE9-B69E-B4A96CF47BC5}" srcOrd="0" destOrd="0" presId="urn:microsoft.com/office/officeart/2005/8/layout/process1"/>
    <dgm:cxn modelId="{B920ABB9-1522-457F-92C1-608A1FED3A72}" type="presOf" srcId="{C894E23F-1DA7-4E43-8CD5-71FDCE34C037}" destId="{935E7BC3-7E27-48DC-9188-0B0045E0D1D9}" srcOrd="1" destOrd="0" presId="urn:microsoft.com/office/officeart/2005/8/layout/process1"/>
    <dgm:cxn modelId="{A9D373BD-4D17-4664-86BE-C1E83026ED16}" type="presOf" srcId="{A28239C3-DBDB-474E-AD49-2A9F12A6AFEE}" destId="{86E0D443-3B9B-4C22-99D7-979A7A13BAB3}" srcOrd="0" destOrd="0" presId="urn:microsoft.com/office/officeart/2005/8/layout/process1"/>
    <dgm:cxn modelId="{6DC13DC3-C7E6-4E1B-8904-8200848A25F1}" srcId="{3F195E6B-9806-4D89-8417-B3F15F73257D}" destId="{A28239C3-DBDB-474E-AD49-2A9F12A6AFEE}" srcOrd="0" destOrd="0" parTransId="{F91CDBBE-B3C7-4F35-82FD-9F39EE09ADDA}" sibTransId="{C894E23F-1DA7-4E43-8CD5-71FDCE34C037}"/>
    <dgm:cxn modelId="{9AE0DCE2-5238-4944-A990-8AB5B5E30F89}" type="presOf" srcId="{3F195E6B-9806-4D89-8417-B3F15F73257D}" destId="{A8B97E4E-26FF-4493-B03A-F4C70593AA8A}" srcOrd="0" destOrd="0" presId="urn:microsoft.com/office/officeart/2005/8/layout/process1"/>
    <dgm:cxn modelId="{548169E3-DC09-493E-BA8E-3FEBD2BCFCCE}" type="presOf" srcId="{1EA20D8E-317F-4E14-AFF4-4133DC8F09F0}" destId="{CBB1B690-5C24-47CD-928F-75034CE33DC5}" srcOrd="1" destOrd="0" presId="urn:microsoft.com/office/officeart/2005/8/layout/process1"/>
    <dgm:cxn modelId="{BE213766-D52E-43DA-9492-08A46656839D}" type="presParOf" srcId="{A8B97E4E-26FF-4493-B03A-F4C70593AA8A}" destId="{86E0D443-3B9B-4C22-99D7-979A7A13BAB3}" srcOrd="0" destOrd="0" presId="urn:microsoft.com/office/officeart/2005/8/layout/process1"/>
    <dgm:cxn modelId="{413104DC-11C1-4951-BE91-367EF074F6B5}" type="presParOf" srcId="{A8B97E4E-26FF-4493-B03A-F4C70593AA8A}" destId="{7683C547-E10E-426D-9BAA-4CFF66F799AF}" srcOrd="1" destOrd="0" presId="urn:microsoft.com/office/officeart/2005/8/layout/process1"/>
    <dgm:cxn modelId="{85CAD7E9-4C08-4845-BB30-A5F84FE381C1}" type="presParOf" srcId="{7683C547-E10E-426D-9BAA-4CFF66F799AF}" destId="{935E7BC3-7E27-48DC-9188-0B0045E0D1D9}" srcOrd="0" destOrd="0" presId="urn:microsoft.com/office/officeart/2005/8/layout/process1"/>
    <dgm:cxn modelId="{B005E45A-1254-4A38-A867-160008B1DAA0}" type="presParOf" srcId="{A8B97E4E-26FF-4493-B03A-F4C70593AA8A}" destId="{50DB7034-1B81-4B5C-9443-7EE169E1529A}" srcOrd="2" destOrd="0" presId="urn:microsoft.com/office/officeart/2005/8/layout/process1"/>
    <dgm:cxn modelId="{98CF8BF0-0043-46D5-909D-338E5E0C2920}" type="presParOf" srcId="{A8B97E4E-26FF-4493-B03A-F4C70593AA8A}" destId="{412EF3C0-E300-4DCE-896F-D4BDFD8EC389}" srcOrd="3" destOrd="0" presId="urn:microsoft.com/office/officeart/2005/8/layout/process1"/>
    <dgm:cxn modelId="{2C79544F-A66D-4CAD-8102-0C610F868C6F}" type="presParOf" srcId="{412EF3C0-E300-4DCE-896F-D4BDFD8EC389}" destId="{CBB1B690-5C24-47CD-928F-75034CE33DC5}" srcOrd="0" destOrd="0" presId="urn:microsoft.com/office/officeart/2005/8/layout/process1"/>
    <dgm:cxn modelId="{66A3B081-B54C-445A-939D-A2BD36A76EFF}" type="presParOf" srcId="{A8B97E4E-26FF-4493-B03A-F4C70593AA8A}" destId="{1766001A-641E-4AE9-B69E-B4A96CF47BC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0D443-3B9B-4C22-99D7-979A7A13BAB3}">
      <dsp:nvSpPr>
        <dsp:cNvPr id="0" name=""/>
        <dsp:cNvSpPr/>
      </dsp:nvSpPr>
      <dsp:spPr>
        <a:xfrm>
          <a:off x="4325" y="1045175"/>
          <a:ext cx="1292903" cy="132118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Gather Literature and create research questions.</a:t>
          </a:r>
          <a:endParaRPr lang="en-US" sz="1700" kern="1200" dirty="0"/>
        </a:p>
      </dsp:txBody>
      <dsp:txXfrm>
        <a:off x="42193" y="1083043"/>
        <a:ext cx="1217167" cy="1245450"/>
      </dsp:txXfrm>
    </dsp:sp>
    <dsp:sp modelId="{7683C547-E10E-426D-9BAA-4CFF66F799AF}">
      <dsp:nvSpPr>
        <dsp:cNvPr id="0" name=""/>
        <dsp:cNvSpPr/>
      </dsp:nvSpPr>
      <dsp:spPr>
        <a:xfrm>
          <a:off x="1426519" y="1545448"/>
          <a:ext cx="274095" cy="320640"/>
        </a:xfrm>
        <a:prstGeom prst="rightArrow">
          <a:avLst>
            <a:gd name="adj1" fmla="val 600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26519" y="1609576"/>
        <a:ext cx="191867" cy="192384"/>
      </dsp:txXfrm>
    </dsp:sp>
    <dsp:sp modelId="{50DB7034-1B81-4B5C-9443-7EE169E1529A}">
      <dsp:nvSpPr>
        <dsp:cNvPr id="0" name=""/>
        <dsp:cNvSpPr/>
      </dsp:nvSpPr>
      <dsp:spPr>
        <a:xfrm>
          <a:off x="1814391" y="1045175"/>
          <a:ext cx="1292903" cy="132118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Setup Kubernetes Cluster with Zeek and MISP</a:t>
          </a:r>
          <a:endParaRPr lang="en-US" sz="1700" kern="1200" dirty="0"/>
        </a:p>
      </dsp:txBody>
      <dsp:txXfrm>
        <a:off x="1852259" y="1083043"/>
        <a:ext cx="1217167" cy="1245450"/>
      </dsp:txXfrm>
    </dsp:sp>
    <dsp:sp modelId="{412EF3C0-E300-4DCE-896F-D4BDFD8EC389}">
      <dsp:nvSpPr>
        <dsp:cNvPr id="0" name=""/>
        <dsp:cNvSpPr/>
      </dsp:nvSpPr>
      <dsp:spPr>
        <a:xfrm>
          <a:off x="3236585" y="1545448"/>
          <a:ext cx="274095" cy="320640"/>
        </a:xfrm>
        <a:prstGeom prst="rightArrow">
          <a:avLst>
            <a:gd name="adj1" fmla="val 600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36585" y="1609576"/>
        <a:ext cx="191867" cy="192384"/>
      </dsp:txXfrm>
    </dsp:sp>
    <dsp:sp modelId="{1766001A-641E-4AE9-B69E-B4A96CF47BC5}">
      <dsp:nvSpPr>
        <dsp:cNvPr id="0" name=""/>
        <dsp:cNvSpPr/>
      </dsp:nvSpPr>
      <dsp:spPr>
        <a:xfrm>
          <a:off x="3624456" y="1045175"/>
          <a:ext cx="1292903" cy="132118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Perform attack and analyze results.</a:t>
          </a:r>
          <a:r>
            <a:rPr lang="en-US" sz="1700" b="0" i="0" kern="1200" baseline="0" dirty="0"/>
            <a:t>.</a:t>
          </a:r>
          <a:endParaRPr lang="en-US" sz="1700" kern="1200" dirty="0"/>
        </a:p>
      </dsp:txBody>
      <dsp:txXfrm>
        <a:off x="3662324" y="1083043"/>
        <a:ext cx="1217167" cy="12454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12/3/2024</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security is multi-layered, spanning network, data, container, and infrastructure domains. Each component adds a unique layer of defense, but also introduces complexity, making it essential to adopt a holistic security strategy.</a:t>
            </a:r>
          </a:p>
          <a:p>
            <a:r>
              <a:rPr lang="en-US" dirty="0"/>
              <a:t>Network Security, Pod Security, Container Security, API server, Policy Enforcement</a:t>
            </a:r>
          </a:p>
          <a:p>
            <a:endParaRPr lang="en-US" dirty="0"/>
          </a:p>
          <a:p>
            <a:r>
              <a:rPr lang="en-US" dirty="0"/>
              <a:t>While Prometheus and Grafana are exceptional for performance and system health monitoring in Kubernetes, Zeek and MISP offer a dedicated approach to security monitoring, threat intelligence, and incident response</a:t>
            </a:r>
          </a:p>
        </p:txBody>
      </p:sp>
      <p:sp>
        <p:nvSpPr>
          <p:cNvPr id="4" name="Date Placeholder 3"/>
          <p:cNvSpPr>
            <a:spLocks noGrp="1"/>
          </p:cNvSpPr>
          <p:nvPr>
            <p:ph type="dt" idx="1"/>
          </p:nvPr>
        </p:nvSpPr>
        <p:spPr/>
        <p:txBody>
          <a:bodyPr/>
          <a:lstStyle/>
          <a:p>
            <a:fld id="{97C410F0-6477-C64C-B9A1-FDB330E4BF64}" type="datetime1">
              <a:rPr lang="en-US" smtClean="0"/>
              <a:t>12/3/2024</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2</a:t>
            </a:fld>
            <a:endParaRPr lang="en-US"/>
          </a:p>
        </p:txBody>
      </p:sp>
    </p:spTree>
    <p:extLst>
      <p:ext uri="{BB962C8B-B14F-4D97-AF65-F5344CB8AC3E}">
        <p14:creationId xmlns:p14="http://schemas.microsoft.com/office/powerpoint/2010/main" val="417264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7C410F0-6477-C64C-B9A1-FDB330E4BF64}" type="datetime1">
              <a:rPr lang="en-US" smtClean="0"/>
              <a:t>12/3/2024</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4</a:t>
            </a:fld>
            <a:endParaRPr lang="en-US"/>
          </a:p>
        </p:txBody>
      </p:sp>
    </p:spTree>
    <p:extLst>
      <p:ext uri="{BB962C8B-B14F-4D97-AF65-F5344CB8AC3E}">
        <p14:creationId xmlns:p14="http://schemas.microsoft.com/office/powerpoint/2010/main" val="41208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AAFBF-3CC7-47F6-0AD6-3D82CD18B0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70A8B-BB63-29F8-1C68-1AD4F4101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61D10-F84C-6F34-740F-C95E8949B8C8}"/>
              </a:ext>
            </a:extLst>
          </p:cNvPr>
          <p:cNvSpPr>
            <a:spLocks noGrp="1"/>
          </p:cNvSpPr>
          <p:nvPr>
            <p:ph type="body" idx="1"/>
          </p:nvPr>
        </p:nvSpPr>
        <p:spPr/>
        <p:txBody>
          <a:bodyPr/>
          <a:lstStyle/>
          <a:p>
            <a:r>
              <a:rPr lang="en-US" dirty="0"/>
              <a:t>Zeek’s ability to detect anomalies, such as suspicious IP activity or unusual connection attempts, makes it ideal for identifying potential threats in real-time</a:t>
            </a:r>
          </a:p>
          <a:p>
            <a:endParaRPr lang="en-US" dirty="0"/>
          </a:p>
          <a:p>
            <a:r>
              <a:rPr lang="en-US" dirty="0"/>
              <a:t>MISP: Open-source threat intelligence platform designed for sharing, storing, and correlating threat data and indicators of compromise (IOCs)</a:t>
            </a:r>
          </a:p>
        </p:txBody>
      </p:sp>
      <p:sp>
        <p:nvSpPr>
          <p:cNvPr id="4" name="Date Placeholder 3">
            <a:extLst>
              <a:ext uri="{FF2B5EF4-FFF2-40B4-BE49-F238E27FC236}">
                <a16:creationId xmlns:a16="http://schemas.microsoft.com/office/drawing/2014/main" id="{78254CF9-4D52-8774-0949-EC1BB29B0D09}"/>
              </a:ext>
            </a:extLst>
          </p:cNvPr>
          <p:cNvSpPr>
            <a:spLocks noGrp="1"/>
          </p:cNvSpPr>
          <p:nvPr>
            <p:ph type="dt" idx="1"/>
          </p:nvPr>
        </p:nvSpPr>
        <p:spPr/>
        <p:txBody>
          <a:bodyPr/>
          <a:lstStyle/>
          <a:p>
            <a:fld id="{97C410F0-6477-C64C-B9A1-FDB330E4BF64}" type="datetime1">
              <a:rPr lang="en-US" smtClean="0"/>
              <a:t>12/3/2024</a:t>
            </a:fld>
            <a:endParaRPr lang="en-US"/>
          </a:p>
        </p:txBody>
      </p:sp>
      <p:sp>
        <p:nvSpPr>
          <p:cNvPr id="5" name="Slide Number Placeholder 4">
            <a:extLst>
              <a:ext uri="{FF2B5EF4-FFF2-40B4-BE49-F238E27FC236}">
                <a16:creationId xmlns:a16="http://schemas.microsoft.com/office/drawing/2014/main" id="{B7BC2A3B-3DEA-004D-3518-6E1934C89CBA}"/>
              </a:ext>
            </a:extLst>
          </p:cNvPr>
          <p:cNvSpPr>
            <a:spLocks noGrp="1"/>
          </p:cNvSpPr>
          <p:nvPr>
            <p:ph type="sldNum" sz="quarter" idx="5"/>
          </p:nvPr>
        </p:nvSpPr>
        <p:spPr/>
        <p:txBody>
          <a:bodyPr/>
          <a:lstStyle/>
          <a:p>
            <a:fld id="{F904D96B-BF35-6342-BF49-131378446712}" type="slidenum">
              <a:rPr lang="en-US" smtClean="0"/>
              <a:t>5</a:t>
            </a:fld>
            <a:endParaRPr lang="en-US"/>
          </a:p>
        </p:txBody>
      </p:sp>
    </p:spTree>
    <p:extLst>
      <p:ext uri="{BB962C8B-B14F-4D97-AF65-F5344CB8AC3E}">
        <p14:creationId xmlns:p14="http://schemas.microsoft.com/office/powerpoint/2010/main" val="112459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E316A-7021-A5CE-5E9A-5EE21ED49F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18D14-3A9C-114B-8C88-E6522F2688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61525-0618-1581-FE09-C144FB584CF5}"/>
              </a:ext>
            </a:extLst>
          </p:cNvPr>
          <p:cNvSpPr>
            <a:spLocks noGrp="1"/>
          </p:cNvSpPr>
          <p:nvPr>
            <p:ph type="body" idx="1"/>
          </p:nvPr>
        </p:nvSpPr>
        <p:spPr/>
        <p:txBody>
          <a:bodyPr/>
          <a:lstStyle/>
          <a:p>
            <a:r>
              <a:rPr lang="en-US" dirty="0"/>
              <a:t>Zeek’s ability to detect anomalies, such as suspicious IP activity or unusual connection attempts, makes it ideal for identifying potential threats in real-time</a:t>
            </a:r>
          </a:p>
          <a:p>
            <a:endParaRPr lang="en-US" dirty="0"/>
          </a:p>
          <a:p>
            <a:r>
              <a:rPr lang="en-US" dirty="0"/>
              <a:t>MISP: Open-source threat intelligence platform designed for sharing, storing, and correlating threat data and indicators of compromise (IOCs)</a:t>
            </a:r>
          </a:p>
        </p:txBody>
      </p:sp>
      <p:sp>
        <p:nvSpPr>
          <p:cNvPr id="4" name="Date Placeholder 3">
            <a:extLst>
              <a:ext uri="{FF2B5EF4-FFF2-40B4-BE49-F238E27FC236}">
                <a16:creationId xmlns:a16="http://schemas.microsoft.com/office/drawing/2014/main" id="{FF7FA547-8DF3-7387-559C-33FF8191AB0B}"/>
              </a:ext>
            </a:extLst>
          </p:cNvPr>
          <p:cNvSpPr>
            <a:spLocks noGrp="1"/>
          </p:cNvSpPr>
          <p:nvPr>
            <p:ph type="dt" idx="1"/>
          </p:nvPr>
        </p:nvSpPr>
        <p:spPr/>
        <p:txBody>
          <a:bodyPr/>
          <a:lstStyle/>
          <a:p>
            <a:fld id="{97C410F0-6477-C64C-B9A1-FDB330E4BF64}" type="datetime1">
              <a:rPr lang="en-US" smtClean="0"/>
              <a:t>12/3/2024</a:t>
            </a:fld>
            <a:endParaRPr lang="en-US"/>
          </a:p>
        </p:txBody>
      </p:sp>
      <p:sp>
        <p:nvSpPr>
          <p:cNvPr id="5" name="Slide Number Placeholder 4">
            <a:extLst>
              <a:ext uri="{FF2B5EF4-FFF2-40B4-BE49-F238E27FC236}">
                <a16:creationId xmlns:a16="http://schemas.microsoft.com/office/drawing/2014/main" id="{EC0E6911-E9CE-8596-E9BA-8825DF3962C9}"/>
              </a:ext>
            </a:extLst>
          </p:cNvPr>
          <p:cNvSpPr>
            <a:spLocks noGrp="1"/>
          </p:cNvSpPr>
          <p:nvPr>
            <p:ph type="sldNum" sz="quarter" idx="5"/>
          </p:nvPr>
        </p:nvSpPr>
        <p:spPr/>
        <p:txBody>
          <a:bodyPr/>
          <a:lstStyle/>
          <a:p>
            <a:fld id="{F904D96B-BF35-6342-BF49-131378446712}" type="slidenum">
              <a:rPr lang="en-US" smtClean="0"/>
              <a:t>6</a:t>
            </a:fld>
            <a:endParaRPr lang="en-US"/>
          </a:p>
        </p:txBody>
      </p:sp>
    </p:spTree>
    <p:extLst>
      <p:ext uri="{BB962C8B-B14F-4D97-AF65-F5344CB8AC3E}">
        <p14:creationId xmlns:p14="http://schemas.microsoft.com/office/powerpoint/2010/main" val="138933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1B911-DD5E-A073-1004-9BBBC2E91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11000F-DB41-2818-AE5E-9E0A72F33C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285BB-B346-A27A-7A1A-9B3974B72554}"/>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E6BC32BD-0C4C-4120-591C-4D732D9EB2A8}"/>
              </a:ext>
            </a:extLst>
          </p:cNvPr>
          <p:cNvSpPr>
            <a:spLocks noGrp="1"/>
          </p:cNvSpPr>
          <p:nvPr>
            <p:ph type="dt" idx="1"/>
          </p:nvPr>
        </p:nvSpPr>
        <p:spPr/>
        <p:txBody>
          <a:bodyPr/>
          <a:lstStyle/>
          <a:p>
            <a:fld id="{97C410F0-6477-C64C-B9A1-FDB330E4BF64}" type="datetime1">
              <a:rPr lang="en-US" smtClean="0"/>
              <a:t>12/3/2024</a:t>
            </a:fld>
            <a:endParaRPr lang="en-US"/>
          </a:p>
        </p:txBody>
      </p:sp>
      <p:sp>
        <p:nvSpPr>
          <p:cNvPr id="5" name="Slide Number Placeholder 4">
            <a:extLst>
              <a:ext uri="{FF2B5EF4-FFF2-40B4-BE49-F238E27FC236}">
                <a16:creationId xmlns:a16="http://schemas.microsoft.com/office/drawing/2014/main" id="{5950DE04-1F8F-86D3-B690-2B8AE4BF970B}"/>
              </a:ext>
            </a:extLst>
          </p:cNvPr>
          <p:cNvSpPr>
            <a:spLocks noGrp="1"/>
          </p:cNvSpPr>
          <p:nvPr>
            <p:ph type="sldNum" sz="quarter" idx="5"/>
          </p:nvPr>
        </p:nvSpPr>
        <p:spPr/>
        <p:txBody>
          <a:bodyPr/>
          <a:lstStyle/>
          <a:p>
            <a:fld id="{F904D96B-BF35-6342-BF49-131378446712}" type="slidenum">
              <a:rPr lang="en-US" smtClean="0"/>
              <a:t>7</a:t>
            </a:fld>
            <a:endParaRPr lang="en-US"/>
          </a:p>
        </p:txBody>
      </p:sp>
    </p:spTree>
    <p:extLst>
      <p:ext uri="{BB962C8B-B14F-4D97-AF65-F5344CB8AC3E}">
        <p14:creationId xmlns:p14="http://schemas.microsoft.com/office/powerpoint/2010/main" val="4253119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E5F616-21A7-CC4C-BF45-7FAE975F7790}"/>
              </a:ext>
            </a:extLst>
          </p:cNvPr>
          <p:cNvSpPr/>
          <p:nvPr userDrawn="1"/>
        </p:nvSpPr>
        <p:spPr>
          <a:xfrm>
            <a:off x="0" y="5934141"/>
            <a:ext cx="3644988" cy="92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Line 1">
            <a:extLst>
              <a:ext uri="{FF2B5EF4-FFF2-40B4-BE49-F238E27FC236}">
                <a16:creationId xmlns:a16="http://schemas.microsoft.com/office/drawing/2014/main" id="{2024BB39-6718-4C49-AADC-DCE25310DEAF}"/>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Line 2">
            <a:extLst>
              <a:ext uri="{FF2B5EF4-FFF2-40B4-BE49-F238E27FC236}">
                <a16:creationId xmlns:a16="http://schemas.microsoft.com/office/drawing/2014/main" id="{774C580A-840B-D04A-9C9F-8BEB154E11CD}"/>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Line 3">
            <a:extLst>
              <a:ext uri="{FF2B5EF4-FFF2-40B4-BE49-F238E27FC236}">
                <a16:creationId xmlns:a16="http://schemas.microsoft.com/office/drawing/2014/main" id="{45F43EE4-84F9-A347-ABF0-9FE3CE22861F}"/>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hasCustomPrompt="1"/>
          </p:nvPr>
        </p:nvSpPr>
        <p:spPr bwMode="blackWhite">
          <a:xfrm>
            <a:off x="1116116" y="1626244"/>
            <a:ext cx="5933959" cy="738664"/>
          </a:xfrm>
          <a:prstGeom prst="rect">
            <a:avLst/>
          </a:prstGeom>
          <a:noFill/>
          <a:ln w="38100">
            <a:noFill/>
          </a:ln>
        </p:spPr>
        <p:txBody>
          <a:bodyPr wrap="square" lIns="0" tIns="0" rIns="0" bIns="0" anchor="t" anchorCtr="0">
            <a:spAutoFit/>
          </a:bodyPr>
          <a:lstStyle>
            <a:lvl1pPr algn="l">
              <a:lnSpc>
                <a:spcPct val="80000"/>
              </a:lnSpc>
              <a:defRPr sz="6000" b="0" i="1" cap="none" spc="0" baseline="0">
                <a:solidFill>
                  <a:schemeClr val="tx2"/>
                </a:solidFill>
                <a:latin typeface="Franklin Gothic Medium" panose="020B0603020102020204" pitchFamily="34" charset="0"/>
              </a:defRPr>
            </a:lvl1pPr>
          </a:lstStyle>
          <a:p>
            <a:r>
              <a:rPr lang="en-US" dirty="0"/>
              <a:t>Presentation Title</a:t>
            </a:r>
          </a:p>
        </p:txBody>
      </p:sp>
      <p:sp>
        <p:nvSpPr>
          <p:cNvPr id="3" name="Subtitle"/>
          <p:cNvSpPr>
            <a:spLocks noGrp="1"/>
          </p:cNvSpPr>
          <p:nvPr>
            <p:ph type="subTitle" idx="1" hasCustomPrompt="1"/>
          </p:nvPr>
        </p:nvSpPr>
        <p:spPr>
          <a:xfrm>
            <a:off x="1116116" y="3429000"/>
            <a:ext cx="5322202" cy="336015"/>
          </a:xfrm>
          <a:noFill/>
        </p:spPr>
        <p:txBody>
          <a:bodyPr wrap="square" lIns="0" tIns="0" rIns="0" bIns="0" anchor="t" anchorCtr="0">
            <a:spAutoFit/>
          </a:bodyPr>
          <a:lstStyle>
            <a:lvl1pPr marL="0" indent="0" algn="l">
              <a:buNone/>
              <a:defRPr sz="2200" b="1" i="0">
                <a:solidFill>
                  <a:schemeClr val="tx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9" name="Slide Number"/>
          <p:cNvSpPr>
            <a:spLocks noGrp="1"/>
          </p:cNvSpPr>
          <p:nvPr>
            <p:ph type="sldNum" sz="quarter" idx="12"/>
          </p:nvPr>
        </p:nvSpPr>
        <p:spPr>
          <a:xfrm>
            <a:off x="8474334" y="6181281"/>
            <a:ext cx="365760" cy="365760"/>
          </a:xfrm>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8" name="Graphic 7">
            <a:extLst>
              <a:ext uri="{FF2B5EF4-FFF2-40B4-BE49-F238E27FC236}">
                <a16:creationId xmlns:a16="http://schemas.microsoft.com/office/drawing/2014/main" id="{3EF654C7-F6FE-D949-9A81-80257C07C7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1323" y="6161376"/>
            <a:ext cx="3445039" cy="364769"/>
          </a:xfrm>
          <a:prstGeom prst="rect">
            <a:avLst/>
          </a:prstGeom>
        </p:spPr>
      </p:pic>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5" y="3904615"/>
            <a:ext cx="5321808" cy="338328"/>
          </a:xfrm>
        </p:spPr>
        <p:txBody>
          <a:bodyPr lIns="0" tIns="0" rIns="0" bIns="0"/>
          <a:lstStyle>
            <a:lvl1pPr marL="4763" indent="0">
              <a:buNone/>
              <a:tabLst/>
              <a:defRPr sz="2200" b="1" i="0">
                <a:solidFill>
                  <a:srgbClr val="FFFFFF"/>
                </a:solidFill>
                <a:latin typeface="Franklin Gothic Demi Cond" panose="020B0603020102020204" pitchFamily="34" charset="0"/>
              </a:defRPr>
            </a:lvl1pPr>
          </a:lstStyle>
          <a:p>
            <a:pPr lvl="0"/>
            <a:r>
              <a:rPr lang="en-US" dirty="0"/>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4239707"/>
            <a:ext cx="5321808" cy="338328"/>
          </a:xfrm>
        </p:spPr>
        <p:txBody>
          <a:bodyPr lIns="0" tIns="0" rIns="0" bIns="0">
            <a:normAutofit/>
          </a:bodyPr>
          <a:lstStyle>
            <a:lvl1pPr marL="4763" indent="0">
              <a:buNone/>
              <a:tabLst/>
              <a:defRPr sz="1400" b="1" i="0">
                <a:solidFill>
                  <a:srgbClr val="FFFFFF"/>
                </a:solidFill>
                <a:latin typeface="Franklin Gothic Demi Cond" panose="020B0603020102020204" pitchFamily="34" charset="0"/>
              </a:defRPr>
            </a:lvl1pPr>
          </a:lstStyle>
          <a:p>
            <a:pPr lvl="0"/>
            <a:r>
              <a:rPr lang="en-US" dirty="0"/>
              <a:t>Your Title</a:t>
            </a:r>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sp>
        <p:nvSpPr>
          <p:cNvPr id="10" name="Black Bar">
            <a:extLst>
              <a:ext uri="{FF2B5EF4-FFF2-40B4-BE49-F238E27FC236}">
                <a16:creationId xmlns:a16="http://schemas.microsoft.com/office/drawing/2014/main" id="{B1922CE4-EA1C-4E4A-82AE-85CF9FED6160}"/>
              </a:ext>
            </a:extLst>
          </p:cNvPr>
          <p:cNvSpPr/>
          <p:nvPr userDrawn="1"/>
        </p:nvSpPr>
        <p:spPr>
          <a:xfrm>
            <a:off x="862313" y="5788"/>
            <a:ext cx="7425159" cy="908137"/>
          </a:xfrm>
          <a:prstGeom prst="rect">
            <a:avLst/>
          </a:prstGeom>
          <a:solidFill>
            <a:srgbClr val="CFB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bg1"/>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6925733" cy="341599"/>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45020" y="1962540"/>
            <a:ext cx="6497925"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panose="020B06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cxnSp>
        <p:nvCxnSpPr>
          <p:cNvPr id="7" name="Line 1">
            <a:extLst>
              <a:ext uri="{FF2B5EF4-FFF2-40B4-BE49-F238E27FC236}">
                <a16:creationId xmlns:a16="http://schemas.microsoft.com/office/drawing/2014/main" id="{9376245B-A158-4343-924A-84634FC9D3E0}"/>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Line 2">
            <a:extLst>
              <a:ext uri="{FF2B5EF4-FFF2-40B4-BE49-F238E27FC236}">
                <a16:creationId xmlns:a16="http://schemas.microsoft.com/office/drawing/2014/main" id="{330AA77C-DAD5-A741-B4B4-20138A839845}"/>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Line 3">
            <a:extLst>
              <a:ext uri="{FF2B5EF4-FFF2-40B4-BE49-F238E27FC236}">
                <a16:creationId xmlns:a16="http://schemas.microsoft.com/office/drawing/2014/main" id="{535F094A-0145-EE43-AAEF-628AE03581BF}"/>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sp>
        <p:nvSpPr>
          <p:cNvPr id="13" name="Black Bar">
            <a:extLst>
              <a:ext uri="{FF2B5EF4-FFF2-40B4-BE49-F238E27FC236}">
                <a16:creationId xmlns:a16="http://schemas.microsoft.com/office/drawing/2014/main" id="{4CA5BD9D-A76C-4347-8B87-BE671F4D4635}"/>
              </a:ext>
            </a:extLst>
          </p:cNvPr>
          <p:cNvSpPr/>
          <p:nvPr userDrawn="1"/>
        </p:nvSpPr>
        <p:spPr>
          <a:xfrm>
            <a:off x="862313" y="5788"/>
            <a:ext cx="7425159" cy="908137"/>
          </a:xfrm>
          <a:prstGeom prst="rect">
            <a:avLst/>
          </a:prstGeom>
          <a:solidFill>
            <a:srgbClr val="CFB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Line 1">
            <a:extLst>
              <a:ext uri="{FF2B5EF4-FFF2-40B4-BE49-F238E27FC236}">
                <a16:creationId xmlns:a16="http://schemas.microsoft.com/office/drawing/2014/main" id="{F14D0CE5-5CA6-8F4C-A91B-4AF2FB65BD2E}"/>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Line 2">
            <a:extLst>
              <a:ext uri="{FF2B5EF4-FFF2-40B4-BE49-F238E27FC236}">
                <a16:creationId xmlns:a16="http://schemas.microsoft.com/office/drawing/2014/main" id="{1BC2B4EB-F8D7-0C4A-8353-D474AF1DA30E}"/>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Line 3">
            <a:extLst>
              <a:ext uri="{FF2B5EF4-FFF2-40B4-BE49-F238E27FC236}">
                <a16:creationId xmlns:a16="http://schemas.microsoft.com/office/drawing/2014/main" id="{BD8FA873-C2DB-E540-971B-85015120B26C}"/>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bg1"/>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28501" y="1345166"/>
            <a:ext cx="6914445" cy="338554"/>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Cond" panose="020B06060304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br>
              <a:rPr lang="en-US" dirty="0"/>
            </a:br>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lang="en-US" dirty="0"/>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cxnSp>
        <p:nvCxnSpPr>
          <p:cNvPr id="9" name="Line 1">
            <a:extLst>
              <a:ext uri="{FF2B5EF4-FFF2-40B4-BE49-F238E27FC236}">
                <a16:creationId xmlns:a16="http://schemas.microsoft.com/office/drawing/2014/main" id="{03EDAEBF-2955-B44D-BFFE-726D87908AFF}"/>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Line 2">
            <a:extLst>
              <a:ext uri="{FF2B5EF4-FFF2-40B4-BE49-F238E27FC236}">
                <a16:creationId xmlns:a16="http://schemas.microsoft.com/office/drawing/2014/main" id="{A1977D23-813F-584A-834E-B0722ABE37AF}"/>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Line 3">
            <a:extLst>
              <a:ext uri="{FF2B5EF4-FFF2-40B4-BE49-F238E27FC236}">
                <a16:creationId xmlns:a16="http://schemas.microsoft.com/office/drawing/2014/main" id="{BB068959-C892-334E-8D54-C4CED37F10B1}"/>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1149262" y="1603262"/>
            <a:ext cx="7004138" cy="423346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573245" y="341204"/>
            <a:ext cx="2879168" cy="747897"/>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Franklin Gothic Medium Cond" panose="020B0606030402020204" pitchFamily="34" charset="0"/>
              </a:defRPr>
            </a:lvl1pPr>
          </a:lstStyle>
          <a:p>
            <a:r>
              <a:rPr lang="en-US" dirty="0"/>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29836" y="318798"/>
            <a:ext cx="1"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bg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300">
                <a:solidFill>
                  <a:schemeClr val="bg2"/>
                </a:solidFill>
                <a:latin typeface="Impact" panose="020B080603090205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0" y="2811027"/>
            <a:ext cx="5171597" cy="307777"/>
          </a:xfrm>
          <a:noFill/>
        </p:spPr>
        <p:txBody>
          <a:bodyPr wrap="square" lIns="0" tIns="0" rIns="0" bIns="0" anchor="t" anchorCtr="0">
            <a:spAutoFit/>
          </a:bodyPr>
          <a:lstStyle>
            <a:lvl1pPr marL="0" indent="0" algn="ctr">
              <a:buNone/>
              <a:defRPr sz="2000" b="1" i="0" spc="300">
                <a:solidFill>
                  <a:srgbClr val="FFFFFF"/>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Medium" panose="020B0603020102020204" pitchFamily="34" charset="0"/>
              </a:defRPr>
            </a:lvl1pPr>
          </a:lstStyle>
          <a:p>
            <a:pPr lvl="0"/>
            <a:r>
              <a:rPr lang="en-US" dirty="0"/>
              <a:t>Fact or highlight. Keep it short with bite-size chunks of information.</a:t>
            </a:r>
          </a:p>
        </p:txBody>
      </p: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1" name="Picture 10">
            <a:extLst>
              <a:ext uri="{FF2B5EF4-FFF2-40B4-BE49-F238E27FC236}">
                <a16:creationId xmlns:a16="http://schemas.microsoft.com/office/drawing/2014/main" id="{9FCD1DC3-C143-EE4D-A499-5C31D0F6FA3C}"/>
              </a:ext>
            </a:extLst>
          </p:cNvPr>
          <p:cNvPicPr>
            <a:picLocks noChangeAspect="1"/>
          </p:cNvPicPr>
          <p:nvPr userDrawn="1"/>
        </p:nvPicPr>
        <p:blipFill>
          <a:blip r:embed="rId2"/>
          <a:stretch>
            <a:fillRect/>
          </a:stretch>
        </p:blipFill>
        <p:spPr>
          <a:xfrm>
            <a:off x="410543" y="6160385"/>
            <a:ext cx="3454400" cy="365760"/>
          </a:xfrm>
          <a:prstGeom prst="rect">
            <a:avLst/>
          </a:prstGeom>
        </p:spPr>
      </p:pic>
      <p:cxnSp>
        <p:nvCxnSpPr>
          <p:cNvPr id="18" name="Line 1">
            <a:extLst>
              <a:ext uri="{FF2B5EF4-FFF2-40B4-BE49-F238E27FC236}">
                <a16:creationId xmlns:a16="http://schemas.microsoft.com/office/drawing/2014/main" id="{8E38E7FA-10D7-954E-B759-D06076D758DA}"/>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86DB6D73-28EF-104D-8361-F8AC1EBDBD79}"/>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FC3D861B-B692-6F4B-BE0B-86BE2436131C}"/>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EA83C1-04F5-8949-9340-C351057BDE7E}"/>
              </a:ext>
            </a:extLst>
          </p:cNvPr>
          <p:cNvSpPr/>
          <p:nvPr userDrawn="1"/>
        </p:nvSpPr>
        <p:spPr>
          <a:xfrm>
            <a:off x="0" y="5934141"/>
            <a:ext cx="3644988" cy="92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Line 1">
            <a:extLst>
              <a:ext uri="{FF2B5EF4-FFF2-40B4-BE49-F238E27FC236}">
                <a16:creationId xmlns:a16="http://schemas.microsoft.com/office/drawing/2014/main" id="{3B1FB2B6-8DE1-0B45-8DAD-F698C638A158}"/>
              </a:ext>
            </a:extLst>
          </p:cNvPr>
          <p:cNvCxnSpPr>
            <a:cxnSpLocks/>
          </p:cNvCxnSpPr>
          <p:nvPr userDrawn="1"/>
        </p:nvCxnSpPr>
        <p:spPr>
          <a:xfrm>
            <a:off x="677119" y="0"/>
            <a:ext cx="0" cy="583672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2">
            <a:extLst>
              <a:ext uri="{FF2B5EF4-FFF2-40B4-BE49-F238E27FC236}">
                <a16:creationId xmlns:a16="http://schemas.microsoft.com/office/drawing/2014/main" id="{42272166-B26E-AC4A-AFD5-099119D308A0}"/>
              </a:ext>
            </a:extLst>
          </p:cNvPr>
          <p:cNvCxnSpPr>
            <a:cxnSpLocks/>
          </p:cNvCxnSpPr>
          <p:nvPr userDrawn="1"/>
        </p:nvCxnSpPr>
        <p:spPr>
          <a:xfrm>
            <a:off x="6787587"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Line 3">
            <a:extLst>
              <a:ext uri="{FF2B5EF4-FFF2-40B4-BE49-F238E27FC236}">
                <a16:creationId xmlns:a16="http://schemas.microsoft.com/office/drawing/2014/main" id="{BDDB5CCA-5ECB-A340-93A3-317A9FA46979}"/>
              </a:ext>
            </a:extLst>
          </p:cNvPr>
          <p:cNvCxnSpPr>
            <a:cxnSpLocks/>
          </p:cNvCxnSpPr>
          <p:nvPr userDrawn="1"/>
        </p:nvCxnSpPr>
        <p:spPr>
          <a:xfrm>
            <a:off x="8452413"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03740270-B6F8-524F-A830-9A30066563A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1323" y="6161376"/>
            <a:ext cx="3445039" cy="364769"/>
          </a:xfrm>
          <a:prstGeom prst="rect">
            <a:avLst/>
          </a:prstGeom>
        </p:spPr>
      </p:pic>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0" i="1" cap="none" spc="0" baseline="0">
                <a:solidFill>
                  <a:schemeClr val="tx2"/>
                </a:solidFill>
                <a:latin typeface="Franklin Gothic Medium" panose="020B0603020102020204" pitchFamily="34" charset="0"/>
              </a:defRPr>
            </a:lvl1pPr>
          </a:lstStyle>
          <a:p>
            <a:r>
              <a:rPr lang="en-US" dirty="0"/>
              <a:t>Thank You</a:t>
            </a:r>
          </a:p>
        </p:txBody>
      </p: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5" y="4647678"/>
            <a:ext cx="5635893" cy="619602"/>
          </a:xfrm>
          <a:prstGeom prst="rect">
            <a:avLst/>
          </a:prstGeom>
        </p:spPr>
        <p:txBody>
          <a:bodyPr vert="horz" lIns="68580" tIns="34290" rIns="68580" bIns="34290"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329929" algn="l"/>
              </a:tabLst>
            </a:pPr>
            <a:r>
              <a:rPr lang="en-US" sz="1200" dirty="0" err="1">
                <a:solidFill>
                  <a:srgbClr val="FFFFFF"/>
                </a:solidFill>
                <a:latin typeface="Franklin Gothic Medium" panose="020B0603020102020204" pitchFamily="34" charset="0"/>
              </a:rPr>
              <a:t>polytechnic.purdue.edu</a:t>
            </a:r>
            <a:endParaRPr lang="en-US" sz="1200" dirty="0">
              <a:solidFill>
                <a:srgbClr val="FFFFFF"/>
              </a:solidFill>
              <a:latin typeface="Franklin Gothic Medium" panose="020B0603020102020204" pitchFamily="34" charset="0"/>
            </a:endParaRPr>
          </a:p>
          <a:p>
            <a:pPr>
              <a:tabLst>
                <a:tab pos="1329929" algn="l"/>
              </a:tabLst>
            </a:pPr>
            <a:endParaRPr lang="en-US" sz="900" dirty="0">
              <a:solidFill>
                <a:srgbClr val="FFFFFF"/>
              </a:solidFill>
              <a:latin typeface="Franklin Gothic Medium" panose="020B0603020102020204" pitchFamily="34" charset="0"/>
            </a:endParaRPr>
          </a:p>
          <a:p>
            <a:pPr marL="0" indent="0">
              <a:tabLst>
                <a:tab pos="1425575" algn="l"/>
                <a:tab pos="1598613" algn="l"/>
              </a:tabLst>
            </a:pPr>
            <a:r>
              <a:rPr lang="en-US" sz="1050" dirty="0">
                <a:solidFill>
                  <a:srgbClr val="FFFFFF"/>
                </a:solidFill>
                <a:latin typeface="Franklin Gothic Medium" panose="020B0603020102020204" pitchFamily="34" charset="0"/>
              </a:rPr>
              <a:t>	</a:t>
            </a:r>
            <a:r>
              <a:rPr lang="en-US" sz="1200" dirty="0">
                <a:solidFill>
                  <a:srgbClr val="FFFFFF"/>
                </a:solidFill>
                <a:latin typeface="Franklin Gothic Medium" panose="020B0603020102020204" pitchFamily="34" charset="0"/>
              </a:rPr>
              <a:t>/ 	</a:t>
            </a:r>
            <a:r>
              <a:rPr lang="en-US" sz="1200" dirty="0" err="1">
                <a:solidFill>
                  <a:srgbClr val="FFFFFF"/>
                </a:solidFill>
                <a:latin typeface="Franklin Gothic Medium" panose="020B0603020102020204" pitchFamily="34" charset="0"/>
              </a:rPr>
              <a:t>TechPurdue</a:t>
            </a:r>
            <a:endParaRPr lang="en-US" sz="1200" dirty="0">
              <a:solidFill>
                <a:srgbClr val="FFFFFF"/>
              </a:solidFill>
              <a:latin typeface="Franklin Gothic Medium" panose="020B0603020102020204" pitchFamily="34" charset="0"/>
            </a:endParaRPr>
          </a:p>
          <a:p>
            <a:pPr>
              <a:tabLst>
                <a:tab pos="1329929" algn="l"/>
              </a:tabLst>
            </a:pPr>
            <a:endParaRPr lang="en-US" sz="1050" dirty="0">
              <a:solidFill>
                <a:srgbClr val="FFFFFF"/>
              </a:solidFill>
              <a:latin typeface="Franklin Gothic Medium" panose="020B0603020102020204" pitchFamily="34" charset="0"/>
            </a:endParaRPr>
          </a:p>
        </p:txBody>
      </p:sp>
      <p:pic>
        <p:nvPicPr>
          <p:cNvPr id="27" name="Picture 26">
            <a:extLst>
              <a:ext uri="{FF2B5EF4-FFF2-40B4-BE49-F238E27FC236}">
                <a16:creationId xmlns:a16="http://schemas.microsoft.com/office/drawing/2014/main" id="{553D6B6F-D7FF-2A40-8370-C69415ED507C}"/>
              </a:ext>
            </a:extLst>
          </p:cNvPr>
          <p:cNvPicPr>
            <a:picLocks noChangeAspect="1"/>
          </p:cNvPicPr>
          <p:nvPr userDrawn="1"/>
        </p:nvPicPr>
        <p:blipFill>
          <a:blip r:embed="rId4">
            <a:extLst>
              <a:ext uri="{BEBA8EAE-BF5A-486C-A8C5-ECC9F3942E4B}">
                <a14:imgProps xmlns:a14="http://schemas.microsoft.com/office/drawing/2010/main">
                  <a14:imgLayer>
                    <a14:imgEffect>
                      <a14:saturation sat="0"/>
                    </a14:imgEffect>
                  </a14:imgLayer>
                </a14:imgProps>
              </a:ext>
            </a:extLst>
          </a:blip>
          <a:stretch>
            <a:fillRect/>
          </a:stretch>
        </p:blipFill>
        <p:spPr>
          <a:xfrm>
            <a:off x="1086285" y="4996114"/>
            <a:ext cx="1283716" cy="224028"/>
          </a:xfrm>
          <a:prstGeom prst="rect">
            <a:avLst/>
          </a:prstGeom>
        </p:spPr>
      </p:pic>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966523"/>
            <a:ext cx="5321808" cy="338328"/>
          </a:xfrm>
        </p:spPr>
        <p:txBody>
          <a:bodyPr lIns="0" tIns="0" rIns="0" bIns="0"/>
          <a:lstStyle>
            <a:lvl1pPr marL="4763" indent="0">
              <a:buNone/>
              <a:tabLst/>
              <a:defRPr sz="2200" b="1" i="0">
                <a:solidFill>
                  <a:srgbClr val="CFB991"/>
                </a:solidFill>
                <a:latin typeface="Franklin Gothic Demi Cond" panose="020B0603020102020204" pitchFamily="34" charset="0"/>
              </a:defRPr>
            </a:lvl1pPr>
          </a:lstStyle>
          <a:p>
            <a:pPr lvl="0"/>
            <a:r>
              <a:rPr lang="en-US" dirty="0"/>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3301615"/>
            <a:ext cx="5321808" cy="338328"/>
          </a:xfrm>
        </p:spPr>
        <p:txBody>
          <a:bodyPr lIns="0" tIns="0" rIns="0" bIns="0">
            <a:normAutofit/>
          </a:bodyPr>
          <a:lstStyle>
            <a:lvl1pPr marL="4763" indent="0">
              <a:buNone/>
              <a:tabLst/>
              <a:defRPr sz="1400" b="1" i="0">
                <a:solidFill>
                  <a:srgbClr val="FFFFFF"/>
                </a:solidFill>
                <a:latin typeface="Franklin Gothic Demi Cond" panose="020B0603020102020204" pitchFamily="34" charset="0"/>
              </a:defRPr>
            </a:lvl1pPr>
          </a:lstStyle>
          <a:p>
            <a:pPr lvl="0"/>
            <a:r>
              <a:rPr lang="en-US" dirty="0"/>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3521300"/>
            <a:ext cx="5321808" cy="338328"/>
          </a:xfrm>
        </p:spPr>
        <p:txBody>
          <a:bodyPr lIns="0" tIns="0" rIns="0" bIns="0">
            <a:normAutofit/>
          </a:bodyPr>
          <a:lstStyle>
            <a:lvl1pPr marL="4763" indent="0">
              <a:buNone/>
              <a:tabLst/>
              <a:defRPr sz="1400" b="1" i="0">
                <a:solidFill>
                  <a:srgbClr val="FFFFFF"/>
                </a:solidFill>
                <a:latin typeface="Franklin Gothic Demi Cond" panose="020B0603020102020204" pitchFamily="34" charset="0"/>
              </a:defRPr>
            </a:lvl1pPr>
          </a:lstStyle>
          <a:p>
            <a:pPr lvl="0"/>
            <a:r>
              <a:rPr lang="en-US" dirty="0"/>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3761883"/>
            <a:ext cx="5321808" cy="338328"/>
          </a:xfrm>
        </p:spPr>
        <p:txBody>
          <a:bodyPr lIns="0" tIns="0" rIns="0" bIns="0">
            <a:normAutofit/>
          </a:bodyPr>
          <a:lstStyle>
            <a:lvl1pPr marL="4763" indent="0">
              <a:buNone/>
              <a:tabLst/>
              <a:defRPr sz="1400" b="1" i="0">
                <a:solidFill>
                  <a:srgbClr val="FFFFFF"/>
                </a:solidFill>
                <a:latin typeface="Franklin Gothic Demi Cond" panose="020B0603020102020204" pitchFamily="34" charset="0"/>
              </a:defRPr>
            </a:lvl1pPr>
          </a:lstStyle>
          <a:p>
            <a:pPr lvl="0"/>
            <a:r>
              <a:rPr lang="en-US" dirty="0" err="1"/>
              <a:t>email@purdue.edu</a:t>
            </a:r>
            <a:endParaRPr lang="en-US" dirty="0"/>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10" name="Picture 9">
            <a:extLst>
              <a:ext uri="{FF2B5EF4-FFF2-40B4-BE49-F238E27FC236}">
                <a16:creationId xmlns:a16="http://schemas.microsoft.com/office/drawing/2014/main" id="{4C452618-3385-A144-9111-5C9452F3601E}"/>
              </a:ext>
            </a:extLst>
          </p:cNvPr>
          <p:cNvPicPr>
            <a:picLocks noChangeAspect="1"/>
          </p:cNvPicPr>
          <p:nvPr userDrawn="1"/>
        </p:nvPicPr>
        <p:blipFill>
          <a:blip r:embed="rId8"/>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1034717" y="1461603"/>
            <a:ext cx="7379368" cy="1181862"/>
          </a:xfrm>
        </p:spPr>
        <p:txBody>
          <a:bodyPr/>
          <a:lstStyle/>
          <a:p>
            <a:r>
              <a:rPr lang="en-US" sz="4800" dirty="0"/>
              <a:t>Proactive Threat Detection in Kubernetes</a:t>
            </a:r>
          </a:p>
        </p:txBody>
      </p:sp>
      <p:sp>
        <p:nvSpPr>
          <p:cNvPr id="3" name="Subtitle 2">
            <a:extLst>
              <a:ext uri="{FF2B5EF4-FFF2-40B4-BE49-F238E27FC236}">
                <a16:creationId xmlns:a16="http://schemas.microsoft.com/office/drawing/2014/main" id="{4D7A6969-BC48-7946-A229-7F7ECCB1A500}"/>
              </a:ext>
            </a:extLst>
          </p:cNvPr>
          <p:cNvSpPr>
            <a:spLocks noGrp="1"/>
          </p:cNvSpPr>
          <p:nvPr>
            <p:ph type="subTitle" idx="1"/>
          </p:nvPr>
        </p:nvSpPr>
        <p:spPr/>
        <p:txBody>
          <a:bodyPr/>
          <a:lstStyle/>
          <a:p>
            <a:r>
              <a:rPr lang="en-US" dirty="0"/>
              <a:t>CNIT 62300 Project Proposal</a:t>
            </a:r>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p:txBody>
          <a:bodyPr/>
          <a:lstStyle/>
          <a:p>
            <a:r>
              <a:rPr lang="en-US" dirty="0"/>
              <a:t>Rahul Kinnera</a:t>
            </a:r>
          </a:p>
        </p:txBody>
      </p:sp>
      <p:sp>
        <p:nvSpPr>
          <p:cNvPr id="6" name="Text Placeholder 5">
            <a:extLst>
              <a:ext uri="{FF2B5EF4-FFF2-40B4-BE49-F238E27FC236}">
                <a16:creationId xmlns:a16="http://schemas.microsoft.com/office/drawing/2014/main" id="{EE03A10C-5296-3942-9199-4D3D27F7F9E6}"/>
              </a:ext>
            </a:extLst>
          </p:cNvPr>
          <p:cNvSpPr>
            <a:spLocks noGrp="1"/>
          </p:cNvSpPr>
          <p:nvPr>
            <p:ph type="body" sz="quarter" idx="14"/>
          </p:nvPr>
        </p:nvSpPr>
        <p:spPr>
          <a:xfrm>
            <a:off x="1034717" y="2951072"/>
            <a:ext cx="5321808" cy="338328"/>
          </a:xfrm>
        </p:spPr>
        <p:txBody>
          <a:bodyPr/>
          <a:lstStyle/>
          <a:p>
            <a:r>
              <a:rPr lang="en-US" dirty="0"/>
              <a:t>Novel</a:t>
            </a:r>
          </a:p>
        </p:txBody>
      </p:sp>
    </p:spTree>
    <p:extLst>
      <p:ext uri="{BB962C8B-B14F-4D97-AF65-F5344CB8AC3E}">
        <p14:creationId xmlns:p14="http://schemas.microsoft.com/office/powerpoint/2010/main" val="146365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dirty="0"/>
              <a:t>Problem Statement</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a:t>
            </a:fld>
            <a:endParaRPr lang="en-US" dirty="0"/>
          </a:p>
        </p:txBody>
      </p:sp>
      <p:sp>
        <p:nvSpPr>
          <p:cNvPr id="6" name="Subtitle 2">
            <a:extLst>
              <a:ext uri="{FF2B5EF4-FFF2-40B4-BE49-F238E27FC236}">
                <a16:creationId xmlns:a16="http://schemas.microsoft.com/office/drawing/2014/main" id="{E759DA1E-2420-1839-84DD-1DB394FB5B59}"/>
              </a:ext>
            </a:extLst>
          </p:cNvPr>
          <p:cNvSpPr txBox="1">
            <a:spLocks/>
          </p:cNvSpPr>
          <p:nvPr/>
        </p:nvSpPr>
        <p:spPr>
          <a:xfrm>
            <a:off x="1109133" y="1553176"/>
            <a:ext cx="6925733" cy="341599"/>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t>Problem Statement</a:t>
            </a:r>
          </a:p>
        </p:txBody>
      </p:sp>
      <p:sp>
        <p:nvSpPr>
          <p:cNvPr id="7" name="Text Placeholder 3">
            <a:extLst>
              <a:ext uri="{FF2B5EF4-FFF2-40B4-BE49-F238E27FC236}">
                <a16:creationId xmlns:a16="http://schemas.microsoft.com/office/drawing/2014/main" id="{698465BE-0E93-505C-E1A6-57D2CA6DEB8F}"/>
              </a:ext>
            </a:extLst>
          </p:cNvPr>
          <p:cNvSpPr txBox="1">
            <a:spLocks/>
          </p:cNvSpPr>
          <p:nvPr/>
        </p:nvSpPr>
        <p:spPr>
          <a:xfrm>
            <a:off x="1109133" y="2208130"/>
            <a:ext cx="6497925" cy="1220870"/>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Legacy tools often struggle with the scale and complexity of modern networks.</a:t>
            </a:r>
          </a:p>
          <a:p>
            <a:r>
              <a:rPr lang="en-US" dirty="0"/>
              <a:t>Problem with facilitating collaboration of threat intelligence with live data ingestion</a:t>
            </a:r>
          </a:p>
          <a:p>
            <a:endParaRPr lang="en-US" dirty="0"/>
          </a:p>
        </p:txBody>
      </p:sp>
      <p:sp>
        <p:nvSpPr>
          <p:cNvPr id="12" name="Subtitle 2">
            <a:extLst>
              <a:ext uri="{FF2B5EF4-FFF2-40B4-BE49-F238E27FC236}">
                <a16:creationId xmlns:a16="http://schemas.microsoft.com/office/drawing/2014/main" id="{EEBCB5E0-EFD5-CB41-957F-E2AC1CC516D7}"/>
              </a:ext>
            </a:extLst>
          </p:cNvPr>
          <p:cNvSpPr txBox="1">
            <a:spLocks/>
          </p:cNvSpPr>
          <p:nvPr/>
        </p:nvSpPr>
        <p:spPr>
          <a:xfrm>
            <a:off x="1117214" y="3571555"/>
            <a:ext cx="6925733" cy="341599"/>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t>Why should we care</a:t>
            </a:r>
          </a:p>
        </p:txBody>
      </p:sp>
      <p:sp>
        <p:nvSpPr>
          <p:cNvPr id="13" name="Text Placeholder 3">
            <a:extLst>
              <a:ext uri="{FF2B5EF4-FFF2-40B4-BE49-F238E27FC236}">
                <a16:creationId xmlns:a16="http://schemas.microsoft.com/office/drawing/2014/main" id="{7AE22BB9-EC5A-85CB-4C23-D4EA6C3A6869}"/>
              </a:ext>
            </a:extLst>
          </p:cNvPr>
          <p:cNvSpPr txBox="1">
            <a:spLocks/>
          </p:cNvSpPr>
          <p:nvPr/>
        </p:nvSpPr>
        <p:spPr>
          <a:xfrm>
            <a:off x="1117214" y="4231491"/>
            <a:ext cx="6497925" cy="1220870"/>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Bridging the gap between Detection and action for a comprehensive security framework.</a:t>
            </a:r>
          </a:p>
          <a:p>
            <a:r>
              <a:rPr lang="en-US" dirty="0"/>
              <a:t>Need for cost-effective and scalable methods for Cloud Native Environments</a:t>
            </a:r>
          </a:p>
          <a:p>
            <a:endParaRPr lang="en-US" dirty="0"/>
          </a:p>
        </p:txBody>
      </p:sp>
    </p:spTree>
    <p:extLst>
      <p:ext uri="{BB962C8B-B14F-4D97-AF65-F5344CB8AC3E}">
        <p14:creationId xmlns:p14="http://schemas.microsoft.com/office/powerpoint/2010/main" val="371932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84F5E-76FB-3121-2A9C-CCC4BC726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8512F-E7B7-19F6-C805-B73474FB7180}"/>
              </a:ext>
            </a:extLst>
          </p:cNvPr>
          <p:cNvSpPr>
            <a:spLocks noGrp="1"/>
          </p:cNvSpPr>
          <p:nvPr>
            <p:ph type="ctrTitle"/>
          </p:nvPr>
        </p:nvSpPr>
        <p:spPr>
          <a:xfrm>
            <a:off x="1117214" y="442674"/>
            <a:ext cx="6925732" cy="387798"/>
          </a:xfrm>
        </p:spPr>
        <p:txBody>
          <a:bodyPr/>
          <a:lstStyle/>
          <a:p>
            <a:r>
              <a:rPr lang="en-US" sz="2800" dirty="0"/>
              <a:t>Project Timeline and Completion Plan</a:t>
            </a:r>
          </a:p>
        </p:txBody>
      </p:sp>
      <p:sp>
        <p:nvSpPr>
          <p:cNvPr id="3" name="Subtitle 2">
            <a:extLst>
              <a:ext uri="{FF2B5EF4-FFF2-40B4-BE49-F238E27FC236}">
                <a16:creationId xmlns:a16="http://schemas.microsoft.com/office/drawing/2014/main" id="{D142E02B-6E12-8596-BD87-35A7A61E5A4C}"/>
              </a:ext>
            </a:extLst>
          </p:cNvPr>
          <p:cNvSpPr>
            <a:spLocks noGrp="1"/>
          </p:cNvSpPr>
          <p:nvPr>
            <p:ph type="subTitle" idx="1"/>
          </p:nvPr>
        </p:nvSpPr>
        <p:spPr/>
        <p:txBody>
          <a:bodyPr/>
          <a:lstStyle/>
          <a:p>
            <a:r>
              <a:rPr lang="en-US" dirty="0"/>
              <a:t>Completion Plan</a:t>
            </a:r>
          </a:p>
        </p:txBody>
      </p:sp>
      <p:sp>
        <p:nvSpPr>
          <p:cNvPr id="4" name="Text Placeholder 3">
            <a:extLst>
              <a:ext uri="{FF2B5EF4-FFF2-40B4-BE49-F238E27FC236}">
                <a16:creationId xmlns:a16="http://schemas.microsoft.com/office/drawing/2014/main" id="{9DE4CF2C-FC87-7B1D-1B28-663FF3A678B9}"/>
              </a:ext>
            </a:extLst>
          </p:cNvPr>
          <p:cNvSpPr>
            <a:spLocks noGrp="1"/>
          </p:cNvSpPr>
          <p:nvPr>
            <p:ph type="body" sz="quarter" idx="14"/>
          </p:nvPr>
        </p:nvSpPr>
        <p:spPr>
          <a:xfrm>
            <a:off x="934827" y="1960853"/>
            <a:ext cx="7389041" cy="1367242"/>
          </a:xfrm>
        </p:spPr>
        <p:txBody>
          <a:bodyPr>
            <a:normAutofit/>
          </a:bodyPr>
          <a:lstStyle/>
          <a:p>
            <a:r>
              <a:rPr lang="en-US" i="1" dirty="0"/>
              <a:t>Week 1:  </a:t>
            </a:r>
            <a:r>
              <a:rPr lang="en-US" dirty="0"/>
              <a:t>Gather Literature and create research questions. </a:t>
            </a:r>
          </a:p>
          <a:p>
            <a:r>
              <a:rPr lang="en-US" i="1" dirty="0"/>
              <a:t>Week 2-3:  </a:t>
            </a:r>
            <a:r>
              <a:rPr lang="en-US" dirty="0"/>
              <a:t>Setup Kubernetes Cluster with Zeek and MISP</a:t>
            </a:r>
          </a:p>
          <a:p>
            <a:r>
              <a:rPr lang="en-US" i="1" dirty="0"/>
              <a:t>Week 4: </a:t>
            </a:r>
            <a:r>
              <a:rPr lang="en-US" dirty="0"/>
              <a:t>Perform attack and analyze results.</a:t>
            </a:r>
          </a:p>
        </p:txBody>
      </p:sp>
      <p:sp>
        <p:nvSpPr>
          <p:cNvPr id="6" name="Slide Number Placeholder 5">
            <a:extLst>
              <a:ext uri="{FF2B5EF4-FFF2-40B4-BE49-F238E27FC236}">
                <a16:creationId xmlns:a16="http://schemas.microsoft.com/office/drawing/2014/main" id="{1430F17D-01DD-95F1-7A1F-A7CA81326546}"/>
              </a:ext>
            </a:extLst>
          </p:cNvPr>
          <p:cNvSpPr>
            <a:spLocks noGrp="1"/>
          </p:cNvSpPr>
          <p:nvPr>
            <p:ph type="sldNum" sz="quarter" idx="4"/>
          </p:nvPr>
        </p:nvSpPr>
        <p:spPr/>
        <p:txBody>
          <a:bodyPr/>
          <a:lstStyle/>
          <a:p>
            <a:fld id="{8A7A6979-0714-4377-B894-6BE4C2D6E202}" type="slidenum">
              <a:rPr lang="en-US" smtClean="0"/>
              <a:pPr/>
              <a:t>3</a:t>
            </a:fld>
            <a:endParaRPr lang="en-US" dirty="0"/>
          </a:p>
        </p:txBody>
      </p:sp>
      <p:graphicFrame>
        <p:nvGraphicFramePr>
          <p:cNvPr id="15" name="Diagram 14">
            <a:extLst>
              <a:ext uri="{FF2B5EF4-FFF2-40B4-BE49-F238E27FC236}">
                <a16:creationId xmlns:a16="http://schemas.microsoft.com/office/drawing/2014/main" id="{74C90B49-17BF-037E-C4EE-A1C8EDAF6C2C}"/>
              </a:ext>
            </a:extLst>
          </p:cNvPr>
          <p:cNvGraphicFramePr/>
          <p:nvPr>
            <p:extLst>
              <p:ext uri="{D42A27DB-BD31-4B8C-83A1-F6EECF244321}">
                <p14:modId xmlns:p14="http://schemas.microsoft.com/office/powerpoint/2010/main" val="2113868798"/>
              </p:ext>
            </p:extLst>
          </p:nvPr>
        </p:nvGraphicFramePr>
        <p:xfrm>
          <a:off x="2366299" y="2814101"/>
          <a:ext cx="4921686"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654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Concrete Task and System I-O</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a:xfrm>
            <a:off x="1128501" y="1513527"/>
            <a:ext cx="6914445" cy="338554"/>
          </a:xfrm>
        </p:spPr>
        <p:txBody>
          <a:bodyPr/>
          <a:lstStyle/>
          <a:p>
            <a:r>
              <a:rPr lang="en-US" dirty="0"/>
              <a:t>Task</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a:xfrm>
            <a:off x="1101054" y="2037130"/>
            <a:ext cx="2895911" cy="3675513"/>
          </a:xfrm>
        </p:spPr>
        <p:txBody>
          <a:bodyPr>
            <a:normAutofit/>
          </a:bodyPr>
          <a:lstStyle/>
          <a:p>
            <a:r>
              <a:rPr lang="en-US" dirty="0"/>
              <a:t>Capture and Analyze network traffic using Zeek</a:t>
            </a:r>
          </a:p>
          <a:p>
            <a:r>
              <a:rPr lang="en-US" dirty="0"/>
              <a:t>Share PCAP and correlate threat intelligence using MISP</a:t>
            </a:r>
          </a:p>
          <a:p>
            <a:r>
              <a:rPr lang="en-US" dirty="0"/>
              <a:t>Ensure scalability, fault tolerance, and ease of integration using Kubernetes</a:t>
            </a:r>
          </a:p>
        </p:txBody>
      </p:sp>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4</a:t>
            </a:fld>
            <a:endParaRPr lang="en-US" dirty="0"/>
          </a:p>
        </p:txBody>
      </p:sp>
      <p:pic>
        <p:nvPicPr>
          <p:cNvPr id="7" name="Picture 6">
            <a:extLst>
              <a:ext uri="{FF2B5EF4-FFF2-40B4-BE49-F238E27FC236}">
                <a16:creationId xmlns:a16="http://schemas.microsoft.com/office/drawing/2014/main" id="{B0AE32F4-4215-EA56-986F-75EB04E7BFFF}"/>
              </a:ext>
            </a:extLst>
          </p:cNvPr>
          <p:cNvPicPr>
            <a:picLocks noChangeAspect="1"/>
          </p:cNvPicPr>
          <p:nvPr/>
        </p:nvPicPr>
        <p:blipFill>
          <a:blip r:embed="rId3"/>
          <a:stretch>
            <a:fillRect/>
          </a:stretch>
        </p:blipFill>
        <p:spPr>
          <a:xfrm>
            <a:off x="3996965" y="1768427"/>
            <a:ext cx="4326903" cy="3868801"/>
          </a:xfrm>
          <a:prstGeom prst="rect">
            <a:avLst/>
          </a:prstGeom>
        </p:spPr>
      </p:pic>
    </p:spTree>
    <p:extLst>
      <p:ext uri="{BB962C8B-B14F-4D97-AF65-F5344CB8AC3E}">
        <p14:creationId xmlns:p14="http://schemas.microsoft.com/office/powerpoint/2010/main" val="377621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C5103-DD38-8288-7DCB-232647AF2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DF0AB-42AE-46E2-8C0C-A969313E6416}"/>
              </a:ext>
            </a:extLst>
          </p:cNvPr>
          <p:cNvSpPr>
            <a:spLocks noGrp="1"/>
          </p:cNvSpPr>
          <p:nvPr>
            <p:ph type="ctrTitle"/>
          </p:nvPr>
        </p:nvSpPr>
        <p:spPr/>
        <p:txBody>
          <a:bodyPr/>
          <a:lstStyle/>
          <a:p>
            <a:r>
              <a:rPr lang="en-US" dirty="0"/>
              <a:t>Concrete Task and System I-O</a:t>
            </a:r>
          </a:p>
        </p:txBody>
      </p:sp>
      <p:sp>
        <p:nvSpPr>
          <p:cNvPr id="3" name="Subtitle 2">
            <a:extLst>
              <a:ext uri="{FF2B5EF4-FFF2-40B4-BE49-F238E27FC236}">
                <a16:creationId xmlns:a16="http://schemas.microsoft.com/office/drawing/2014/main" id="{078D0DAB-239F-00E0-573E-CEBAC7F00DD2}"/>
              </a:ext>
            </a:extLst>
          </p:cNvPr>
          <p:cNvSpPr>
            <a:spLocks noGrp="1"/>
          </p:cNvSpPr>
          <p:nvPr>
            <p:ph type="subTitle" idx="1"/>
          </p:nvPr>
        </p:nvSpPr>
        <p:spPr>
          <a:xfrm>
            <a:off x="1128501" y="1513527"/>
            <a:ext cx="6914445" cy="338554"/>
          </a:xfrm>
        </p:spPr>
        <p:txBody>
          <a:bodyPr/>
          <a:lstStyle/>
          <a:p>
            <a:r>
              <a:rPr lang="en-US" dirty="0"/>
              <a:t>Input and Output</a:t>
            </a:r>
          </a:p>
        </p:txBody>
      </p:sp>
      <p:sp>
        <p:nvSpPr>
          <p:cNvPr id="4" name="Text Placeholder 3">
            <a:extLst>
              <a:ext uri="{FF2B5EF4-FFF2-40B4-BE49-F238E27FC236}">
                <a16:creationId xmlns:a16="http://schemas.microsoft.com/office/drawing/2014/main" id="{B6376893-3A1E-E4B3-A3D5-5B8CA73D2D4C}"/>
              </a:ext>
            </a:extLst>
          </p:cNvPr>
          <p:cNvSpPr>
            <a:spLocks noGrp="1"/>
          </p:cNvSpPr>
          <p:nvPr>
            <p:ph type="body" sz="quarter" idx="14"/>
          </p:nvPr>
        </p:nvSpPr>
        <p:spPr>
          <a:xfrm>
            <a:off x="1101054" y="2037130"/>
            <a:ext cx="6420975" cy="1667604"/>
          </a:xfrm>
        </p:spPr>
        <p:txBody>
          <a:bodyPr>
            <a:normAutofit/>
          </a:bodyPr>
          <a:lstStyle/>
          <a:p>
            <a:r>
              <a:rPr lang="en-US" dirty="0"/>
              <a:t>Zeek Input: Live traffic from eth0 and pre-recorded PCAP files</a:t>
            </a:r>
          </a:p>
          <a:p>
            <a:r>
              <a:rPr lang="en-US" dirty="0"/>
              <a:t>Zeek Output: .</a:t>
            </a:r>
            <a:r>
              <a:rPr lang="en-US" dirty="0" err="1"/>
              <a:t>pcap</a:t>
            </a:r>
            <a:r>
              <a:rPr lang="en-US" dirty="0"/>
              <a:t>, conn.log, dns.log and http.log files</a:t>
            </a:r>
          </a:p>
          <a:p>
            <a:endParaRPr lang="en-US" dirty="0"/>
          </a:p>
          <a:p>
            <a:r>
              <a:rPr lang="en-US" dirty="0"/>
              <a:t>MISP Input:  Output files of Zeek, Network anomaly alerts by Zeek.</a:t>
            </a:r>
          </a:p>
          <a:p>
            <a:r>
              <a:rPr lang="en-US" dirty="0"/>
              <a:t>MISP Output: Additional context to threat events, </a:t>
            </a:r>
            <a:r>
              <a:rPr lang="en-US" dirty="0" err="1"/>
              <a:t>IoCs</a:t>
            </a:r>
            <a:endParaRPr lang="en-US" dirty="0"/>
          </a:p>
        </p:txBody>
      </p:sp>
      <p:sp>
        <p:nvSpPr>
          <p:cNvPr id="6" name="Slide Number Placeholder 5">
            <a:extLst>
              <a:ext uri="{FF2B5EF4-FFF2-40B4-BE49-F238E27FC236}">
                <a16:creationId xmlns:a16="http://schemas.microsoft.com/office/drawing/2014/main" id="{A3C540FB-46E0-3128-F0D3-FEF708C89A68}"/>
              </a:ext>
            </a:extLst>
          </p:cNvPr>
          <p:cNvSpPr>
            <a:spLocks noGrp="1"/>
          </p:cNvSpPr>
          <p:nvPr>
            <p:ph type="sldNum" sz="quarter" idx="4"/>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91968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2BC9C-ED6C-B23A-2E93-BE92BF98D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F95B2-0932-29A2-82B6-422F6E8367B8}"/>
              </a:ext>
            </a:extLst>
          </p:cNvPr>
          <p:cNvSpPr>
            <a:spLocks noGrp="1"/>
          </p:cNvSpPr>
          <p:nvPr>
            <p:ph type="ctrTitle"/>
          </p:nvPr>
        </p:nvSpPr>
        <p:spPr/>
        <p:txBody>
          <a:bodyPr/>
          <a:lstStyle/>
          <a:p>
            <a:r>
              <a:rPr lang="en-US" dirty="0"/>
              <a:t>Evaluation and Progress</a:t>
            </a:r>
          </a:p>
        </p:txBody>
      </p:sp>
      <p:sp>
        <p:nvSpPr>
          <p:cNvPr id="3" name="Subtitle 2">
            <a:extLst>
              <a:ext uri="{FF2B5EF4-FFF2-40B4-BE49-F238E27FC236}">
                <a16:creationId xmlns:a16="http://schemas.microsoft.com/office/drawing/2014/main" id="{F40EAA4D-5A0C-10BB-EBFC-662CB2FB2C9B}"/>
              </a:ext>
            </a:extLst>
          </p:cNvPr>
          <p:cNvSpPr>
            <a:spLocks noGrp="1"/>
          </p:cNvSpPr>
          <p:nvPr>
            <p:ph type="subTitle" idx="1"/>
          </p:nvPr>
        </p:nvSpPr>
        <p:spPr>
          <a:xfrm>
            <a:off x="1117214" y="1344250"/>
            <a:ext cx="6914445" cy="338554"/>
          </a:xfrm>
        </p:spPr>
        <p:txBody>
          <a:bodyPr/>
          <a:lstStyle/>
          <a:p>
            <a:r>
              <a:rPr lang="en-US" dirty="0"/>
              <a:t>Performance Evaluation</a:t>
            </a:r>
          </a:p>
        </p:txBody>
      </p:sp>
      <p:sp>
        <p:nvSpPr>
          <p:cNvPr id="4" name="Text Placeholder 3">
            <a:extLst>
              <a:ext uri="{FF2B5EF4-FFF2-40B4-BE49-F238E27FC236}">
                <a16:creationId xmlns:a16="http://schemas.microsoft.com/office/drawing/2014/main" id="{C2C2EB6F-65C3-8BEB-D6B2-B628DE26D873}"/>
              </a:ext>
            </a:extLst>
          </p:cNvPr>
          <p:cNvSpPr>
            <a:spLocks noGrp="1"/>
          </p:cNvSpPr>
          <p:nvPr>
            <p:ph type="body" sz="quarter" idx="14"/>
          </p:nvPr>
        </p:nvSpPr>
        <p:spPr>
          <a:xfrm>
            <a:off x="1101054" y="1740305"/>
            <a:ext cx="6420975" cy="1391870"/>
          </a:xfrm>
        </p:spPr>
        <p:txBody>
          <a:bodyPr>
            <a:normAutofit/>
          </a:bodyPr>
          <a:lstStyle/>
          <a:p>
            <a:r>
              <a:rPr lang="en-US" dirty="0"/>
              <a:t>Ensuring system components (Zeek, MISP) perform designated roles.</a:t>
            </a:r>
          </a:p>
          <a:p>
            <a:r>
              <a:rPr lang="en-US" dirty="0"/>
              <a:t>Evaluating the system’s ability to handle increasing data within the K8s cluster.</a:t>
            </a:r>
          </a:p>
          <a:p>
            <a:r>
              <a:rPr lang="en-US" dirty="0"/>
              <a:t>Seamless data flow and usability of Zeek and MISP</a:t>
            </a:r>
          </a:p>
        </p:txBody>
      </p:sp>
      <p:sp>
        <p:nvSpPr>
          <p:cNvPr id="6" name="Slide Number Placeholder 5">
            <a:extLst>
              <a:ext uri="{FF2B5EF4-FFF2-40B4-BE49-F238E27FC236}">
                <a16:creationId xmlns:a16="http://schemas.microsoft.com/office/drawing/2014/main" id="{B0F46EC5-3A53-4BAB-2A51-DBD29EA9D50A}"/>
              </a:ext>
            </a:extLst>
          </p:cNvPr>
          <p:cNvSpPr>
            <a:spLocks noGrp="1"/>
          </p:cNvSpPr>
          <p:nvPr>
            <p:ph type="sldNum" sz="quarter" idx="4"/>
          </p:nvPr>
        </p:nvSpPr>
        <p:spPr/>
        <p:txBody>
          <a:bodyPr/>
          <a:lstStyle/>
          <a:p>
            <a:fld id="{8A7A6979-0714-4377-B894-6BE4C2D6E202}" type="slidenum">
              <a:rPr lang="en-US" smtClean="0"/>
              <a:pPr/>
              <a:t>6</a:t>
            </a:fld>
            <a:endParaRPr lang="en-US" dirty="0"/>
          </a:p>
        </p:txBody>
      </p:sp>
      <p:sp>
        <p:nvSpPr>
          <p:cNvPr id="5" name="Subtitle 2">
            <a:extLst>
              <a:ext uri="{FF2B5EF4-FFF2-40B4-BE49-F238E27FC236}">
                <a16:creationId xmlns:a16="http://schemas.microsoft.com/office/drawing/2014/main" id="{D4274EF5-4A84-D6C2-1496-FE402355E2C5}"/>
              </a:ext>
            </a:extLst>
          </p:cNvPr>
          <p:cNvSpPr txBox="1">
            <a:spLocks/>
          </p:cNvSpPr>
          <p:nvPr/>
        </p:nvSpPr>
        <p:spPr>
          <a:xfrm>
            <a:off x="1128501" y="3007488"/>
            <a:ext cx="6914445"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t>Success so far</a:t>
            </a:r>
          </a:p>
        </p:txBody>
      </p:sp>
      <p:sp>
        <p:nvSpPr>
          <p:cNvPr id="7" name="Text Placeholder 3">
            <a:extLst>
              <a:ext uri="{FF2B5EF4-FFF2-40B4-BE49-F238E27FC236}">
                <a16:creationId xmlns:a16="http://schemas.microsoft.com/office/drawing/2014/main" id="{6337D548-0F12-0A6A-1C61-3B8BBDAF7C7E}"/>
              </a:ext>
            </a:extLst>
          </p:cNvPr>
          <p:cNvSpPr txBox="1">
            <a:spLocks/>
          </p:cNvSpPr>
          <p:nvPr/>
        </p:nvSpPr>
        <p:spPr>
          <a:xfrm>
            <a:off x="1128501" y="3511959"/>
            <a:ext cx="6420975" cy="1391870"/>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Cond" panose="020B06060304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Successful deployment of Zeek and MISP pods</a:t>
            </a:r>
          </a:p>
          <a:p>
            <a:r>
              <a:rPr lang="en-US" dirty="0"/>
              <a:t>Ensuring scalability in the existing infrastructure.</a:t>
            </a:r>
          </a:p>
          <a:p>
            <a:r>
              <a:rPr lang="en-US" dirty="0"/>
              <a:t>Integration of Zeek logs as input to MISP using API</a:t>
            </a:r>
          </a:p>
        </p:txBody>
      </p:sp>
      <p:pic>
        <p:nvPicPr>
          <p:cNvPr id="8" name="Picture 7">
            <a:extLst>
              <a:ext uri="{FF2B5EF4-FFF2-40B4-BE49-F238E27FC236}">
                <a16:creationId xmlns:a16="http://schemas.microsoft.com/office/drawing/2014/main" id="{A540F27B-A101-DDB5-BF28-D450F2496FF4}"/>
              </a:ext>
            </a:extLst>
          </p:cNvPr>
          <p:cNvPicPr>
            <a:picLocks noChangeAspect="1"/>
          </p:cNvPicPr>
          <p:nvPr/>
        </p:nvPicPr>
        <p:blipFill>
          <a:blip r:embed="rId3"/>
          <a:stretch>
            <a:fillRect/>
          </a:stretch>
        </p:blipFill>
        <p:spPr>
          <a:xfrm>
            <a:off x="2416363" y="4492692"/>
            <a:ext cx="4311273" cy="1230776"/>
          </a:xfrm>
          <a:prstGeom prst="rect">
            <a:avLst/>
          </a:prstGeom>
        </p:spPr>
      </p:pic>
    </p:spTree>
    <p:extLst>
      <p:ext uri="{BB962C8B-B14F-4D97-AF65-F5344CB8AC3E}">
        <p14:creationId xmlns:p14="http://schemas.microsoft.com/office/powerpoint/2010/main" val="223174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6DDA5-4874-FDD6-6295-665C22214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F783D-0254-E460-1ADC-BF18CA45F153}"/>
              </a:ext>
            </a:extLst>
          </p:cNvPr>
          <p:cNvSpPr>
            <a:spLocks noGrp="1"/>
          </p:cNvSpPr>
          <p:nvPr>
            <p:ph type="ctrTitle"/>
          </p:nvPr>
        </p:nvSpPr>
        <p:spPr>
          <a:xfrm>
            <a:off x="1117214" y="442674"/>
            <a:ext cx="6925732" cy="387798"/>
          </a:xfrm>
        </p:spPr>
        <p:txBody>
          <a:bodyPr/>
          <a:lstStyle/>
          <a:p>
            <a:r>
              <a:rPr lang="en-US" sz="2800" dirty="0"/>
              <a:t>Key Challenges and Future Work</a:t>
            </a:r>
          </a:p>
        </p:txBody>
      </p:sp>
      <p:sp>
        <p:nvSpPr>
          <p:cNvPr id="3" name="Subtitle 2">
            <a:extLst>
              <a:ext uri="{FF2B5EF4-FFF2-40B4-BE49-F238E27FC236}">
                <a16:creationId xmlns:a16="http://schemas.microsoft.com/office/drawing/2014/main" id="{4DAF4D84-43FF-F4D3-A48F-673E381017FD}"/>
              </a:ext>
            </a:extLst>
          </p:cNvPr>
          <p:cNvSpPr>
            <a:spLocks noGrp="1"/>
          </p:cNvSpPr>
          <p:nvPr>
            <p:ph type="subTitle" idx="1"/>
          </p:nvPr>
        </p:nvSpPr>
        <p:spPr/>
        <p:txBody>
          <a:bodyPr/>
          <a:lstStyle/>
          <a:p>
            <a:r>
              <a:rPr lang="en-US" dirty="0"/>
              <a:t>Challenges faced so far</a:t>
            </a:r>
          </a:p>
        </p:txBody>
      </p:sp>
      <p:sp>
        <p:nvSpPr>
          <p:cNvPr id="4" name="Text Placeholder 3">
            <a:extLst>
              <a:ext uri="{FF2B5EF4-FFF2-40B4-BE49-F238E27FC236}">
                <a16:creationId xmlns:a16="http://schemas.microsoft.com/office/drawing/2014/main" id="{25ADC8A9-FB4A-08F6-5451-853DDDB85205}"/>
              </a:ext>
            </a:extLst>
          </p:cNvPr>
          <p:cNvSpPr>
            <a:spLocks noGrp="1"/>
          </p:cNvSpPr>
          <p:nvPr>
            <p:ph type="body" sz="quarter" idx="14"/>
          </p:nvPr>
        </p:nvSpPr>
        <p:spPr>
          <a:xfrm>
            <a:off x="1117213" y="1850245"/>
            <a:ext cx="6497925" cy="2712327"/>
          </a:xfrm>
        </p:spPr>
        <p:txBody>
          <a:bodyPr>
            <a:normAutofit/>
          </a:bodyPr>
          <a:lstStyle/>
          <a:p>
            <a:r>
              <a:rPr lang="en-US" dirty="0"/>
              <a:t>Lack of literature around implementing live threat intelligence monitoring in Kubernetes.</a:t>
            </a:r>
          </a:p>
          <a:p>
            <a:r>
              <a:rPr lang="en-US" dirty="0"/>
              <a:t>Resource Management and Persistent Storage Binding issues</a:t>
            </a:r>
          </a:p>
          <a:p>
            <a:r>
              <a:rPr lang="en-US" dirty="0"/>
              <a:t>Issues with generated Zeek Logs that were to be integrated with MISP.</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B691CD7-F9A9-8763-7391-D1C03DE24A19}"/>
              </a:ext>
            </a:extLst>
          </p:cNvPr>
          <p:cNvSpPr>
            <a:spLocks noGrp="1"/>
          </p:cNvSpPr>
          <p:nvPr>
            <p:ph type="sldNum" sz="quarter" idx="4"/>
          </p:nvPr>
        </p:nvSpPr>
        <p:spPr/>
        <p:txBody>
          <a:bodyPr/>
          <a:lstStyle/>
          <a:p>
            <a:fld id="{8A7A6979-0714-4377-B894-6BE4C2D6E202}" type="slidenum">
              <a:rPr lang="en-US" smtClean="0"/>
              <a:pPr/>
              <a:t>7</a:t>
            </a:fld>
            <a:endParaRPr lang="en-US" dirty="0"/>
          </a:p>
        </p:txBody>
      </p:sp>
      <p:sp>
        <p:nvSpPr>
          <p:cNvPr id="10" name="Subtitle 2">
            <a:extLst>
              <a:ext uri="{FF2B5EF4-FFF2-40B4-BE49-F238E27FC236}">
                <a16:creationId xmlns:a16="http://schemas.microsoft.com/office/drawing/2014/main" id="{8337519B-DC9A-4576-297F-58EC381DE7C0}"/>
              </a:ext>
            </a:extLst>
          </p:cNvPr>
          <p:cNvSpPr txBox="1">
            <a:spLocks/>
          </p:cNvSpPr>
          <p:nvPr/>
        </p:nvSpPr>
        <p:spPr>
          <a:xfrm>
            <a:off x="1101054" y="3493692"/>
            <a:ext cx="6925733" cy="341599"/>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bg2"/>
                </a:solidFill>
                <a:latin typeface="Franklin Gothic Demi Cond" panose="020B0603020102020204" pitchFamily="34"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Franklin Gothic Medium" panose="020B0603020102020204" pitchFamily="34" charset="0"/>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Franklin Gothic Medium" panose="020B0603020102020204" pitchFamily="34" charset="0"/>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Franklin Gothic Medium" panose="020B0603020102020204" pitchFamily="34" charset="0"/>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t>Future Work</a:t>
            </a:r>
          </a:p>
        </p:txBody>
      </p:sp>
      <p:sp>
        <p:nvSpPr>
          <p:cNvPr id="11" name="Text Placeholder 3">
            <a:extLst>
              <a:ext uri="{FF2B5EF4-FFF2-40B4-BE49-F238E27FC236}">
                <a16:creationId xmlns:a16="http://schemas.microsoft.com/office/drawing/2014/main" id="{81625385-7C1A-D64E-9A16-DED8F84AEFBD}"/>
              </a:ext>
            </a:extLst>
          </p:cNvPr>
          <p:cNvSpPr txBox="1">
            <a:spLocks/>
          </p:cNvSpPr>
          <p:nvPr/>
        </p:nvSpPr>
        <p:spPr>
          <a:xfrm>
            <a:off x="1101054" y="4122574"/>
            <a:ext cx="6497925" cy="2712327"/>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Integrating Zeek with Grafana to visualize the logs for better understanding.</a:t>
            </a:r>
          </a:p>
          <a:p>
            <a:r>
              <a:rPr lang="en-US" dirty="0"/>
              <a:t>Obtaining resource metrics and evaluating cost-effectiveness of the solution.</a:t>
            </a:r>
          </a:p>
          <a:p>
            <a:endParaRPr lang="en-US" dirty="0"/>
          </a:p>
          <a:p>
            <a:endParaRPr lang="en-US" dirty="0"/>
          </a:p>
        </p:txBody>
      </p:sp>
    </p:spTree>
    <p:extLst>
      <p:ext uri="{BB962C8B-B14F-4D97-AF65-F5344CB8AC3E}">
        <p14:creationId xmlns:p14="http://schemas.microsoft.com/office/powerpoint/2010/main" val="415990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DA04-FB6A-7641-BC76-3F920E2749F6}"/>
              </a:ext>
            </a:extLst>
          </p:cNvPr>
          <p:cNvSpPr>
            <a:spLocks noGrp="1"/>
          </p:cNvSpPr>
          <p:nvPr>
            <p:ph type="ctrTitle"/>
          </p:nvPr>
        </p:nvSpPr>
        <p:spPr>
          <a:xfrm>
            <a:off x="2170159" y="1466566"/>
            <a:ext cx="4814498" cy="1107996"/>
          </a:xfrm>
        </p:spPr>
        <p:txBody>
          <a:bodyPr/>
          <a:lstStyle/>
          <a:p>
            <a:r>
              <a:rPr lang="en-US" sz="8000" dirty="0"/>
              <a:t>Questions</a:t>
            </a:r>
          </a:p>
        </p:txBody>
      </p:sp>
      <p:sp>
        <p:nvSpPr>
          <p:cNvPr id="3" name="Subtitle 2">
            <a:extLst>
              <a:ext uri="{FF2B5EF4-FFF2-40B4-BE49-F238E27FC236}">
                <a16:creationId xmlns:a16="http://schemas.microsoft.com/office/drawing/2014/main" id="{8926984C-B218-4249-B51A-4A33D6558ADF}"/>
              </a:ext>
            </a:extLst>
          </p:cNvPr>
          <p:cNvSpPr>
            <a:spLocks noGrp="1"/>
          </p:cNvSpPr>
          <p:nvPr>
            <p:ph type="subTitle" idx="1"/>
          </p:nvPr>
        </p:nvSpPr>
        <p:spPr/>
        <p:txBody>
          <a:bodyPr/>
          <a:lstStyle/>
          <a:p>
            <a:r>
              <a:rPr lang="en-US" dirty="0"/>
              <a:t>Note</a:t>
            </a:r>
          </a:p>
        </p:txBody>
      </p:sp>
      <p:sp>
        <p:nvSpPr>
          <p:cNvPr id="4" name="Text Placeholder 3">
            <a:extLst>
              <a:ext uri="{FF2B5EF4-FFF2-40B4-BE49-F238E27FC236}">
                <a16:creationId xmlns:a16="http://schemas.microsoft.com/office/drawing/2014/main" id="{027F45BD-4B37-504D-BE3A-E0730842C71D}"/>
              </a:ext>
            </a:extLst>
          </p:cNvPr>
          <p:cNvSpPr>
            <a:spLocks noGrp="1"/>
          </p:cNvSpPr>
          <p:nvPr>
            <p:ph type="body" sz="quarter" idx="14"/>
          </p:nvPr>
        </p:nvSpPr>
        <p:spPr/>
        <p:txBody>
          <a:bodyPr/>
          <a:lstStyle/>
          <a:p>
            <a:r>
              <a:rPr lang="en-US" dirty="0"/>
              <a:t>Work in progress in terms of Week 4 deliverables experimentation and results</a:t>
            </a:r>
          </a:p>
        </p:txBody>
      </p:sp>
      <p:sp>
        <p:nvSpPr>
          <p:cNvPr id="5" name="Slide Number Placeholder 4">
            <a:extLst>
              <a:ext uri="{FF2B5EF4-FFF2-40B4-BE49-F238E27FC236}">
                <a16:creationId xmlns:a16="http://schemas.microsoft.com/office/drawing/2014/main" id="{29E31656-4415-2F49-B070-468DE637CC0C}"/>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7005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4B2-548F-5F42-8B41-4D7FB81CD07E}"/>
              </a:ext>
            </a:extLst>
          </p:cNvPr>
          <p:cNvSpPr>
            <a:spLocks noGrp="1"/>
          </p:cNvSpPr>
          <p:nvPr>
            <p:ph type="ctrTitle"/>
          </p:nvPr>
        </p:nvSpPr>
        <p:spPr/>
        <p:txBody>
          <a:bodyPr/>
          <a:lstStyle/>
          <a:p>
            <a:endParaRPr lang="en-US"/>
          </a:p>
        </p:txBody>
      </p:sp>
      <p:sp>
        <p:nvSpPr>
          <p:cNvPr id="3" name="Slide Number Placeholder 2">
            <a:extLst>
              <a:ext uri="{FF2B5EF4-FFF2-40B4-BE49-F238E27FC236}">
                <a16:creationId xmlns:a16="http://schemas.microsoft.com/office/drawing/2014/main" id="{BF562F0A-A0A6-4441-AC12-76FFCAD42455}"/>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4" name="Text Placeholder 3">
            <a:extLst>
              <a:ext uri="{FF2B5EF4-FFF2-40B4-BE49-F238E27FC236}">
                <a16:creationId xmlns:a16="http://schemas.microsoft.com/office/drawing/2014/main" id="{B3264691-F0FD-A245-BC44-29628B8B1C7A}"/>
              </a:ext>
            </a:extLst>
          </p:cNvPr>
          <p:cNvSpPr>
            <a:spLocks noGrp="1"/>
          </p:cNvSpPr>
          <p:nvPr>
            <p:ph type="body" sz="quarter" idx="13"/>
          </p:nvPr>
        </p:nvSpPr>
        <p:spPr/>
        <p:txBody>
          <a:bodyPr/>
          <a:lstStyle/>
          <a:p>
            <a:r>
              <a:rPr lang="en-US" dirty="0"/>
              <a:t>Rahul Kinnera</a:t>
            </a:r>
          </a:p>
        </p:txBody>
      </p:sp>
      <p:sp>
        <p:nvSpPr>
          <p:cNvPr id="5" name="Text Placeholder 4">
            <a:extLst>
              <a:ext uri="{FF2B5EF4-FFF2-40B4-BE49-F238E27FC236}">
                <a16:creationId xmlns:a16="http://schemas.microsoft.com/office/drawing/2014/main" id="{A022EEEB-035B-C44D-B47D-5EB367443DE4}"/>
              </a:ext>
            </a:extLst>
          </p:cNvPr>
          <p:cNvSpPr>
            <a:spLocks noGrp="1"/>
          </p:cNvSpPr>
          <p:nvPr>
            <p:ph type="body" sz="quarter" idx="14"/>
          </p:nvPr>
        </p:nvSpPr>
        <p:spPr/>
        <p:txBody>
          <a:bodyPr/>
          <a:lstStyle/>
          <a:p>
            <a:r>
              <a:rPr lang="en-US" dirty="0"/>
              <a:t>Graduate Student</a:t>
            </a:r>
          </a:p>
        </p:txBody>
      </p:sp>
      <p:sp>
        <p:nvSpPr>
          <p:cNvPr id="6" name="Text Placeholder 5">
            <a:extLst>
              <a:ext uri="{FF2B5EF4-FFF2-40B4-BE49-F238E27FC236}">
                <a16:creationId xmlns:a16="http://schemas.microsoft.com/office/drawing/2014/main" id="{2ECC231E-BCD7-9B4F-8BAB-A911013C7166}"/>
              </a:ext>
            </a:extLst>
          </p:cNvPr>
          <p:cNvSpPr>
            <a:spLocks noGrp="1"/>
          </p:cNvSpPr>
          <p:nvPr>
            <p:ph type="body" sz="quarter" idx="15"/>
          </p:nvPr>
        </p:nvSpPr>
        <p:spPr/>
        <p:txBody>
          <a:bodyPr/>
          <a:lstStyle/>
          <a:p>
            <a:r>
              <a:rPr lang="en-US" dirty="0"/>
              <a:t>Information Security</a:t>
            </a:r>
          </a:p>
        </p:txBody>
      </p:sp>
      <p:sp>
        <p:nvSpPr>
          <p:cNvPr id="7" name="Text Placeholder 6">
            <a:extLst>
              <a:ext uri="{FF2B5EF4-FFF2-40B4-BE49-F238E27FC236}">
                <a16:creationId xmlns:a16="http://schemas.microsoft.com/office/drawing/2014/main" id="{F6F161BB-1E3C-504F-99F7-6C53532FC01E}"/>
              </a:ext>
            </a:extLst>
          </p:cNvPr>
          <p:cNvSpPr>
            <a:spLocks noGrp="1"/>
          </p:cNvSpPr>
          <p:nvPr>
            <p:ph type="body" sz="quarter" idx="16"/>
          </p:nvPr>
        </p:nvSpPr>
        <p:spPr/>
        <p:txBody>
          <a:bodyPr/>
          <a:lstStyle/>
          <a:p>
            <a:r>
              <a:rPr lang="en-US" dirty="0"/>
              <a:t>rkinnera@purdue.edu</a:t>
            </a:r>
          </a:p>
        </p:txBody>
      </p:sp>
    </p:spTree>
    <p:extLst>
      <p:ext uri="{BB962C8B-B14F-4D97-AF65-F5344CB8AC3E}">
        <p14:creationId xmlns:p14="http://schemas.microsoft.com/office/powerpoint/2010/main" val="1564979424"/>
      </p:ext>
    </p:extLst>
  </p:cSld>
  <p:clrMapOvr>
    <a:masterClrMapping/>
  </p:clrMapOvr>
</p:sld>
</file>

<file path=ppt/theme/theme1.xml><?xml version="1.0" encoding="utf-8"?>
<a:theme xmlns:a="http://schemas.openxmlformats.org/drawingml/2006/main" name="Parcel">
  <a:themeElements>
    <a:clrScheme name="Custom 4">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E6E3D"/>
      </a:hlink>
      <a:folHlink>
        <a:srgbClr val="8E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2005</TotalTime>
  <Words>574</Words>
  <Application>Microsoft Office PowerPoint</Application>
  <PresentationFormat>On-screen Show (4:3)</PresentationFormat>
  <Paragraphs>85</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Acumin Pro</vt:lpstr>
      <vt:lpstr>Arial</vt:lpstr>
      <vt:lpstr>Calibri</vt:lpstr>
      <vt:lpstr>Franklin Gothic Demi Cond</vt:lpstr>
      <vt:lpstr>Franklin Gothic Medium</vt:lpstr>
      <vt:lpstr>Franklin Gothic Medium Cond</vt:lpstr>
      <vt:lpstr>Impact</vt:lpstr>
      <vt:lpstr>Wingdings</vt:lpstr>
      <vt:lpstr>Parcel</vt:lpstr>
      <vt:lpstr>Proactive Threat Detection in Kubernetes</vt:lpstr>
      <vt:lpstr>Problem Statement</vt:lpstr>
      <vt:lpstr>Project Timeline and Completion Plan</vt:lpstr>
      <vt:lpstr>Concrete Task and System I-O</vt:lpstr>
      <vt:lpstr>Concrete Task and System I-O</vt:lpstr>
      <vt:lpstr>Evaluation and Progress</vt:lpstr>
      <vt:lpstr>Key Challenges and Future Work</vt:lpstr>
      <vt:lpstr>Questions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Rahul Kinnera</cp:lastModifiedBy>
  <cp:revision>39</cp:revision>
  <dcterms:created xsi:type="dcterms:W3CDTF">2020-02-06T20:42:06Z</dcterms:created>
  <dcterms:modified xsi:type="dcterms:W3CDTF">2024-12-03T08:15:41Z</dcterms:modified>
  <cp:category/>
</cp:coreProperties>
</file>