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89" r:id="rId25"/>
    <p:sldId id="28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&gt;50K</c:v>
                </c:pt>
                <c:pt idx="1">
                  <c:v>&lt;=50K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7650</c:v>
                </c:pt>
                <c:pt idx="1">
                  <c:v>23068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5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8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9B0DCF-E2CD-485D-B48C-4164C9BD6E4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4A5820B-111F-48EB-8DBE-B234EFA7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2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machine-learning-databases/adult/adult.data" TargetMode="External"/><Relationship Id="rId2" Type="http://schemas.openxmlformats.org/officeDocument/2006/relationships/hyperlink" Target="http://archive.ics.uci.edu/ml/datasets/Adul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559 Final Project	</a:t>
            </a:r>
            <a:br>
              <a:rPr lang="en-US" dirty="0" smtClean="0"/>
            </a:br>
            <a:r>
              <a:rPr lang="en-US" sz="1800" dirty="0" smtClean="0"/>
              <a:t>xing Gao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- Predict Adult Income Salary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6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Process Missing Data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" y="2769326"/>
            <a:ext cx="11181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some reason, some sample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workclass</a:t>
            </a:r>
            <a:r>
              <a:rPr lang="en-US" dirty="0"/>
              <a:t> has 1836 missing data,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occupation: has 1843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native-country: has 583 missing data. </a:t>
            </a:r>
          </a:p>
          <a:p>
            <a:r>
              <a:rPr lang="en-US" dirty="0" smtClean="0"/>
              <a:t>Could be missing because data is missing when collection, or don’t want provide by data provider’s intent.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640" y="4950823"/>
            <a:ext cx="84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data been is missing</a:t>
            </a:r>
          </a:p>
          <a:p>
            <a:r>
              <a:rPr lang="en-US" dirty="0" smtClean="0"/>
              <a:t>Two option:</a:t>
            </a:r>
          </a:p>
          <a:p>
            <a:r>
              <a:rPr lang="en-US" dirty="0" smtClean="0"/>
              <a:t>Option 1: delete whole sample if some attribute data is missing.</a:t>
            </a:r>
          </a:p>
          <a:p>
            <a:r>
              <a:rPr lang="en-US" dirty="0" smtClean="0"/>
              <a:t>Option 2: replace data with average of that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Process Missing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62399" y="3848318"/>
            <a:ext cx="8825659" cy="24780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/>
              <a:t>work class </a:t>
            </a:r>
            <a:r>
              <a:rPr lang="en-US" dirty="0"/>
              <a:t>and </a:t>
            </a:r>
            <a:r>
              <a:rPr lang="en-US" b="1" dirty="0"/>
              <a:t>occupation</a:t>
            </a:r>
            <a:r>
              <a:rPr lang="en-US" dirty="0"/>
              <a:t> has great influence on person’s salary, so if work class or occupation is missing, we </a:t>
            </a:r>
            <a:r>
              <a:rPr lang="en-US" b="1" dirty="0"/>
              <a:t>delete whole instance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remove all instance missing work class and occupation, we found out still have 556 instances missing native-country.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rest 30718 instance, we have 27504 instances are from United-state, that 89.53%. So for people missing native country attribute, we will set them to United-state.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7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Training Classifier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6914" y="2834640"/>
            <a:ext cx="8540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3.1 Simple Classifier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Naive Bayes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KNN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3.2 Advance Classifier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Random Forest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C4.5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3.3 Improve result: Ensemble Methods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4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Simple Classifier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862" y="3525517"/>
            <a:ext cx="1025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Naive Bayes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Correctly Classified Instances        5052               82.2266 %</a:t>
            </a:r>
          </a:p>
          <a:p>
            <a:r>
              <a:rPr lang="en-US" dirty="0"/>
              <a:t>Incorrectly Classified Instances      1092               17.7734 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2468880"/>
            <a:ext cx="1080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parameter estimate (Naive Bayes)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non-parameter classifier (KNN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Experiment </a:t>
            </a:r>
            <a:r>
              <a:rPr lang="en-US" dirty="0"/>
              <a:t>will split data set to 80% for training and 20% for testing.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862" y="4859153"/>
            <a:ext cx="9640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KNN, </a:t>
            </a:r>
            <a:r>
              <a:rPr lang="en-US" dirty="0"/>
              <a:t>we will test k = 1, 5, 9, 15, 21, 41, </a:t>
            </a:r>
            <a:r>
              <a:rPr lang="en-US" dirty="0" smtClean="0"/>
              <a:t>51(only odd number)</a:t>
            </a:r>
            <a:endParaRPr lang="en-US" dirty="0"/>
          </a:p>
          <a:p>
            <a:r>
              <a:rPr lang="en-US" dirty="0"/>
              <a:t>Each classifier will test 10 times and get average error rate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our best result. Choose K=51</a:t>
            </a:r>
          </a:p>
          <a:p>
            <a:r>
              <a:rPr lang="en-US" dirty="0"/>
              <a:t>Correctly Classified Instances        5178               84.2773 %</a:t>
            </a:r>
          </a:p>
          <a:p>
            <a:r>
              <a:rPr lang="en-US" dirty="0"/>
              <a:t>Incorrectly Classified Instances       966               15.7227 %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3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Advance classifier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2144" y="2560320"/>
            <a:ext cx="7900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Forest</a:t>
            </a:r>
          </a:p>
          <a:p>
            <a:r>
              <a:rPr lang="en-US" dirty="0"/>
              <a:t>Most our attribute are nominal data, so tree decision will get better result than linear regression </a:t>
            </a:r>
            <a:r>
              <a:rPr lang="en-US" dirty="0" err="1" smtClean="0"/>
              <a:t>classifier,eg</a:t>
            </a:r>
            <a:r>
              <a:rPr lang="en-US" dirty="0" smtClean="0"/>
              <a:t> SVM</a:t>
            </a:r>
          </a:p>
          <a:p>
            <a:r>
              <a:rPr lang="en-US" dirty="0"/>
              <a:t>Experiment will test different number of trees.</a:t>
            </a:r>
          </a:p>
          <a:p>
            <a:r>
              <a:rPr lang="en-US" dirty="0" smtClean="0"/>
              <a:t>Number of trees = 10 , 20, 30</a:t>
            </a:r>
          </a:p>
          <a:p>
            <a:r>
              <a:rPr lang="en-US" dirty="0" smtClean="0"/>
              <a:t>When we choose 20 we got best result.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Correctly Classified Instances        5202               84.668  %</a:t>
            </a:r>
          </a:p>
          <a:p>
            <a:r>
              <a:rPr lang="en-US" dirty="0"/>
              <a:t>Incorrectly Classified Instances       942               15.332 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4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Advance </a:t>
            </a:r>
            <a:r>
              <a:rPr lang="en-US" dirty="0" smtClean="0"/>
              <a:t>classifier-cont.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7017" y="2860766"/>
            <a:ext cx="8791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C4.5 </a:t>
            </a:r>
          </a:p>
          <a:p>
            <a:r>
              <a:rPr lang="en-US" dirty="0"/>
              <a:t>Next we are going </a:t>
            </a:r>
            <a:r>
              <a:rPr lang="en-US" dirty="0" smtClean="0"/>
              <a:t>to use </a:t>
            </a:r>
            <a:r>
              <a:rPr lang="en-US" dirty="0"/>
              <a:t>C4.5, in </a:t>
            </a:r>
            <a:r>
              <a:rPr lang="en-US" dirty="0" err="1"/>
              <a:t>weka</a:t>
            </a:r>
            <a:r>
              <a:rPr lang="en-US" dirty="0"/>
              <a:t> it’s call J48. </a:t>
            </a:r>
          </a:p>
          <a:p>
            <a:r>
              <a:rPr lang="en-US" dirty="0"/>
              <a:t>Basic idea of C4.5 is generate a decision tree based on data, the parameter we need test is size of the tree.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177" y="4855029"/>
            <a:ext cx="756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Correctly Classified Instances        5262               85.6445 %</a:t>
            </a:r>
          </a:p>
          <a:p>
            <a:r>
              <a:rPr lang="en-US" dirty="0"/>
              <a:t>Incorrectly Classified Instances       882               14.3555 %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2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0"/>
            <a:ext cx="117696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3.3 Improve result: Ensemble Methods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3181350"/>
            <a:ext cx="8826500" cy="2478088"/>
          </a:xfrm>
        </p:spPr>
        <p:txBody>
          <a:bodyPr/>
          <a:lstStyle/>
          <a:p>
            <a:r>
              <a:rPr lang="en-US" b="1" dirty="0"/>
              <a:t>3.3.1 Bagging</a:t>
            </a:r>
          </a:p>
          <a:p>
            <a:r>
              <a:rPr lang="en-US" dirty="0"/>
              <a:t>Bootstrap aggregating, given a dataset S, sampling it to small size Si ( </a:t>
            </a:r>
            <a:r>
              <a:rPr lang="en-US" dirty="0" err="1"/>
              <a:t>i</a:t>
            </a:r>
            <a:r>
              <a:rPr lang="en-US" dirty="0"/>
              <a:t> is the number of classifier), since we have different training set, we will have different classifier, Ci. </a:t>
            </a:r>
          </a:p>
          <a:p>
            <a:r>
              <a:rPr lang="en-US" dirty="0"/>
              <a:t>When we classifying a new instance, we run every classifier, and vote based on calls predication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56" y="5659438"/>
            <a:ext cx="60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Advantage:</a:t>
            </a:r>
          </a:p>
          <a:p>
            <a:r>
              <a:rPr lang="en-US" dirty="0" smtClean="0"/>
              <a:t>Improving result, when there has noise in Data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84571" y="5660136"/>
                <a:ext cx="3331028" cy="87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1" y="5660136"/>
                <a:ext cx="3331028" cy="8767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16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3.3.1 </a:t>
            </a:r>
            <a:r>
              <a:rPr lang="en-US" b="1" dirty="0" smtClean="0"/>
              <a:t>Bagging-cont.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3548063"/>
            <a:ext cx="8824913" cy="2478087"/>
          </a:xfrm>
        </p:spPr>
        <p:txBody>
          <a:bodyPr/>
          <a:lstStyle/>
          <a:p>
            <a:r>
              <a:rPr lang="en-US" dirty="0" smtClean="0"/>
              <a:t>The classifier we uses for bagging is C4.5, 10 times iteration</a:t>
            </a:r>
          </a:p>
          <a:p>
            <a:r>
              <a:rPr lang="en-US" dirty="0" smtClean="0"/>
              <a:t>Correctly </a:t>
            </a:r>
            <a:r>
              <a:rPr lang="en-US" dirty="0"/>
              <a:t>Classified Instances        5285               86.0189 %</a:t>
            </a:r>
          </a:p>
          <a:p>
            <a:r>
              <a:rPr lang="en-US" dirty="0"/>
              <a:t>Incorrectly Classified Instances       859               13.9811 </a:t>
            </a:r>
            <a:r>
              <a:rPr lang="en-US" dirty="0" smtClean="0"/>
              <a:t>%</a:t>
            </a:r>
          </a:p>
          <a:p>
            <a:r>
              <a:rPr lang="en-US" dirty="0" smtClean="0"/>
              <a:t>Slightly better than C4.5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7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explore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Software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3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3.3.2 Boosting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3168650"/>
            <a:ext cx="8824913" cy="2478088"/>
          </a:xfrm>
        </p:spPr>
        <p:txBody>
          <a:bodyPr/>
          <a:lstStyle/>
          <a:p>
            <a:r>
              <a:rPr lang="en-US" dirty="0" smtClean="0"/>
              <a:t>Goal for Boosting, </a:t>
            </a:r>
            <a:r>
              <a:rPr lang="en-US" dirty="0"/>
              <a:t>iteratively make some changes on previous </a:t>
            </a:r>
            <a:r>
              <a:rPr lang="en-US" dirty="0" smtClean="0"/>
              <a:t>model,</a:t>
            </a:r>
          </a:p>
          <a:p>
            <a:r>
              <a:rPr lang="en-US" dirty="0"/>
              <a:t>put extra weight on those sample in next training</a:t>
            </a:r>
            <a:r>
              <a:rPr lang="en-US" dirty="0" smtClean="0"/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next model will getting better result for the instance we make wrong label at previous model. </a:t>
            </a:r>
          </a:p>
        </p:txBody>
      </p:sp>
    </p:spTree>
    <p:extLst>
      <p:ext uri="{BB962C8B-B14F-4D97-AF65-F5344CB8AC3E}">
        <p14:creationId xmlns:p14="http://schemas.microsoft.com/office/powerpoint/2010/main" val="245532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</a:t>
            </a:r>
            <a:r>
              <a:rPr lang="en-US" dirty="0" smtClean="0"/>
              <a:t>Boosting-cont.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3548063"/>
            <a:ext cx="8824913" cy="2478087"/>
          </a:xfrm>
        </p:spPr>
        <p:txBody>
          <a:bodyPr/>
          <a:lstStyle/>
          <a:p>
            <a:r>
              <a:rPr lang="en-US" dirty="0" smtClean="0"/>
              <a:t>Compare two different classifier, Decision Stump and C4.5</a:t>
            </a:r>
          </a:p>
          <a:p>
            <a:r>
              <a:rPr lang="en-US" dirty="0" smtClean="0"/>
              <a:t>Each mother we also test iteration 10, 20 , 50 times</a:t>
            </a:r>
          </a:p>
          <a:p>
            <a:r>
              <a:rPr lang="en-US" dirty="0" smtClean="0"/>
              <a:t>C4.5 is better, but also only have 84%, almost same as single C.45 classifier</a:t>
            </a:r>
          </a:p>
          <a:p>
            <a:endParaRPr lang="en-US" dirty="0" smtClean="0"/>
          </a:p>
          <a:p>
            <a:r>
              <a:rPr lang="en-US" dirty="0"/>
              <a:t>Correctly Classified Instances        5190               84.4727 %</a:t>
            </a:r>
          </a:p>
          <a:p>
            <a:r>
              <a:rPr lang="en-US" dirty="0"/>
              <a:t>Incorrectly Classified Instances       954               15.5273 %</a:t>
            </a:r>
          </a:p>
        </p:txBody>
      </p:sp>
    </p:spTree>
    <p:extLst>
      <p:ext uri="{BB962C8B-B14F-4D97-AF65-F5344CB8AC3E}">
        <p14:creationId xmlns:p14="http://schemas.microsoft.com/office/powerpoint/2010/main" val="414455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Conclusion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3548063"/>
            <a:ext cx="8824913" cy="2478087"/>
          </a:xfrm>
        </p:spPr>
        <p:txBody>
          <a:bodyPr/>
          <a:lstStyle/>
          <a:p>
            <a:r>
              <a:rPr lang="en-US" dirty="0" smtClean="0"/>
              <a:t>Which Classifier?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Ensemble or not?</a:t>
            </a:r>
          </a:p>
          <a:p>
            <a:r>
              <a:rPr lang="en-US" dirty="0" smtClean="0"/>
              <a:t>Since we have over 30K instance, the noise won’t effect much.</a:t>
            </a:r>
          </a:p>
          <a:p>
            <a:r>
              <a:rPr lang="en-US" dirty="0" smtClean="0"/>
              <a:t>Based on our experiment, Bagging has better performance than Boosting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9181" y="3594098"/>
          <a:ext cx="6394450" cy="1435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295"/>
                <a:gridCol w="1598295"/>
                <a:gridCol w="1598930"/>
                <a:gridCol w="15989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classifier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Overall correct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correct rate for “&gt;50K”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correct rate for “&lt;=50K”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84.2773 %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56.417%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93.244%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Naive Bayes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82.2266%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80.548%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82.766%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84.668  %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63.337%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91.523%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85.6445 %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61.698%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93.352%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Bagging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86.0189 %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62.834%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93.481%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Boosting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84.4076 %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64.171%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90.921%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56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Real world implementation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9983"/>
              </p:ext>
            </p:extLst>
          </p:nvPr>
        </p:nvGraphicFramePr>
        <p:xfrm>
          <a:off x="959639" y="4554453"/>
          <a:ext cx="8003094" cy="190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9466"/>
                <a:gridCol w="2275665"/>
                <a:gridCol w="2667963"/>
              </a:tblGrid>
              <a:tr h="953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                               Real class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Assumption </a:t>
                      </a:r>
                      <a:r>
                        <a:rPr lang="en-US" sz="1100" dirty="0">
                          <a:effectLst/>
                        </a:rPr>
                        <a:t>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&gt;50K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&lt;=50K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&gt;50K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&lt;=50K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59639" y="2998631"/>
            <a:ext cx="77432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/>
              <a:t>If we have cost table:</a:t>
            </a:r>
          </a:p>
          <a:p>
            <a:r>
              <a:rPr lang="en-US" sz="1400" dirty="0" smtClean="0"/>
              <a:t>If C1 is greater than C2, we better choose higher correct rate classifier among “&gt;50K”, which is “Naive Bayes”</a:t>
            </a:r>
          </a:p>
          <a:p>
            <a:r>
              <a:rPr lang="en-US" sz="1400" dirty="0" smtClean="0"/>
              <a:t>If C2 is greater than C1, we better choose higher correct rate classifier among “&lt;=50K”, which is “C4.5”.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59639" y="4638006"/>
            <a:ext cx="3143129" cy="872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9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Real world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34716" y="2634916"/>
                <a:ext cx="7435516" cy="196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Minimum Error Rate Decision Rule</a:t>
                </a:r>
              </a:p>
              <a:p>
                <a:r>
                  <a:rPr lang="en-US" altLang="zh-CN" dirty="0" smtClean="0"/>
                  <a:t>We denote </a:t>
                </a:r>
                <a:r>
                  <a:rPr lang="el-GR" altLang="zh-CN" dirty="0" smtClean="0"/>
                  <a:t>ω</a:t>
                </a:r>
                <a:r>
                  <a:rPr lang="en-US" altLang="zh-CN" dirty="0" smtClean="0"/>
                  <a:t>1 as class “&gt;50K”, </a:t>
                </a:r>
                <a:r>
                  <a:rPr lang="el-GR" altLang="zh-CN" dirty="0" smtClean="0"/>
                  <a:t>ω</a:t>
                </a:r>
                <a:r>
                  <a:rPr lang="en-US" altLang="zh-CN" dirty="0" smtClean="0"/>
                  <a:t>2 as class”&lt;=50K”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choose </a:t>
                </a:r>
                <a:r>
                  <a:rPr lang="el-GR" altLang="zh-CN" dirty="0"/>
                  <a:t>ω</a:t>
                </a:r>
                <a:r>
                  <a:rPr lang="en-US" altLang="zh-CN" dirty="0"/>
                  <a:t>1 </a:t>
                </a:r>
                <a:r>
                  <a:rPr lang="en-US" altLang="zh-CN" dirty="0" smtClean="0"/>
                  <a:t> if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l-GR" altLang="zh-CN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l-GR" altLang="zh-CN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1∗0.25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2∗0.75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6" y="2634916"/>
                <a:ext cx="7435516" cy="1962012"/>
              </a:xfrm>
              <a:prstGeom prst="rect">
                <a:avLst/>
              </a:prstGeom>
              <a:blipFill rotWithShape="0">
                <a:blip r:embed="rId2"/>
                <a:stretch>
                  <a:fillRect l="-738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16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Real world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1895" y="2767264"/>
            <a:ext cx="1069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we don’t have cost table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6431" y="3136596"/>
            <a:ext cx="8867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“&gt;50K” as </a:t>
            </a:r>
            <a:r>
              <a:rPr lang="el-GR" dirty="0" smtClean="0"/>
              <a:t>ω</a:t>
            </a:r>
            <a:r>
              <a:rPr lang="en-US" dirty="0" smtClean="0"/>
              <a:t>1, class “&lt;=50K” as </a:t>
            </a:r>
            <a:r>
              <a:rPr lang="el-GR" dirty="0" smtClean="0"/>
              <a:t>ω</a:t>
            </a:r>
            <a:r>
              <a:rPr lang="en-US" dirty="0" smtClean="0"/>
              <a:t>2</a:t>
            </a:r>
          </a:p>
          <a:p>
            <a:r>
              <a:rPr lang="en-US" dirty="0" smtClean="0"/>
              <a:t>Denote Cc1 as Correct rate of C4.5 in class”&gt;50K”,</a:t>
            </a:r>
            <a:r>
              <a:rPr lang="en-US" dirty="0"/>
              <a:t> </a:t>
            </a:r>
            <a:r>
              <a:rPr lang="en-US" dirty="0" smtClean="0"/>
              <a:t>Cc2 </a:t>
            </a:r>
            <a:r>
              <a:rPr lang="en-US" dirty="0"/>
              <a:t>as Correct rate of C4.5 in </a:t>
            </a:r>
            <a:r>
              <a:rPr lang="en-US" dirty="0" smtClean="0"/>
              <a:t>class”&gt;</a:t>
            </a:r>
            <a:r>
              <a:rPr lang="en-US" dirty="0"/>
              <a:t>50K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Denote Cn1 as Correct Rate of </a:t>
            </a:r>
            <a:r>
              <a:rPr lang="en-US" dirty="0" err="1" smtClean="0"/>
              <a:t>NaiveBayes</a:t>
            </a:r>
            <a:r>
              <a:rPr lang="en-US" dirty="0" smtClean="0"/>
              <a:t> in class “&gt;50K”, Cn2 as correct rate in class”&lt;=50K”</a:t>
            </a:r>
          </a:p>
          <a:p>
            <a:r>
              <a:rPr lang="en-US" dirty="0" smtClean="0"/>
              <a:t>Denote Pc1, Pc2 as posterior getting from C4.5,</a:t>
            </a:r>
          </a:p>
          <a:p>
            <a:r>
              <a:rPr lang="en-US" dirty="0" smtClean="0"/>
              <a:t>Denote Pn1, Pn2 as posterior getting from Naive Bayes.</a:t>
            </a:r>
          </a:p>
          <a:p>
            <a:r>
              <a:rPr lang="en-US" dirty="0" smtClean="0"/>
              <a:t>Possibility of class : </a:t>
            </a:r>
          </a:p>
          <a:p>
            <a:r>
              <a:rPr lang="en-US" dirty="0" smtClean="0"/>
              <a:t>P(x|</a:t>
            </a:r>
            <a:r>
              <a:rPr lang="el-GR" dirty="0" smtClean="0"/>
              <a:t>ω</a:t>
            </a:r>
            <a:r>
              <a:rPr lang="en-US" dirty="0" smtClean="0"/>
              <a:t>1) = Pn1*Cn1 + Pc1*Cc1; </a:t>
            </a:r>
          </a:p>
          <a:p>
            <a:r>
              <a:rPr lang="en-US" dirty="0" smtClean="0"/>
              <a:t>P(x|</a:t>
            </a:r>
            <a:r>
              <a:rPr lang="el-GR" dirty="0" smtClean="0"/>
              <a:t>ω</a:t>
            </a:r>
            <a:r>
              <a:rPr lang="en-US" dirty="0" smtClean="0"/>
              <a:t>2) = Cc2*Cc2 + Cn2*Cn2;</a:t>
            </a:r>
          </a:p>
          <a:p>
            <a:r>
              <a:rPr lang="en-US" dirty="0" smtClean="0"/>
              <a:t>We choose class 1 if </a:t>
            </a:r>
            <a:r>
              <a:rPr lang="en-US" dirty="0"/>
              <a:t>P(x|</a:t>
            </a:r>
            <a:r>
              <a:rPr lang="el-GR" dirty="0"/>
              <a:t>ω</a:t>
            </a:r>
            <a:r>
              <a:rPr lang="en-US" dirty="0"/>
              <a:t>1) </a:t>
            </a:r>
            <a:r>
              <a:rPr lang="en-US" dirty="0" smtClean="0"/>
              <a:t>&gt;</a:t>
            </a:r>
            <a:r>
              <a:rPr lang="en-US" dirty="0"/>
              <a:t> P(x|</a:t>
            </a:r>
            <a:r>
              <a:rPr lang="el-GR" dirty="0"/>
              <a:t>ω</a:t>
            </a:r>
            <a:r>
              <a:rPr lang="en-US" dirty="0"/>
              <a:t>2) </a:t>
            </a:r>
            <a:r>
              <a:rPr lang="en-US" dirty="0" smtClean="0"/>
              <a:t>, otherwise choose class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54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Application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900332" y="2479382"/>
            <a:ext cx="8821738" cy="882650"/>
          </a:xfrm>
        </p:spPr>
        <p:txBody>
          <a:bodyPr/>
          <a:lstStyle/>
          <a:p>
            <a:r>
              <a:rPr lang="en-US" dirty="0" smtClean="0"/>
              <a:t>Architecture: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70" y="2292463"/>
            <a:ext cx="5894095" cy="45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5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training and testing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45" y="1772163"/>
            <a:ext cx="7456609" cy="50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6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classifier training and testing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89" y="1920778"/>
            <a:ext cx="7320476" cy="49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8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classifier training and testing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94" y="2110104"/>
            <a:ext cx="6556277" cy="47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object of this project is using machine learning technology to generate a classifier which can based on user information, e.g. age, occupation etc.  , predict if that user can earn salary greater 50k US dollar or not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Data Set</a:t>
            </a:r>
          </a:p>
          <a:p>
            <a:endParaRPr lang="en-US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6207063"/>
              </p:ext>
            </p:extLst>
          </p:nvPr>
        </p:nvGraphicFramePr>
        <p:xfrm>
          <a:off x="6208713" y="2603500"/>
          <a:ext cx="4827587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0553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instance predict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page let user input data for each attribute and getting prediction from Naive Bayes and C4.5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81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78" y="0"/>
            <a:ext cx="4277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1866265"/>
            <a:ext cx="6144260" cy="49917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1809" y="2630658"/>
            <a:ext cx="4009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actually is a instance from our data set, and that instance is belongs to &gt;50K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is matching our conclusion, which is Naive Bayes more like prediction right if that person salary is greater than 50K; C4.5 is more accurate for instance which salary is &lt;=50K.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73934" y="918047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73934" y="4538229"/>
            <a:ext cx="8825658" cy="861420"/>
          </a:xfrm>
        </p:spPr>
        <p:txBody>
          <a:bodyPr/>
          <a:lstStyle/>
          <a:p>
            <a:pPr algn="ctr"/>
            <a:r>
              <a:rPr lang="en-US" dirty="0" smtClean="0"/>
              <a:t>Any Questions will be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://archive.ics.uci.edu/ml/datasets/Adult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Extraction was done by Barry Becker from the 1994 Census database</a:t>
            </a:r>
            <a:r>
              <a:rPr lang="en-US" dirty="0" smtClean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UCI machine learning Archive-Adult Income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://archive.ics.uci.edu/ml/machine-learning-databases/adult/adult.data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Weka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Weka is a collection of machine learning algorithms </a:t>
            </a:r>
            <a:r>
              <a:rPr lang="en-US" dirty="0" smtClean="0"/>
              <a:t>for </a:t>
            </a:r>
            <a:r>
              <a:rPr lang="en-US" dirty="0"/>
              <a:t>data mining tasks. </a:t>
            </a:r>
            <a:r>
              <a:rPr lang="en-US" dirty="0" smtClean="0"/>
              <a:t> Made by The University of Waikato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Application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Java servlet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JSP ( java server page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Maven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376248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1 Data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451" y="2333685"/>
            <a:ext cx="9246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 </a:t>
            </a:r>
            <a:r>
              <a:rPr lang="en-US" b="1" dirty="0"/>
              <a:t>1: </a:t>
            </a:r>
            <a:r>
              <a:rPr lang="en-US" dirty="0"/>
              <a:t>age: continuous. </a:t>
            </a:r>
          </a:p>
          <a:p>
            <a:r>
              <a:rPr lang="en-US" b="1" dirty="0" smtClean="0"/>
              <a:t>Attribute </a:t>
            </a:r>
            <a:r>
              <a:rPr lang="en-US" b="1" dirty="0"/>
              <a:t>2: </a:t>
            </a:r>
            <a:r>
              <a:rPr lang="en-US" dirty="0" err="1"/>
              <a:t>workclass</a:t>
            </a:r>
            <a:r>
              <a:rPr lang="en-US" dirty="0"/>
              <a:t>: Private, </a:t>
            </a:r>
            <a:r>
              <a:rPr lang="en-US" dirty="0" smtClean="0"/>
              <a:t>Self-</a:t>
            </a:r>
            <a:r>
              <a:rPr lang="en-US" dirty="0" err="1" smtClean="0"/>
              <a:t>emp</a:t>
            </a:r>
            <a:r>
              <a:rPr lang="en-US" dirty="0" smtClean="0"/>
              <a:t>-not-</a:t>
            </a:r>
            <a:r>
              <a:rPr lang="en-US" dirty="0" err="1" smtClean="0"/>
              <a:t>inc</a:t>
            </a:r>
            <a:r>
              <a:rPr lang="en-US" dirty="0" smtClean="0"/>
              <a:t>….</a:t>
            </a:r>
            <a:endParaRPr lang="en-US" dirty="0"/>
          </a:p>
          <a:p>
            <a:r>
              <a:rPr lang="en-US" b="1" dirty="0" smtClean="0"/>
              <a:t>Attribute </a:t>
            </a:r>
            <a:r>
              <a:rPr lang="en-US" b="1" dirty="0"/>
              <a:t>3: </a:t>
            </a:r>
            <a:r>
              <a:rPr lang="en-US" dirty="0" err="1"/>
              <a:t>fnlwgt</a:t>
            </a:r>
            <a:r>
              <a:rPr lang="en-US" dirty="0"/>
              <a:t>: continuous. </a:t>
            </a:r>
          </a:p>
          <a:p>
            <a:r>
              <a:rPr lang="en-US" b="1" dirty="0" smtClean="0"/>
              <a:t>Attribute </a:t>
            </a:r>
            <a:r>
              <a:rPr lang="en-US" b="1" dirty="0"/>
              <a:t>4: </a:t>
            </a:r>
            <a:r>
              <a:rPr lang="en-US" dirty="0"/>
              <a:t>education: Bachelors, Some-college, 11th,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b="1" dirty="0" smtClean="0"/>
              <a:t>Attribute </a:t>
            </a:r>
            <a:r>
              <a:rPr lang="en-US" b="1" dirty="0"/>
              <a:t>5: </a:t>
            </a:r>
            <a:r>
              <a:rPr lang="en-US" dirty="0"/>
              <a:t>education-</a:t>
            </a:r>
            <a:r>
              <a:rPr lang="en-US" dirty="0" err="1"/>
              <a:t>num</a:t>
            </a:r>
            <a:r>
              <a:rPr lang="en-US" dirty="0"/>
              <a:t>: continuous. </a:t>
            </a:r>
          </a:p>
          <a:p>
            <a:r>
              <a:rPr lang="en-US" b="1" dirty="0" smtClean="0"/>
              <a:t>Attribute </a:t>
            </a:r>
            <a:r>
              <a:rPr lang="en-US" b="1" dirty="0"/>
              <a:t>6: </a:t>
            </a:r>
            <a:r>
              <a:rPr lang="en-US" dirty="0"/>
              <a:t>marital-status: Married-civ-spouse, Divorced, </a:t>
            </a:r>
            <a:r>
              <a:rPr lang="en-US" dirty="0" smtClean="0"/>
              <a:t>Never-married…</a:t>
            </a:r>
            <a:endParaRPr lang="en-US" dirty="0"/>
          </a:p>
          <a:p>
            <a:r>
              <a:rPr lang="en-US" b="1" dirty="0" smtClean="0"/>
              <a:t>Attribute 7: </a:t>
            </a:r>
            <a:r>
              <a:rPr lang="en-US" dirty="0"/>
              <a:t>occupation: Tech-support, Craft-repair, </a:t>
            </a:r>
          </a:p>
          <a:p>
            <a:r>
              <a:rPr lang="en-US" b="1" dirty="0" smtClean="0"/>
              <a:t>Attribute 8: </a:t>
            </a:r>
            <a:r>
              <a:rPr lang="en-US" dirty="0"/>
              <a:t>relationship: Wife, Own-child, Husband, </a:t>
            </a:r>
            <a:endParaRPr lang="en-US" dirty="0" smtClean="0"/>
          </a:p>
          <a:p>
            <a:r>
              <a:rPr lang="en-US" b="1" dirty="0" smtClean="0"/>
              <a:t>Attribute 9: </a:t>
            </a:r>
            <a:r>
              <a:rPr lang="en-US" dirty="0"/>
              <a:t>race: White, Asian-Pac-Islander, </a:t>
            </a:r>
            <a:r>
              <a:rPr lang="en-US" dirty="0" err="1"/>
              <a:t>Amer</a:t>
            </a:r>
            <a:r>
              <a:rPr lang="en-US" dirty="0"/>
              <a:t>-Indian-Eskimo, Other, Black. </a:t>
            </a:r>
          </a:p>
          <a:p>
            <a:r>
              <a:rPr lang="en-US" b="1" dirty="0" smtClean="0"/>
              <a:t>Attribute 10: </a:t>
            </a:r>
            <a:r>
              <a:rPr lang="en-US" dirty="0"/>
              <a:t>sex: Female, Male. </a:t>
            </a:r>
          </a:p>
          <a:p>
            <a:r>
              <a:rPr lang="en-US" b="1" dirty="0" smtClean="0"/>
              <a:t>Attribute 11: </a:t>
            </a:r>
            <a:r>
              <a:rPr lang="en-US" dirty="0"/>
              <a:t>capital-gain: continuous. </a:t>
            </a:r>
          </a:p>
          <a:p>
            <a:r>
              <a:rPr lang="en-US" b="1" dirty="0" smtClean="0"/>
              <a:t>Attribute 12: </a:t>
            </a:r>
            <a:r>
              <a:rPr lang="en-US" dirty="0"/>
              <a:t>capital-loss: continuous. </a:t>
            </a:r>
          </a:p>
          <a:p>
            <a:r>
              <a:rPr lang="en-US" b="1" dirty="0" smtClean="0"/>
              <a:t>Attribute 13: </a:t>
            </a:r>
            <a:r>
              <a:rPr lang="en-US" dirty="0"/>
              <a:t>hours-per-week: continuous. </a:t>
            </a:r>
          </a:p>
          <a:p>
            <a:r>
              <a:rPr lang="en-US" b="1" dirty="0" smtClean="0"/>
              <a:t>Attribute 14</a:t>
            </a:r>
            <a:r>
              <a:rPr lang="en-US" dirty="0" smtClean="0"/>
              <a:t>: </a:t>
            </a:r>
            <a:r>
              <a:rPr lang="en-US" dirty="0"/>
              <a:t>native-country: United-States, Cambodia, </a:t>
            </a:r>
            <a:r>
              <a:rPr lang="en-US" dirty="0" smtClean="0"/>
              <a:t>England..</a:t>
            </a:r>
            <a:endParaRPr lang="en-US" dirty="0"/>
          </a:p>
          <a:p>
            <a:r>
              <a:rPr lang="en-US" b="1" dirty="0"/>
              <a:t>Attribute 15(Class Label):</a:t>
            </a:r>
            <a:r>
              <a:rPr lang="en-US" dirty="0"/>
              <a:t> &gt;50K, &lt;=50K…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1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Remove Problematic Attribute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2144" y="2429691"/>
            <a:ext cx="9023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 5 </a:t>
            </a:r>
            <a:r>
              <a:rPr lang="en-US" dirty="0"/>
              <a:t>education-</a:t>
            </a:r>
            <a:r>
              <a:rPr lang="en-US" dirty="0" err="1"/>
              <a:t>num</a:t>
            </a:r>
            <a:r>
              <a:rPr lang="en-US" dirty="0"/>
              <a:t> and </a:t>
            </a:r>
            <a:r>
              <a:rPr lang="en-US" b="1" dirty="0"/>
              <a:t>attribute 4</a:t>
            </a:r>
            <a:r>
              <a:rPr lang="en-US" dirty="0"/>
              <a:t> education are same data, they are one to one </a:t>
            </a:r>
            <a:r>
              <a:rPr lang="en-US" dirty="0" smtClean="0"/>
              <a:t>relationship, we only need keep one.</a:t>
            </a:r>
          </a:p>
          <a:p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/>
              <a:t>the education level have relation between and we can use this relation to compare them, for example </a:t>
            </a:r>
            <a:r>
              <a:rPr lang="en-US" b="1" dirty="0"/>
              <a:t>Doctor </a:t>
            </a:r>
            <a:r>
              <a:rPr lang="en-US" b="1" dirty="0" smtClean="0"/>
              <a:t>&gt; bachelor</a:t>
            </a:r>
            <a:r>
              <a:rPr lang="en-US" dirty="0"/>
              <a:t>.  So we choose continues attribute for education </a:t>
            </a:r>
            <a:r>
              <a:rPr lang="en-US" b="1" dirty="0"/>
              <a:t>, remove attribute 4: education.</a:t>
            </a:r>
          </a:p>
          <a:p>
            <a:r>
              <a:rPr lang="en-US" b="1" dirty="0"/>
              <a:t>Attribute 3</a:t>
            </a:r>
            <a:r>
              <a:rPr lang="en-US" dirty="0"/>
              <a:t>: </a:t>
            </a:r>
            <a:r>
              <a:rPr lang="en-US" dirty="0" err="1"/>
              <a:t>fnlwgt</a:t>
            </a:r>
            <a:r>
              <a:rPr lang="en-US" dirty="0"/>
              <a:t>: continuous.</a:t>
            </a:r>
          </a:p>
          <a:p>
            <a:r>
              <a:rPr lang="en-US" dirty="0"/>
              <a:t> Description of </a:t>
            </a:r>
            <a:r>
              <a:rPr lang="en-US" dirty="0" err="1"/>
              <a:t>fnlwgt</a:t>
            </a:r>
            <a:r>
              <a:rPr lang="en-US" dirty="0"/>
              <a:t> (final weight):</a:t>
            </a:r>
          </a:p>
          <a:p>
            <a:r>
              <a:rPr lang="en-US" i="1" dirty="0"/>
              <a:t>“The weights on the CPS files are controlled to independent estimates of the civilian </a:t>
            </a:r>
            <a:r>
              <a:rPr lang="en-US" i="1" dirty="0" err="1"/>
              <a:t>noninstitutional</a:t>
            </a:r>
            <a:r>
              <a:rPr lang="en-US" i="1" dirty="0"/>
              <a:t> population of the US.  These are prepared monthly for us by Population Division here at the Census Bureau. </a:t>
            </a:r>
            <a:r>
              <a:rPr lang="en-US" i="1" dirty="0" smtClean="0"/>
              <a:t>“</a:t>
            </a:r>
          </a:p>
          <a:p>
            <a:r>
              <a:rPr lang="en-US" i="1" dirty="0" smtClean="0"/>
              <a:t>“</a:t>
            </a:r>
            <a:r>
              <a:rPr lang="en-US" b="1" dirty="0"/>
              <a:t>the statement only applies within state.”</a:t>
            </a:r>
            <a:r>
              <a:rPr lang="en-US" i="1" dirty="0" smtClean="0"/>
              <a:t>”</a:t>
            </a:r>
            <a:endParaRPr lang="en-US" dirty="0"/>
          </a:p>
          <a:p>
            <a:r>
              <a:rPr lang="en-US" dirty="0"/>
              <a:t>Based on above information, we considering </a:t>
            </a:r>
            <a:r>
              <a:rPr lang="en-US" dirty="0" err="1"/>
              <a:t>fnlwgt</a:t>
            </a:r>
            <a:r>
              <a:rPr lang="en-US" dirty="0"/>
              <a:t> is not relevant to income, so </a:t>
            </a:r>
            <a:r>
              <a:rPr lang="en-US" b="1" dirty="0"/>
              <a:t>remove attribute 3</a:t>
            </a:r>
          </a:p>
        </p:txBody>
      </p:sp>
    </p:spTree>
    <p:extLst>
      <p:ext uri="{BB962C8B-B14F-4D97-AF65-F5344CB8AC3E}">
        <p14:creationId xmlns:p14="http://schemas.microsoft.com/office/powerpoint/2010/main" val="32034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Discretize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5029" y="2259874"/>
            <a:ext cx="856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attribute is continues numerical data, if we put them in category, we can get better result for some advance tree classifier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3589" y="3461657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Hours Per week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5" y="4532142"/>
            <a:ext cx="4001058" cy="179095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12" y="4437428"/>
            <a:ext cx="412490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Discretize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9714" y="2403566"/>
            <a:ext cx="60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weka</a:t>
            </a:r>
            <a:r>
              <a:rPr lang="en-US" dirty="0"/>
              <a:t>, the way make numerical data is apply “</a:t>
            </a:r>
            <a:r>
              <a:rPr lang="en-US" dirty="0" err="1"/>
              <a:t>weka.filters.unsupervised.attribute.Discretize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3156040"/>
            <a:ext cx="3667125" cy="3341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5428" y="3049897"/>
            <a:ext cx="465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1 age: 6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28" y="3617705"/>
            <a:ext cx="3762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Discretize </a:t>
            </a:r>
            <a:r>
              <a:rPr lang="en-US" dirty="0" smtClean="0"/>
              <a:t>data –cont.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r>
              <a:rPr lang="en-US" dirty="0"/>
              <a:t>: </a:t>
            </a:r>
            <a:r>
              <a:rPr lang="en-US" dirty="0" smtClean="0"/>
              <a:t>capital-gain</a:t>
            </a:r>
            <a:r>
              <a:rPr lang="en-US" dirty="0"/>
              <a:t>: 10 Bins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r>
              <a:rPr lang="en-US" dirty="0"/>
              <a:t>: </a:t>
            </a:r>
            <a:r>
              <a:rPr lang="en-US" dirty="0" smtClean="0"/>
              <a:t>capital-loss</a:t>
            </a:r>
            <a:r>
              <a:rPr lang="en-US" dirty="0"/>
              <a:t>: 10 Bins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 smtClean="0"/>
              <a:t>Attribute: </a:t>
            </a:r>
            <a:r>
              <a:rPr lang="en-US" dirty="0"/>
              <a:t>hours-per-week: 5 Bins</a:t>
            </a: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1" y="2634749"/>
            <a:ext cx="3387770" cy="1849756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0" y="2634749"/>
            <a:ext cx="3359997" cy="1849756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16" y="2620463"/>
            <a:ext cx="333819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98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503</TotalTime>
  <Words>1488</Words>
  <Application>Microsoft Office PowerPoint</Application>
  <PresentationFormat>Widescreen</PresentationFormat>
  <Paragraphs>213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SimSun</vt:lpstr>
      <vt:lpstr>SimSun</vt:lpstr>
      <vt:lpstr>Arial</vt:lpstr>
      <vt:lpstr>Calibri</vt:lpstr>
      <vt:lpstr>Cambria Math</vt:lpstr>
      <vt:lpstr>Century Gothic</vt:lpstr>
      <vt:lpstr>Courier New</vt:lpstr>
      <vt:lpstr>Times New Roman</vt:lpstr>
      <vt:lpstr>Wingdings</vt:lpstr>
      <vt:lpstr>Wingdings 3</vt:lpstr>
      <vt:lpstr>Ion Boardroom</vt:lpstr>
      <vt:lpstr>CS 559 Final Project  xing Gao</vt:lpstr>
      <vt:lpstr>Content</vt:lpstr>
      <vt:lpstr>1. Introduction</vt:lpstr>
      <vt:lpstr>1. Introduction</vt:lpstr>
      <vt:lpstr>2. 1 Data description</vt:lpstr>
      <vt:lpstr>2.2 Remove Problematic Attribute</vt:lpstr>
      <vt:lpstr>2.3 Discretize data</vt:lpstr>
      <vt:lpstr>2.3 Discretize data</vt:lpstr>
      <vt:lpstr>2.3 Discretize data –cont.</vt:lpstr>
      <vt:lpstr>2.4 Process Missing Data</vt:lpstr>
      <vt:lpstr>2.4 Process Missing Data</vt:lpstr>
      <vt:lpstr>PowerPoint Presentation</vt:lpstr>
      <vt:lpstr>3 Training Classifier</vt:lpstr>
      <vt:lpstr>3.1 Simple Classifier</vt:lpstr>
      <vt:lpstr>3.2 Advance classifier</vt:lpstr>
      <vt:lpstr>3.2 Advance classifier-cont.</vt:lpstr>
      <vt:lpstr>PowerPoint Presentation</vt:lpstr>
      <vt:lpstr>3.3 Improve result: Ensemble Methods </vt:lpstr>
      <vt:lpstr>3.3.1 Bagging-cont. </vt:lpstr>
      <vt:lpstr>3.3.2 Boosting</vt:lpstr>
      <vt:lpstr>3.3.2 Boosting-cont.</vt:lpstr>
      <vt:lpstr>3.3 Conclusion </vt:lpstr>
      <vt:lpstr>3.4 Real world implementation</vt:lpstr>
      <vt:lpstr>3.4 Real world implementation</vt:lpstr>
      <vt:lpstr>3.4 Real world implementation</vt:lpstr>
      <vt:lpstr>4. Application Demo</vt:lpstr>
      <vt:lpstr>Naive Bayes classifier training and testing</vt:lpstr>
      <vt:lpstr>C4.5 classifier training and testing</vt:lpstr>
      <vt:lpstr>Bagging classifier training and testing</vt:lpstr>
      <vt:lpstr>Single instance predict</vt:lpstr>
      <vt:lpstr>PowerPoint Presentation</vt:lpstr>
      <vt:lpstr>Result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559 Final Project  xing Gao</dc:title>
  <dc:creator>Xing Gao</dc:creator>
  <cp:lastModifiedBy>Xing Gao</cp:lastModifiedBy>
  <cp:revision>32</cp:revision>
  <dcterms:created xsi:type="dcterms:W3CDTF">2014-11-30T19:31:21Z</dcterms:created>
  <dcterms:modified xsi:type="dcterms:W3CDTF">2014-12-04T01:54:12Z</dcterms:modified>
</cp:coreProperties>
</file>