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1" r:id="rId1"/>
  </p:sldMasterIdLst>
  <p:notesMasterIdLst>
    <p:notesMasterId r:id="rId28"/>
  </p:notesMasterIdLst>
  <p:sldIdLst>
    <p:sldId id="256" r:id="rId2"/>
    <p:sldId id="265" r:id="rId3"/>
    <p:sldId id="295" r:id="rId4"/>
    <p:sldId id="296" r:id="rId5"/>
    <p:sldId id="267" r:id="rId6"/>
    <p:sldId id="272" r:id="rId7"/>
    <p:sldId id="279" r:id="rId8"/>
    <p:sldId id="273" r:id="rId9"/>
    <p:sldId id="282" r:id="rId10"/>
    <p:sldId id="293" r:id="rId11"/>
    <p:sldId id="294" r:id="rId12"/>
    <p:sldId id="297" r:id="rId13"/>
    <p:sldId id="281" r:id="rId14"/>
    <p:sldId id="289" r:id="rId15"/>
    <p:sldId id="284" r:id="rId16"/>
    <p:sldId id="269" r:id="rId17"/>
    <p:sldId id="292" r:id="rId18"/>
    <p:sldId id="276" r:id="rId19"/>
    <p:sldId id="291" r:id="rId20"/>
    <p:sldId id="278" r:id="rId21"/>
    <p:sldId id="280" r:id="rId22"/>
    <p:sldId id="288" r:id="rId23"/>
    <p:sldId id="298" r:id="rId24"/>
    <p:sldId id="271" r:id="rId25"/>
    <p:sldId id="268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014"/>
    <p:restoredTop sz="89973"/>
  </p:normalViewPr>
  <p:slideViewPr>
    <p:cSldViewPr snapToObjects="1">
      <p:cViewPr>
        <p:scale>
          <a:sx n="78" d="100"/>
          <a:sy n="78" d="100"/>
        </p:scale>
        <p:origin x="79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2FC89-0EB0-E247-89D6-76A543D357C4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9C56D-3BE6-1241-8AF9-9E29CFCA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47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9C56D-3BE6-1241-8AF9-9E29CFCA43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57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9C56D-3BE6-1241-8AF9-9E29CFCA43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9C56D-3BE6-1241-8AF9-9E29CFCA43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5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9C56D-3BE6-1241-8AF9-9E29CFCA43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3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9C56D-3BE6-1241-8AF9-9E29CFCA43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5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4897-C52A-6A44-A2E1-EC1BCB248FD2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1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4897-C52A-6A44-A2E1-EC1BCB248FD2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9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4897-C52A-6A44-A2E1-EC1BCB248FD2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6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4897-C52A-6A44-A2E1-EC1BCB248FD2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5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4897-C52A-6A44-A2E1-EC1BCB248FD2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7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4897-C52A-6A44-A2E1-EC1BCB248FD2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8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4897-C52A-6A44-A2E1-EC1BCB248FD2}" type="datetimeFigureOut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1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4897-C52A-6A44-A2E1-EC1BCB248FD2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7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4897-C52A-6A44-A2E1-EC1BCB248FD2}" type="datetimeFigureOut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3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4897-C52A-6A44-A2E1-EC1BCB248FD2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4897-C52A-6A44-A2E1-EC1BCB248FD2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7800"/>
            <a:ext cx="10515600" cy="4729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A4897-C52A-6A44-A2E1-EC1BCB248FD2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9BD9C-BFB0-8245-982A-74E0265F1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4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c/GiveMeSomeCredit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am.org/meetings/sdm09/chawla.pdf?q=nitesh" TargetMode="External"/><Relationship Id="rId4" Type="http://schemas.openxmlformats.org/officeDocument/2006/relationships/hyperlink" Target="https://www.unc.edu/courses/2010fall/ecol/563/001/docs/lectures/lecture22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Machine Learning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90162"/>
            <a:ext cx="9144000" cy="2756849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Session 7: Imbalanced Learning</a:t>
            </a:r>
          </a:p>
          <a:p>
            <a:endParaRPr lang="en-US" sz="3200" dirty="0"/>
          </a:p>
          <a:p>
            <a:r>
              <a:rPr lang="en-US" sz="3200" dirty="0" smtClean="0">
                <a:solidFill>
                  <a:srgbClr val="FF0000"/>
                </a:solidFill>
              </a:rPr>
              <a:t>Add instructions to clone the </a:t>
            </a:r>
            <a:r>
              <a:rPr lang="en-US" sz="3200" dirty="0" err="1" smtClean="0">
                <a:solidFill>
                  <a:srgbClr val="FF0000"/>
                </a:solidFill>
              </a:rPr>
              <a:t>github</a:t>
            </a:r>
            <a:r>
              <a:rPr lang="en-US" sz="3200" dirty="0" smtClean="0">
                <a:solidFill>
                  <a:srgbClr val="FF0000"/>
                </a:solidFill>
              </a:rPr>
              <a:t> repo here ..</a:t>
            </a:r>
          </a:p>
        </p:txBody>
      </p:sp>
    </p:spTree>
    <p:extLst>
      <p:ext uri="{BB962C8B-B14F-4D97-AF65-F5344CB8AC3E}">
        <p14:creationId xmlns:p14="http://schemas.microsoft.com/office/powerpoint/2010/main" val="23421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under Roc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6824795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classification algorithm outputs a probability of the example being a positive case (between 0 and 1).</a:t>
            </a:r>
          </a:p>
          <a:p>
            <a:r>
              <a:rPr lang="en-US" dirty="0" smtClean="0"/>
              <a:t>This probability is converted into a positive/negative by applying a decision threshold.</a:t>
            </a:r>
          </a:p>
          <a:p>
            <a:r>
              <a:rPr lang="en-US" dirty="0" smtClean="0"/>
              <a:t>The ROC Curve shows how the FPR and TPR vary as this threshold is varied from 0 (top right) to 1 (bottom left).</a:t>
            </a:r>
          </a:p>
          <a:p>
            <a:r>
              <a:rPr lang="en-US" dirty="0" smtClean="0"/>
              <a:t>The area under the curve (AUC) is independent of the threshold, and shows how well the model is performing.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519" y="1295400"/>
            <a:ext cx="4008490" cy="36947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5280" y="5152742"/>
            <a:ext cx="358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Image source[3]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492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Curves and decision thresholds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6705600" cy="4486505"/>
          </a:xfrm>
        </p:spPr>
        <p:txBody>
          <a:bodyPr>
            <a:normAutofit/>
          </a:bodyPr>
          <a:lstStyle/>
          <a:p>
            <a:r>
              <a:rPr lang="en-US" dirty="0" smtClean="0"/>
              <a:t>The decision threshold can be adjusted based on the relative costs of FPs and TPs.</a:t>
            </a:r>
          </a:p>
          <a:p>
            <a:r>
              <a:rPr lang="en-US" dirty="0" smtClean="0"/>
              <a:t>For example in cancer detection:</a:t>
            </a:r>
          </a:p>
          <a:p>
            <a:pPr lvl="1"/>
            <a:r>
              <a:rPr lang="en-US" dirty="0" smtClean="0"/>
              <a:t>False Positive: The patient has a further un-necessary scan to confirm the incorrect diagnosis. </a:t>
            </a:r>
          </a:p>
          <a:p>
            <a:pPr lvl="1"/>
            <a:r>
              <a:rPr lang="en-US" dirty="0" smtClean="0"/>
              <a:t>True Positive: Cancer is correctly diagnosed.</a:t>
            </a:r>
          </a:p>
          <a:p>
            <a:r>
              <a:rPr lang="en-US" dirty="0" smtClean="0"/>
              <a:t>There is a good case for decreasing the threshold of the model.</a:t>
            </a:r>
          </a:p>
          <a:p>
            <a:pPr lvl="1"/>
            <a:r>
              <a:rPr lang="en-US" dirty="0" smtClean="0"/>
              <a:t>This will increase the TPR, with a small increase in FPR.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357" y="1295400"/>
            <a:ext cx="4008490" cy="36947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59004" y="5105400"/>
            <a:ext cx="358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Image source[3]</a:t>
            </a:r>
            <a:endParaRPr lang="en-US" i="1" dirty="0"/>
          </a:p>
        </p:txBody>
      </p:sp>
      <p:sp>
        <p:nvSpPr>
          <p:cNvPr id="5" name="Oval 4"/>
          <p:cNvSpPr/>
          <p:nvPr/>
        </p:nvSpPr>
        <p:spPr>
          <a:xfrm>
            <a:off x="8534400" y="1678942"/>
            <a:ext cx="457200" cy="381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7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 learning techniques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 learning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get good predictive performance on imbalanced datasets, you can do the following</a:t>
            </a:r>
          </a:p>
          <a:p>
            <a:pPr lvl="1"/>
            <a:r>
              <a:rPr lang="en-US" dirty="0" smtClean="0"/>
              <a:t>Data pre-processing. This modifies the dataset to reduce the imbalance before training the model.</a:t>
            </a:r>
          </a:p>
          <a:p>
            <a:pPr lvl="1"/>
            <a:r>
              <a:rPr lang="en-US" dirty="0" smtClean="0"/>
              <a:t>Algorithm-specific. Depending on the algorithm used, weighting can be used to increase the penalty for </a:t>
            </a:r>
            <a:r>
              <a:rPr lang="en-US" dirty="0" err="1" smtClean="0"/>
              <a:t>mis</a:t>
            </a:r>
            <a:r>
              <a:rPr lang="en-US" dirty="0" smtClean="0"/>
              <a:t>-classifying a minority example.</a:t>
            </a:r>
          </a:p>
          <a:p>
            <a:pPr lvl="1"/>
            <a:r>
              <a:rPr lang="en-US" dirty="0" smtClean="0"/>
              <a:t>Ensemble. By training multiple models and combining the results, performance can be increased over a single model. This is not just true for imbalanced datasets.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04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two options to generate a 50:50 balanced dataset from an imbalanced one</a:t>
            </a:r>
          </a:p>
          <a:p>
            <a:pPr lvl="1"/>
            <a:r>
              <a:rPr lang="en-US" dirty="0" smtClean="0"/>
              <a:t>Oversampling: Generate new minority class examples. </a:t>
            </a:r>
          </a:p>
          <a:p>
            <a:pPr lvl="1"/>
            <a:r>
              <a:rPr lang="en-US" dirty="0" err="1" smtClean="0"/>
              <a:t>Undersampling</a:t>
            </a:r>
            <a:r>
              <a:rPr lang="en-US" dirty="0" smtClean="0"/>
              <a:t>: </a:t>
            </a:r>
            <a:r>
              <a:rPr lang="en-US" dirty="0"/>
              <a:t>Remove majority class </a:t>
            </a:r>
            <a:r>
              <a:rPr lang="en-US" dirty="0" smtClean="0"/>
              <a:t>examples.</a:t>
            </a:r>
          </a:p>
          <a:p>
            <a:r>
              <a:rPr lang="en-US" dirty="0" smtClean="0"/>
              <a:t>These can be done at random, but there are issues </a:t>
            </a:r>
          </a:p>
          <a:p>
            <a:pPr lvl="1"/>
            <a:r>
              <a:rPr lang="en-US" dirty="0" smtClean="0"/>
              <a:t>Random oversampling </a:t>
            </a:r>
            <a:r>
              <a:rPr lang="en-US" dirty="0"/>
              <a:t>gives issues with overfitting, as there will be many identical duplicated minority examples.</a:t>
            </a:r>
          </a:p>
          <a:p>
            <a:pPr lvl="1"/>
            <a:r>
              <a:rPr lang="en-US" dirty="0" smtClean="0"/>
              <a:t>Random </a:t>
            </a:r>
            <a:r>
              <a:rPr lang="en-US" dirty="0" err="1" smtClean="0"/>
              <a:t>undersampling</a:t>
            </a:r>
            <a:r>
              <a:rPr lang="en-US" dirty="0" smtClean="0"/>
              <a:t> means you throw away good majority data.</a:t>
            </a:r>
          </a:p>
          <a:p>
            <a:r>
              <a:rPr lang="en-US" dirty="0" smtClean="0"/>
              <a:t>To improve on the performance of random under and oversampling, </a:t>
            </a:r>
            <a:r>
              <a:rPr lang="en-US" dirty="0" err="1" smtClean="0"/>
              <a:t>kNN</a:t>
            </a:r>
            <a:r>
              <a:rPr lang="en-US" dirty="0" smtClean="0"/>
              <a:t>-based methods selectively add or remove data.</a:t>
            </a:r>
          </a:p>
        </p:txBody>
      </p:sp>
    </p:spTree>
    <p:extLst>
      <p:ext uri="{BB962C8B-B14F-4D97-AF65-F5344CB8AC3E}">
        <p14:creationId xmlns:p14="http://schemas.microsoft.com/office/powerpoint/2010/main" val="60189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Oversampling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Synthetic Minority Oversampling Technique (SMOTE)</a:t>
            </a:r>
          </a:p>
          <a:p>
            <a:r>
              <a:rPr lang="en-US" dirty="0" smtClean="0"/>
              <a:t>For each minority example</a:t>
            </a:r>
          </a:p>
          <a:p>
            <a:pPr lvl="1"/>
            <a:r>
              <a:rPr lang="en-US" dirty="0" smtClean="0"/>
              <a:t>Randomly chose one of the k nearest </a:t>
            </a:r>
            <a:r>
              <a:rPr lang="en-US" dirty="0" err="1" smtClean="0"/>
              <a:t>neighbours</a:t>
            </a:r>
            <a:r>
              <a:rPr lang="en-US" dirty="0" smtClean="0"/>
              <a:t> (majority or minority)</a:t>
            </a:r>
          </a:p>
          <a:p>
            <a:pPr lvl="1"/>
            <a:r>
              <a:rPr lang="en-US" dirty="0" smtClean="0"/>
              <a:t>Create a new sample a random distance between the minority example and the nearest </a:t>
            </a:r>
            <a:r>
              <a:rPr lang="en-US" dirty="0" err="1" smtClean="0"/>
              <a:t>neighbour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allows the minority example class space to be expanded.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05" y="3908620"/>
            <a:ext cx="5429390" cy="22683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81305" y="6176963"/>
            <a:ext cx="54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Image source[2]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7630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Undersampling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Tomek</a:t>
            </a:r>
            <a:r>
              <a:rPr lang="en-US" dirty="0" smtClean="0"/>
              <a:t> Links</a:t>
            </a:r>
          </a:p>
          <a:p>
            <a:pPr lvl="1"/>
            <a:r>
              <a:rPr lang="en-US" dirty="0" smtClean="0"/>
              <a:t>Find pairs of points that are different classes, they form a </a:t>
            </a:r>
            <a:r>
              <a:rPr lang="en-US" dirty="0" err="1" smtClean="0"/>
              <a:t>Tomek</a:t>
            </a:r>
            <a:r>
              <a:rPr lang="en-US" dirty="0" smtClean="0"/>
              <a:t> link if there is no closer example to either point.</a:t>
            </a:r>
          </a:p>
          <a:p>
            <a:pPr lvl="1"/>
            <a:r>
              <a:rPr lang="en-US" dirty="0" smtClean="0"/>
              <a:t>Remove majority example in the pair. </a:t>
            </a:r>
          </a:p>
          <a:p>
            <a:pPr lvl="1"/>
            <a:r>
              <a:rPr lang="en-US" dirty="0" smtClean="0"/>
              <a:t>Effectively widens the decision boundary between majority and minority.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804" y="3911008"/>
            <a:ext cx="5422392" cy="22659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81305" y="6176963"/>
            <a:ext cx="54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Image source[2]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5368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Undersampling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Condensed Nearest Neighbor (CNN)</a:t>
            </a:r>
          </a:p>
          <a:p>
            <a:pPr lvl="1"/>
            <a:r>
              <a:rPr lang="en-US" dirty="0" smtClean="0"/>
              <a:t>Removes all points, and adds them back in as required to correctly predict the examples with a </a:t>
            </a:r>
            <a:r>
              <a:rPr lang="en-US" dirty="0" err="1" smtClean="0"/>
              <a:t>kNN</a:t>
            </a:r>
            <a:r>
              <a:rPr lang="en-US" dirty="0" smtClean="0"/>
              <a:t> classification where k=1.</a:t>
            </a:r>
          </a:p>
          <a:p>
            <a:pPr lvl="1"/>
            <a:r>
              <a:rPr lang="en-US" dirty="0" smtClean="0"/>
              <a:t>CNN removes majority class examples that are distant from the decision border.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797" y="3909251"/>
            <a:ext cx="5394406" cy="22677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81305" y="6176963"/>
            <a:ext cx="54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Image source[2]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8716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Undersampling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One-Sided Selection (</a:t>
            </a:r>
            <a:r>
              <a:rPr lang="en-US" dirty="0" err="1" smtClean="0"/>
              <a:t>Tomek</a:t>
            </a:r>
            <a:r>
              <a:rPr lang="en-US" dirty="0" smtClean="0"/>
              <a:t> links followed by Condensed Nearest Neighbor Rule)</a:t>
            </a:r>
          </a:p>
          <a:p>
            <a:pPr lvl="1"/>
            <a:r>
              <a:rPr lang="en-US" dirty="0" smtClean="0"/>
              <a:t>Removing majority-class examples from </a:t>
            </a:r>
            <a:r>
              <a:rPr lang="en-US" dirty="0" err="1" smtClean="0"/>
              <a:t>Tomek</a:t>
            </a:r>
            <a:r>
              <a:rPr lang="en-US" dirty="0" smtClean="0"/>
              <a:t> links increases the separation between majority and minority class feature spaces.</a:t>
            </a:r>
          </a:p>
          <a:p>
            <a:pPr lvl="1"/>
            <a:r>
              <a:rPr lang="en-US" dirty="0" smtClean="0"/>
              <a:t>Condensed Nearest Neighbor Rule removes majority examples far from the class borderline.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81305" y="6176963"/>
            <a:ext cx="54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Image source[2]</a:t>
            </a:r>
            <a:endParaRPr lang="en-US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3384804" y="3812382"/>
            <a:ext cx="5422392" cy="2364581"/>
            <a:chOff x="3384804" y="3812382"/>
            <a:chExt cx="5422392" cy="236458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4804" y="3911008"/>
              <a:ext cx="5422392" cy="226595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8077200" y="4191000"/>
              <a:ext cx="533400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7735491" y="3544491"/>
              <a:ext cx="37861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073701" y="5193890"/>
              <a:ext cx="243411" cy="5973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479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Introduction to imbalanced learning</a:t>
            </a:r>
          </a:p>
          <a:p>
            <a:r>
              <a:rPr lang="en-US" dirty="0">
                <a:solidFill>
                  <a:prstClr val="black"/>
                </a:solidFill>
              </a:rPr>
              <a:t>Evaluation </a:t>
            </a:r>
            <a:r>
              <a:rPr lang="en-US" dirty="0" smtClean="0">
                <a:solidFill>
                  <a:prstClr val="black"/>
                </a:solidFill>
              </a:rPr>
              <a:t>metrics</a:t>
            </a:r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Imbalanced learning approaches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Sampling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Algorithms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Dataset evaluation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Conclusions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Cost-sensitive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– </a:t>
            </a:r>
            <a:r>
              <a:rPr lang="en-US" dirty="0" smtClean="0"/>
              <a:t>Cost-sensitive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a dataset of 95:5 imbalance, </a:t>
            </a:r>
            <a:r>
              <a:rPr lang="en-US" dirty="0" err="1" smtClean="0"/>
              <a:t>mis</a:t>
            </a:r>
            <a:r>
              <a:rPr lang="en-US" dirty="0" smtClean="0"/>
              <a:t>-classifying the minority examples can contribute a maximum of 5% of the loss.</a:t>
            </a:r>
          </a:p>
          <a:p>
            <a:r>
              <a:rPr lang="en-US" dirty="0" smtClean="0"/>
              <a:t>This will skew the model towards correctly classifying the majority samples !</a:t>
            </a:r>
          </a:p>
          <a:p>
            <a:r>
              <a:rPr lang="en-US" dirty="0" smtClean="0"/>
              <a:t>To solve this, we can weight the classifications using the inverse of class frequency.</a:t>
            </a:r>
          </a:p>
          <a:p>
            <a:r>
              <a:rPr lang="en-US" dirty="0" smtClean="0"/>
              <a:t>So scale each </a:t>
            </a:r>
            <a:r>
              <a:rPr lang="en-US" dirty="0" err="1" smtClean="0"/>
              <a:t>mis</a:t>
            </a:r>
            <a:r>
              <a:rPr lang="en-US" dirty="0" smtClean="0"/>
              <a:t>-classification of the minority class by the imbalance</a:t>
            </a:r>
          </a:p>
          <a:p>
            <a:pPr lvl="1"/>
            <a:r>
              <a:rPr lang="en-US" dirty="0" smtClean="0"/>
              <a:t>Scaling the minority class cost by 95/5 = 19 gives a cost function ratio of 95:95. </a:t>
            </a:r>
          </a:p>
        </p:txBody>
      </p:sp>
    </p:spTree>
    <p:extLst>
      <p:ext uri="{BB962C8B-B14F-4D97-AF65-F5344CB8AC3E}">
        <p14:creationId xmlns:p14="http://schemas.microsoft.com/office/powerpoint/2010/main" val="28738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– </a:t>
            </a:r>
            <a:r>
              <a:rPr lang="en-US" dirty="0" smtClean="0"/>
              <a:t>Cost-sensitive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classifiers in </a:t>
            </a:r>
            <a:r>
              <a:rPr lang="en-US" dirty="0" err="1" smtClean="0"/>
              <a:t>scikit</a:t>
            </a:r>
            <a:r>
              <a:rPr lang="en-US" dirty="0" smtClean="0"/>
              <a:t>-learn can adjust weights inversely to class frequencies</a:t>
            </a:r>
          </a:p>
          <a:p>
            <a:pPr lvl="1"/>
            <a:r>
              <a:rPr lang="en-US" dirty="0" err="1" smtClean="0"/>
              <a:t>sklearn.linear_model.LogisticRegression</a:t>
            </a:r>
            <a:endParaRPr lang="en-US" dirty="0" smtClean="0"/>
          </a:p>
          <a:p>
            <a:pPr lvl="1"/>
            <a:r>
              <a:rPr lang="en-US" dirty="0" err="1" smtClean="0"/>
              <a:t>sklearn.tree.DecisionTreeClassifier</a:t>
            </a:r>
            <a:endParaRPr lang="en-US" dirty="0" smtClean="0"/>
          </a:p>
          <a:p>
            <a:pPr lvl="1"/>
            <a:r>
              <a:rPr lang="en-US" dirty="0" err="1" smtClean="0"/>
              <a:t>sklearn.svm.LinearSVC</a:t>
            </a:r>
            <a:endParaRPr lang="en-US" dirty="0" smtClean="0"/>
          </a:p>
          <a:p>
            <a:r>
              <a:rPr lang="en-US" dirty="0" smtClean="0"/>
              <a:t>The API is standard across these classifiers (copied below)</a:t>
            </a:r>
          </a:p>
          <a:p>
            <a:pPr lvl="1"/>
            <a:r>
              <a:rPr lang="en-US" sz="1900" b="1" dirty="0" err="1">
                <a:latin typeface="Monaco" charset="0"/>
                <a:ea typeface="Monaco" charset="0"/>
                <a:cs typeface="Monaco" charset="0"/>
              </a:rPr>
              <a:t>class_weight</a:t>
            </a:r>
            <a:r>
              <a:rPr lang="en-US" sz="1900" dirty="0">
                <a:latin typeface="Monaco" charset="0"/>
                <a:ea typeface="Monaco" charset="0"/>
                <a:cs typeface="Monaco" charset="0"/>
              </a:rPr>
              <a:t> : </a:t>
            </a:r>
            <a:r>
              <a:rPr lang="en-US" sz="1900" dirty="0" err="1"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1900" dirty="0">
                <a:latin typeface="Monaco" charset="0"/>
                <a:ea typeface="Monaco" charset="0"/>
                <a:cs typeface="Monaco" charset="0"/>
              </a:rPr>
              <a:t> or ‘balanced’, optional</a:t>
            </a:r>
          </a:p>
          <a:p>
            <a:pPr lvl="1"/>
            <a:r>
              <a:rPr lang="en-US" sz="1900" dirty="0" smtClean="0">
                <a:latin typeface="Monaco" charset="0"/>
                <a:ea typeface="Monaco" charset="0"/>
                <a:cs typeface="Monaco" charset="0"/>
              </a:rPr>
              <a:t>The </a:t>
            </a:r>
            <a:r>
              <a:rPr lang="en-US" sz="1900" dirty="0">
                <a:latin typeface="Monaco" charset="0"/>
                <a:ea typeface="Monaco" charset="0"/>
                <a:cs typeface="Monaco" charset="0"/>
              </a:rPr>
              <a:t>“balanced” mode uses the values of y to automatically adjust weights inversely proportional to class frequencies in the input data as </a:t>
            </a:r>
            <a:r>
              <a:rPr lang="en-US" sz="1900" dirty="0" err="1">
                <a:latin typeface="Monaco" charset="0"/>
                <a:ea typeface="Monaco" charset="0"/>
                <a:cs typeface="Monaco" charset="0"/>
              </a:rPr>
              <a:t>n_samples</a:t>
            </a:r>
            <a:r>
              <a:rPr lang="en-US" sz="1900" dirty="0">
                <a:latin typeface="Monaco" charset="0"/>
                <a:ea typeface="Monaco" charset="0"/>
                <a:cs typeface="Monaco" charset="0"/>
              </a:rPr>
              <a:t> / (</a:t>
            </a:r>
            <a:r>
              <a:rPr lang="en-US" sz="1900" dirty="0" err="1">
                <a:latin typeface="Monaco" charset="0"/>
                <a:ea typeface="Monaco" charset="0"/>
                <a:cs typeface="Monaco" charset="0"/>
              </a:rPr>
              <a:t>n_classes</a:t>
            </a:r>
            <a:r>
              <a:rPr lang="en-US" sz="1900" dirty="0">
                <a:latin typeface="Monaco" charset="0"/>
                <a:ea typeface="Monaco" charset="0"/>
                <a:cs typeface="Monaco" charset="0"/>
              </a:rPr>
              <a:t> * </a:t>
            </a:r>
            <a:r>
              <a:rPr lang="en-US" sz="1900" dirty="0" err="1">
                <a:latin typeface="Monaco" charset="0"/>
                <a:ea typeface="Monaco" charset="0"/>
                <a:cs typeface="Monaco" charset="0"/>
              </a:rPr>
              <a:t>np.bincount</a:t>
            </a:r>
            <a:r>
              <a:rPr lang="en-US" sz="1900" dirty="0">
                <a:latin typeface="Monaco" charset="0"/>
                <a:ea typeface="Monaco" charset="0"/>
                <a:cs typeface="Monaco" charset="0"/>
              </a:rPr>
              <a:t>(y))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40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use-case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1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presentation, we’ll use the </a:t>
            </a:r>
            <a:r>
              <a:rPr lang="en-US" dirty="0" err="1" smtClean="0"/>
              <a:t>Kaggle</a:t>
            </a:r>
            <a:r>
              <a:rPr lang="en-US" dirty="0" smtClean="0"/>
              <a:t> ‘Give Me Some Credit’ dataset - </a:t>
            </a:r>
            <a:r>
              <a:rPr lang="en-US" dirty="0" smtClean="0">
                <a:hlinkClick r:id="rId2"/>
              </a:rPr>
              <a:t>https://www.kaggle.com/c/GiveMeSomeCredit</a:t>
            </a:r>
            <a:r>
              <a:rPr lang="en-US" dirty="0" smtClean="0"/>
              <a:t> .</a:t>
            </a:r>
          </a:p>
          <a:p>
            <a:r>
              <a:rPr lang="en-US" dirty="0" smtClean="0"/>
              <a:t>The aim of the competition was to ‘</a:t>
            </a:r>
            <a:r>
              <a:rPr lang="en-US" dirty="0"/>
              <a:t>Improve on the state of the art in credit scoring by predicting the probability that somebody will experience financial distress in the next two years</a:t>
            </a:r>
            <a:r>
              <a:rPr lang="en-US" dirty="0" smtClean="0"/>
              <a:t>.’</a:t>
            </a:r>
          </a:p>
          <a:p>
            <a:r>
              <a:rPr lang="en-US" dirty="0" smtClean="0"/>
              <a:t>Evaluation metric is ’AUC’ - Area Under (ROC) Curve.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201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dataset (features)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75999"/>
              </p:ext>
            </p:extLst>
          </p:nvPr>
        </p:nvGraphicFramePr>
        <p:xfrm>
          <a:off x="533400" y="1523999"/>
          <a:ext cx="11125200" cy="5040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00"/>
                <a:gridCol w="6220756"/>
                <a:gridCol w="1196044"/>
              </a:tblGrid>
              <a:tr h="353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effectLst/>
                          <a:latin typeface="+mn-lt"/>
                        </a:rPr>
                        <a:t>Variable Name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L="45720" marR="45720" anchor="b"/>
                </a:tc>
              </a:tr>
              <a:tr h="353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effectLst/>
                          <a:latin typeface="+mn-lt"/>
                        </a:rPr>
                        <a:t>SeriousDlqin2yrs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effectLst/>
                          <a:latin typeface="+mn-lt"/>
                        </a:rPr>
                        <a:t>Person experienced 90 days past due delinquency or worse 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400" b="1" i="0" u="none" strike="noStrike">
                          <a:effectLst/>
                          <a:latin typeface="+mn-lt"/>
                        </a:rPr>
                        <a:t>Y/N</a:t>
                      </a:r>
                    </a:p>
                  </a:txBody>
                  <a:tcPr marL="45720" marR="45720" anchor="b"/>
                </a:tc>
              </a:tr>
              <a:tr h="518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RevolvingUtilizationOfUnsecuredLines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Total balance on credit cards and personal lines of credit except real estate and no installment debt like car loans divided by the sum of credit limits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percentage</a:t>
                      </a:r>
                    </a:p>
                  </a:txBody>
                  <a:tcPr marL="45720" marR="45720" anchor="b"/>
                </a:tc>
              </a:tr>
              <a:tr h="353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age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Age of borrower in years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45720" marR="45720" anchor="b"/>
                </a:tc>
              </a:tr>
              <a:tr h="518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NumberOfTime30-59DaysPastDueNotWorse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Number of times borrower has been 30-59 days past due but no worse in the last 2 years.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45720" marR="45720" anchor="b"/>
                </a:tc>
              </a:tr>
              <a:tr h="353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DebtRatio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Monthly debt payments, alimony,living costs divided by monthy gross income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percentage</a:t>
                      </a:r>
                    </a:p>
                  </a:txBody>
                  <a:tcPr marL="45720" marR="45720" anchor="b"/>
                </a:tc>
              </a:tr>
              <a:tr h="353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MonthlyIncome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Monthly income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real</a:t>
                      </a:r>
                    </a:p>
                  </a:txBody>
                  <a:tcPr marL="45720" marR="45720" anchor="b"/>
                </a:tc>
              </a:tr>
              <a:tr h="518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NumberOfOpenCreditLinesAndLoans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Number of Open loans (installment like car loan or mortgage) and Lines of credit (e.g. credit cards)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45720" marR="45720" anchor="b"/>
                </a:tc>
              </a:tr>
              <a:tr h="353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NumberOfTimes90DaysLate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Number of times borrower has been 90 days or more past due.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45720" marR="45720" anchor="b"/>
                </a:tc>
              </a:tr>
              <a:tr h="496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NumberRealEstateLoansOrLines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Number of mortgage and real estate loans including home equity lines of credit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45720" marR="45720" anchor="b"/>
                </a:tc>
              </a:tr>
              <a:tr h="518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NumberOfTime60-89DaysPastDueNotWorse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Number of times borrower has been 60-89 days past due but no worse in the last 2 years.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45720" marR="45720" anchor="b"/>
                </a:tc>
              </a:tr>
              <a:tr h="353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NumberOfDependents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Number of dependents in family excluding themselves (spouse, children etc.)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L="45720" marR="4572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8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</a:t>
            </a:r>
            <a:r>
              <a:rPr lang="en-US" dirty="0"/>
              <a:t>] - Imbalanced Learning: Foundations, Algorithms, and Applications (1st </a:t>
            </a:r>
            <a:r>
              <a:rPr lang="en-US" dirty="0" err="1"/>
              <a:t>ed</a:t>
            </a:r>
            <a:r>
              <a:rPr lang="en-US" dirty="0"/>
              <a:t>), </a:t>
            </a:r>
            <a:r>
              <a:rPr lang="en-US" dirty="0" err="1"/>
              <a:t>Haibo</a:t>
            </a:r>
            <a:r>
              <a:rPr lang="en-US" dirty="0"/>
              <a:t> He, </a:t>
            </a:r>
            <a:r>
              <a:rPr lang="en-US" dirty="0" err="1"/>
              <a:t>Yunqian</a:t>
            </a:r>
            <a:r>
              <a:rPr lang="en-US" dirty="0"/>
              <a:t> Ma (</a:t>
            </a:r>
            <a:r>
              <a:rPr lang="en-US" dirty="0" smtClean="0">
                <a:hlinkClick r:id="rId2" invalidUrl="http://www.amazon.com/Imbalanced-Learning-Foundations-Algorithms-Applications/dp/1118074629?ie=UTF8&amp;keywords=imbalanced datasets&amp;qid=1460236105&amp;ref_=sr_1_1&amp;sr=8-1"/>
              </a:rPr>
              <a:t>link</a:t>
            </a:r>
            <a:r>
              <a:rPr lang="en-US" dirty="0" smtClean="0"/>
              <a:t>).</a:t>
            </a:r>
          </a:p>
          <a:p>
            <a:r>
              <a:rPr lang="en-US" dirty="0" smtClean="0"/>
              <a:t>[2] – Mining when classes are imbalanced, rare events matter more, and errors have cost attached, </a:t>
            </a:r>
            <a:r>
              <a:rPr lang="en-US" b="1" dirty="0"/>
              <a:t>SIAM</a:t>
            </a:r>
            <a:r>
              <a:rPr lang="en-US" dirty="0"/>
              <a:t> Data Mining Conference (SDM </a:t>
            </a:r>
            <a:r>
              <a:rPr lang="en-US" b="1" dirty="0" smtClean="0"/>
              <a:t>2009</a:t>
            </a:r>
            <a:r>
              <a:rPr lang="en-US" dirty="0" smtClean="0"/>
              <a:t>), </a:t>
            </a:r>
            <a:r>
              <a:rPr lang="en-US" dirty="0" err="1" smtClean="0"/>
              <a:t>Nitesh</a:t>
            </a:r>
            <a:r>
              <a:rPr lang="en-US" dirty="0" smtClean="0"/>
              <a:t> V. Chawla (</a:t>
            </a:r>
            <a:r>
              <a:rPr lang="en-US" dirty="0" smtClean="0">
                <a:hlinkClick r:id="rId3"/>
              </a:rPr>
              <a:t>link</a:t>
            </a:r>
            <a:r>
              <a:rPr lang="en-US" dirty="0" smtClean="0"/>
              <a:t>).</a:t>
            </a:r>
          </a:p>
          <a:p>
            <a:r>
              <a:rPr lang="en-US" dirty="0"/>
              <a:t>[3] - ECOL/BIOL </a:t>
            </a:r>
            <a:r>
              <a:rPr lang="en-US" dirty="0" smtClean="0"/>
              <a:t>563 Statistical </a:t>
            </a:r>
            <a:r>
              <a:rPr lang="en-US" dirty="0"/>
              <a:t>Methods </a:t>
            </a:r>
            <a:r>
              <a:rPr lang="en-US" dirty="0" smtClean="0"/>
              <a:t>in Ecology, Fall 2010 (</a:t>
            </a:r>
            <a:r>
              <a:rPr lang="en-US" dirty="0" smtClean="0">
                <a:hlinkClick r:id="rId4"/>
              </a:rPr>
              <a:t>link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..  </a:t>
            </a:r>
            <a:r>
              <a:rPr lang="en-US" dirty="0">
                <a:solidFill>
                  <a:prstClr val="black"/>
                </a:solidFill>
              </a:rPr>
              <a:t>t</a:t>
            </a:r>
            <a:r>
              <a:rPr lang="en-US" dirty="0" smtClean="0">
                <a:solidFill>
                  <a:prstClr val="black"/>
                </a:solidFill>
              </a:rPr>
              <a:t>he weather.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612757"/>
            <a:ext cx="6604000" cy="439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Helpful bus stop advice: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P(“The sun will rise in the East tomorrow”) = 1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P(“It’s going to rain later today”) = 0.1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P(“There’s a tornado forecast this evening”) = 0.01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The value of information is inversely proportional to its probability.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pPr lvl="0"/>
            <a:endParaRPr lang="en-US" dirty="0" smtClean="0">
              <a:solidFill>
                <a:prstClr val="black"/>
              </a:solidFill>
            </a:endParaRP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2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imbalanced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Formal definition of imbalanced learning [1]: ‘</a:t>
            </a:r>
            <a:r>
              <a:rPr lang="is-IS" dirty="0" smtClean="0"/>
              <a:t>…</a:t>
            </a:r>
            <a:r>
              <a:rPr lang="en-US" dirty="0" smtClean="0"/>
              <a:t>the </a:t>
            </a:r>
            <a:r>
              <a:rPr lang="en-US" dirty="0"/>
              <a:t>learning process for data representation and information extraction with severe data distribution skews to develop effective decision boundaries to support the decision-making process</a:t>
            </a:r>
            <a:r>
              <a:rPr lang="en-US" dirty="0" smtClean="0"/>
              <a:t>.’</a:t>
            </a:r>
          </a:p>
          <a:p>
            <a:r>
              <a:rPr lang="en-US" dirty="0" smtClean="0"/>
              <a:t>Informally, imbalanced learning is the training of machine learning algorithms on datasets where far fewer examples exist of one class than others.</a:t>
            </a:r>
          </a:p>
          <a:p>
            <a:r>
              <a:rPr lang="en-US" dirty="0" smtClean="0"/>
              <a:t>The imbalance ratio is the ratio between classes of each type. It can vary between 100:1 to 10,000:1.</a:t>
            </a:r>
          </a:p>
          <a:p>
            <a:r>
              <a:rPr lang="en-US" dirty="0" smtClean="0"/>
              <a:t>This presentation will focus on imbalanced learning with classification algorithms.</a:t>
            </a:r>
          </a:p>
        </p:txBody>
      </p:sp>
    </p:spTree>
    <p:extLst>
      <p:ext uri="{BB962C8B-B14F-4D97-AF65-F5344CB8AC3E}">
        <p14:creationId xmlns:p14="http://schemas.microsoft.com/office/powerpoint/2010/main" val="128900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imbalanced </a:t>
            </a:r>
            <a:r>
              <a:rPr lang="en-US" dirty="0" smtClean="0"/>
              <a:t>learning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Classification use-cases with imbalanced data</a:t>
            </a:r>
            <a:endParaRPr lang="en-US" dirty="0"/>
          </a:p>
          <a:p>
            <a:pPr lvl="1"/>
            <a:r>
              <a:rPr lang="en-US" dirty="0"/>
              <a:t>Fraud detection</a:t>
            </a:r>
          </a:p>
          <a:p>
            <a:pPr lvl="1"/>
            <a:r>
              <a:rPr lang="en-US" dirty="0"/>
              <a:t>Anomaly detection</a:t>
            </a:r>
          </a:p>
          <a:p>
            <a:pPr lvl="1"/>
            <a:r>
              <a:rPr lang="en-US" dirty="0"/>
              <a:t>Cancer </a:t>
            </a:r>
            <a:r>
              <a:rPr lang="en-US" dirty="0" smtClean="0"/>
              <a:t>detection</a:t>
            </a:r>
          </a:p>
          <a:p>
            <a:pPr lvl="1"/>
            <a:r>
              <a:rPr lang="en-US" dirty="0" smtClean="0"/>
              <a:t>Predicting credit defaults</a:t>
            </a:r>
            <a:endParaRPr lang="en-US" dirty="0"/>
          </a:p>
          <a:p>
            <a:r>
              <a:rPr lang="en-US" dirty="0" smtClean="0"/>
              <a:t>In imbalanced learning, prediction of the minority class examples is more important than the majority class. </a:t>
            </a:r>
          </a:p>
          <a:p>
            <a:pPr lvl="1"/>
            <a:r>
              <a:rPr lang="en-US" dirty="0" smtClean="0"/>
              <a:t>Unfortunately the algorithm has far of these fewer minority class examples to learn from.</a:t>
            </a:r>
          </a:p>
          <a:p>
            <a:r>
              <a:rPr lang="en-US" dirty="0" smtClean="0"/>
              <a:t>Standard algorithms focus on reducing the cost of misclassifying all examples, not just minority ones. </a:t>
            </a:r>
          </a:p>
          <a:p>
            <a:r>
              <a:rPr lang="en-US" dirty="0" smtClean="0"/>
              <a:t>In future slides, I’m assuming we’re predicting the minority class (so positive means minority example).</a:t>
            </a:r>
          </a:p>
        </p:txBody>
      </p:sp>
    </p:spTree>
    <p:extLst>
      <p:ext uri="{BB962C8B-B14F-4D97-AF65-F5344CB8AC3E}">
        <p14:creationId xmlns:p14="http://schemas.microsoft.com/office/powerpoint/2010/main" val="5682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imbalanced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training classifiers, accuracy is often used to quantify how good the model is. </a:t>
            </a:r>
          </a:p>
          <a:p>
            <a:r>
              <a:rPr lang="en-US" dirty="0" smtClean="0"/>
              <a:t>Accuracy is defined as TP + TN / N</a:t>
            </a:r>
          </a:p>
          <a:p>
            <a:r>
              <a:rPr lang="en-US" dirty="0" smtClean="0"/>
              <a:t>Take a dataset with a 95:5 imbalance ratio</a:t>
            </a:r>
          </a:p>
          <a:p>
            <a:pPr lvl="1"/>
            <a:r>
              <a:rPr lang="en-US" dirty="0" smtClean="0"/>
              <a:t>The most naïve model predicts the most common case for every example.</a:t>
            </a:r>
          </a:p>
          <a:p>
            <a:pPr lvl="1"/>
            <a:r>
              <a:rPr lang="en-US" dirty="0" smtClean="0"/>
              <a:t>This has 95% accuracy on the dataset above !</a:t>
            </a:r>
          </a:p>
          <a:p>
            <a:pPr lvl="1"/>
            <a:r>
              <a:rPr lang="en-US" dirty="0" smtClean="0"/>
              <a:t>But this </a:t>
            </a:r>
            <a:r>
              <a:rPr lang="en-US" dirty="0" err="1" smtClean="0"/>
              <a:t>mis</a:t>
            </a:r>
            <a:r>
              <a:rPr lang="en-US" dirty="0" smtClean="0"/>
              <a:t>-classifies </a:t>
            </a:r>
            <a:r>
              <a:rPr lang="en-US" b="1" dirty="0" smtClean="0"/>
              <a:t>all</a:t>
            </a:r>
            <a:r>
              <a:rPr lang="en-US" dirty="0" smtClean="0"/>
              <a:t> the minority class examples.</a:t>
            </a:r>
          </a:p>
          <a:p>
            <a:r>
              <a:rPr lang="en-US" dirty="0" smtClean="0"/>
              <a:t>We need a different metric to optimize!</a:t>
            </a:r>
          </a:p>
        </p:txBody>
      </p:sp>
    </p:spTree>
    <p:extLst>
      <p:ext uri="{BB962C8B-B14F-4D97-AF65-F5344CB8AC3E}">
        <p14:creationId xmlns:p14="http://schemas.microsoft.com/office/powerpoint/2010/main" val="1988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imbalanced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1"/>
            <a:ext cx="10515600" cy="2484882"/>
          </a:xfrm>
        </p:spPr>
        <p:txBody>
          <a:bodyPr>
            <a:normAutofit/>
          </a:bodyPr>
          <a:lstStyle/>
          <a:p>
            <a:r>
              <a:rPr lang="en-US" dirty="0" smtClean="0"/>
              <a:t>Precision (TP / TP + FP) and Recall (TP / TP + FN) give more useful information about the minority-class performance of the model. But using two figures as a metric is inconvenient.</a:t>
            </a:r>
          </a:p>
          <a:p>
            <a:r>
              <a:rPr lang="en-US" dirty="0" smtClean="0"/>
              <a:t>Alternative is to use the F1 score (harmonic mean of precision and recall) = 2TP / (2TP + FP + FN)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53068"/>
              </p:ext>
            </p:extLst>
          </p:nvPr>
        </p:nvGraphicFramePr>
        <p:xfrm>
          <a:off x="7543800" y="3505962"/>
          <a:ext cx="4191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447800"/>
                <a:gridCol w="1600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Positive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Negative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Positive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r>
                        <a:rPr lang="en-US" baseline="0" dirty="0" smtClean="0"/>
                        <a:t> (TP)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Negative (FN)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Negative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 (FP)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Negative (TN)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811161" y="3597402"/>
            <a:ext cx="6885039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more visual representation of the model’s performance is the Receiver Operating Characteristic (ROC).</a:t>
            </a:r>
          </a:p>
          <a:p>
            <a:pPr lvl="1"/>
            <a:r>
              <a:rPr lang="en-US" dirty="0" smtClean="0"/>
              <a:t>The Area Under the Curve (AUC) is a single metric to quantify model performance.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351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9196</TotalTime>
  <Words>1520</Words>
  <Application>Microsoft Macintosh PowerPoint</Application>
  <PresentationFormat>Widescreen</PresentationFormat>
  <Paragraphs>180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Calibri Light</vt:lpstr>
      <vt:lpstr>Monaco</vt:lpstr>
      <vt:lpstr>Arial</vt:lpstr>
      <vt:lpstr>Office Theme</vt:lpstr>
      <vt:lpstr>Advanced Machine Learning with Python</vt:lpstr>
      <vt:lpstr>Overview</vt:lpstr>
      <vt:lpstr>But first …</vt:lpstr>
      <vt:lpstr>But first …</vt:lpstr>
      <vt:lpstr>Introduction to imbalanced learning</vt:lpstr>
      <vt:lpstr>Introduction to imbalanced learning (contd)</vt:lpstr>
      <vt:lpstr>Evaluation Metrics</vt:lpstr>
      <vt:lpstr>Evaluation of imbalanced learning</vt:lpstr>
      <vt:lpstr>Alternative imbalanced metrics</vt:lpstr>
      <vt:lpstr>Area under Roc Curve</vt:lpstr>
      <vt:lpstr>ROC Curves and decision thresholds</vt:lpstr>
      <vt:lpstr>Imbalanced learning techniques</vt:lpstr>
      <vt:lpstr>Imbalanced learning techniques</vt:lpstr>
      <vt:lpstr>Data pre-processing</vt:lpstr>
      <vt:lpstr>Data pre-processing</vt:lpstr>
      <vt:lpstr>Oversampling methods</vt:lpstr>
      <vt:lpstr>Undersampling methods</vt:lpstr>
      <vt:lpstr>Undersampling methods</vt:lpstr>
      <vt:lpstr>Undersampling methods</vt:lpstr>
      <vt:lpstr>Cost-sensitive Algorithms</vt:lpstr>
      <vt:lpstr>Solutions – Cost-sensitive methods</vt:lpstr>
      <vt:lpstr>Solutions – Cost-sensitive methods</vt:lpstr>
      <vt:lpstr>Real-world use-case</vt:lpstr>
      <vt:lpstr>Evaluation dataset</vt:lpstr>
      <vt:lpstr>Evaluation dataset (features)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 AWS Workshop</dc:title>
  <dc:creator>tdgasser</dc:creator>
  <cp:lastModifiedBy> tdgasser</cp:lastModifiedBy>
  <cp:revision>77</cp:revision>
  <dcterms:created xsi:type="dcterms:W3CDTF">2016-01-06T05:09:03Z</dcterms:created>
  <dcterms:modified xsi:type="dcterms:W3CDTF">2016-04-27T03:15:15Z</dcterms:modified>
</cp:coreProperties>
</file>