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62" r:id="rId6"/>
    <p:sldId id="259" r:id="rId7"/>
    <p:sldId id="264" r:id="rId8"/>
    <p:sldId id="277" r:id="rId9"/>
    <p:sldId id="263" r:id="rId10"/>
    <p:sldId id="296" r:id="rId11"/>
    <p:sldId id="276" r:id="rId12"/>
    <p:sldId id="278" r:id="rId13"/>
    <p:sldId id="265" r:id="rId14"/>
    <p:sldId id="268" r:id="rId15"/>
    <p:sldId id="269" r:id="rId16"/>
    <p:sldId id="295" r:id="rId17"/>
    <p:sldId id="282" r:id="rId18"/>
    <p:sldId id="297" r:id="rId19"/>
    <p:sldId id="280" r:id="rId20"/>
    <p:sldId id="283" r:id="rId21"/>
    <p:sldId id="284" r:id="rId22"/>
    <p:sldId id="285" r:id="rId23"/>
    <p:sldId id="286" r:id="rId24"/>
    <p:sldId id="287" r:id="rId25"/>
    <p:sldId id="298" r:id="rId26"/>
    <p:sldId id="288" r:id="rId27"/>
    <p:sldId id="299" r:id="rId28"/>
    <p:sldId id="289" r:id="rId29"/>
    <p:sldId id="270" r:id="rId30"/>
    <p:sldId id="294" r:id="rId31"/>
    <p:sldId id="291" r:id="rId32"/>
    <p:sldId id="293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46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400" b="0" dirty="0" smtClean="0"/>
            <a:t>Extremely Imbalance</a:t>
          </a:r>
          <a:endParaRPr lang="en-US" sz="1400" b="0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400" dirty="0" smtClean="0"/>
            <a:t>Overlap between classes</a:t>
          </a:r>
          <a:endParaRPr lang="en-US" sz="1400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Intrinsic difficulty of learning, e.g. dirty data</a:t>
          </a:r>
          <a:endParaRPr lang="en-US" dirty="0">
            <a:solidFill>
              <a:schemeClr val="bg1"/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400" dirty="0" smtClean="0"/>
            <a:t>Suffer from small </a:t>
          </a:r>
          <a:r>
            <a:rPr lang="en-US" sz="1400" dirty="0" err="1" smtClean="0"/>
            <a:t>disjuncts</a:t>
          </a:r>
          <a:endParaRPr lang="en-US" sz="1400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400" b="0" dirty="0" smtClean="0"/>
            <a:t>Extremely Imbalance</a:t>
          </a:r>
          <a:endParaRPr lang="en-US" sz="1400" b="0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400" dirty="0" smtClean="0"/>
            <a:t>Overlap between classes</a:t>
          </a:r>
          <a:endParaRPr lang="en-US" sz="1400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400" dirty="0" smtClean="0"/>
            <a:t>Suffer from small </a:t>
          </a:r>
          <a:r>
            <a:rPr lang="en-US" sz="1400" dirty="0" err="1" smtClean="0"/>
            <a:t>disjuncts</a:t>
          </a:r>
          <a:endParaRPr lang="en-US" sz="1400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800" b="1" dirty="0" smtClean="0"/>
            <a:t>Extremely Imbalance</a:t>
          </a:r>
          <a:endParaRPr lang="en-US" sz="1800" b="1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400" dirty="0" smtClean="0"/>
            <a:t>Overlap between classes</a:t>
          </a:r>
          <a:endParaRPr lang="en-US" sz="1400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400" dirty="0" smtClean="0"/>
            <a:t>Suffer from small </a:t>
          </a:r>
          <a:r>
            <a:rPr lang="en-US" sz="1400" dirty="0" err="1" smtClean="0"/>
            <a:t>disjuncts</a:t>
          </a:r>
          <a:endParaRPr lang="en-US" sz="1400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400" b="0" dirty="0" smtClean="0"/>
            <a:t>Extremely Imbalance</a:t>
          </a:r>
          <a:endParaRPr lang="en-US" sz="1400" b="0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800" b="1" dirty="0" smtClean="0"/>
            <a:t>Overlap between classes</a:t>
          </a:r>
          <a:endParaRPr lang="en-US" sz="1800" b="1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400" dirty="0" smtClean="0"/>
            <a:t>Suffer from small </a:t>
          </a:r>
          <a:r>
            <a:rPr lang="en-US" sz="1400" dirty="0" err="1" smtClean="0"/>
            <a:t>disjuncts</a:t>
          </a:r>
          <a:endParaRPr lang="en-US" sz="1400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400" b="0" dirty="0" smtClean="0"/>
            <a:t>Extremely Imbalance</a:t>
          </a:r>
          <a:endParaRPr lang="en-US" sz="1400" b="0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400" dirty="0" smtClean="0"/>
            <a:t>Overlap between classes</a:t>
          </a:r>
          <a:endParaRPr lang="en-US" sz="1400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800" b="1" dirty="0" smtClean="0"/>
            <a:t>Suffer from small </a:t>
          </a:r>
          <a:r>
            <a:rPr lang="en-US" sz="1800" b="1" dirty="0" err="1" smtClean="0"/>
            <a:t>disjuncts</a:t>
          </a:r>
          <a:endParaRPr lang="en-US" sz="1800" b="1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1553665" y="0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Extremely Imbalance</a:t>
          </a:r>
          <a:endParaRPr lang="en-US" sz="1400" b="0" kern="1200" dirty="0"/>
        </a:p>
      </dsp:txBody>
      <dsp:txXfrm>
        <a:off x="2180529" y="1253728"/>
        <a:ext cx="1253727" cy="1253727"/>
      </dsp:txXfrm>
    </dsp:sp>
    <dsp:sp modelId="{8E85E9A3-AE7E-43BB-ACD1-6181B352FA1E}">
      <dsp:nvSpPr>
        <dsp:cNvPr id="0" name=""/>
        <dsp:cNvSpPr/>
      </dsp:nvSpPr>
      <dsp:spPr>
        <a:xfrm>
          <a:off x="299937" y="2507455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Overlap between classes</a:t>
          </a:r>
          <a:endParaRPr lang="en-US" sz="1400" kern="1200" dirty="0"/>
        </a:p>
      </dsp:txBody>
      <dsp:txXfrm>
        <a:off x="926801" y="3761183"/>
        <a:ext cx="1253727" cy="1253727"/>
      </dsp:txXfrm>
    </dsp:sp>
    <dsp:sp modelId="{A5C8494A-199F-4D1A-B3F4-E4BF5BB67961}">
      <dsp:nvSpPr>
        <dsp:cNvPr id="0" name=""/>
        <dsp:cNvSpPr/>
      </dsp:nvSpPr>
      <dsp:spPr>
        <a:xfrm rot="10800000">
          <a:off x="1553665" y="2507455"/>
          <a:ext cx="2507455" cy="2507455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Intrinsic difficulty of learning, e.g. dirty data</a:t>
          </a:r>
          <a:endParaRPr lang="en-US" sz="1600" kern="1200" dirty="0">
            <a:solidFill>
              <a:schemeClr val="bg1"/>
            </a:solidFill>
          </a:endParaRPr>
        </a:p>
      </dsp:txBody>
      <dsp:txXfrm rot="10800000">
        <a:off x="2180529" y="2507455"/>
        <a:ext cx="1253727" cy="1253727"/>
      </dsp:txXfrm>
    </dsp:sp>
    <dsp:sp modelId="{EDCDA623-A380-4AC5-AA99-7AC65216F1B3}">
      <dsp:nvSpPr>
        <dsp:cNvPr id="0" name=""/>
        <dsp:cNvSpPr/>
      </dsp:nvSpPr>
      <dsp:spPr>
        <a:xfrm>
          <a:off x="2807393" y="2507455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Suffer from small </a:t>
          </a:r>
          <a:r>
            <a:rPr lang="en-US" sz="1400" kern="1200" dirty="0" err="1" smtClean="0"/>
            <a:t>disjuncts</a:t>
          </a:r>
          <a:endParaRPr lang="en-US" sz="1400" kern="1200" dirty="0"/>
        </a:p>
      </dsp:txBody>
      <dsp:txXfrm>
        <a:off x="3434257" y="3761183"/>
        <a:ext cx="1253727" cy="1253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1553665" y="0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Extremely Imbalance</a:t>
          </a:r>
          <a:endParaRPr lang="en-US" sz="1400" b="0" kern="1200" dirty="0"/>
        </a:p>
      </dsp:txBody>
      <dsp:txXfrm>
        <a:off x="2180529" y="1253728"/>
        <a:ext cx="1253727" cy="1253727"/>
      </dsp:txXfrm>
    </dsp:sp>
    <dsp:sp modelId="{8E85E9A3-AE7E-43BB-ACD1-6181B352FA1E}">
      <dsp:nvSpPr>
        <dsp:cNvPr id="0" name=""/>
        <dsp:cNvSpPr/>
      </dsp:nvSpPr>
      <dsp:spPr>
        <a:xfrm>
          <a:off x="299937" y="2507455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Overlap between classes</a:t>
          </a:r>
          <a:endParaRPr lang="en-US" sz="1400" kern="1200" dirty="0"/>
        </a:p>
      </dsp:txBody>
      <dsp:txXfrm>
        <a:off x="926801" y="3761183"/>
        <a:ext cx="1253727" cy="1253727"/>
      </dsp:txXfrm>
    </dsp:sp>
    <dsp:sp modelId="{A5C8494A-199F-4D1A-B3F4-E4BF5BB67961}">
      <dsp:nvSpPr>
        <dsp:cNvPr id="0" name=""/>
        <dsp:cNvSpPr/>
      </dsp:nvSpPr>
      <dsp:spPr>
        <a:xfrm rot="10800000">
          <a:off x="1553665" y="2507455"/>
          <a:ext cx="2507455" cy="2507455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sz="1600" kern="1200" dirty="0">
            <a:solidFill>
              <a:schemeClr val="bg1">
                <a:lumMod val="65000"/>
              </a:schemeClr>
            </a:solidFill>
          </a:endParaRPr>
        </a:p>
      </dsp:txBody>
      <dsp:txXfrm rot="10800000">
        <a:off x="2180529" y="2507455"/>
        <a:ext cx="1253727" cy="1253727"/>
      </dsp:txXfrm>
    </dsp:sp>
    <dsp:sp modelId="{EDCDA623-A380-4AC5-AA99-7AC65216F1B3}">
      <dsp:nvSpPr>
        <dsp:cNvPr id="0" name=""/>
        <dsp:cNvSpPr/>
      </dsp:nvSpPr>
      <dsp:spPr>
        <a:xfrm>
          <a:off x="2807393" y="2507455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Suffer from small </a:t>
          </a:r>
          <a:r>
            <a:rPr lang="en-US" sz="1400" kern="1200" dirty="0" err="1" smtClean="0"/>
            <a:t>disjuncts</a:t>
          </a:r>
          <a:endParaRPr lang="en-US" sz="1400" kern="1200" dirty="0"/>
        </a:p>
      </dsp:txBody>
      <dsp:txXfrm>
        <a:off x="3434257" y="3761183"/>
        <a:ext cx="1253727" cy="1253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2280737" y="0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Extremely Imbalance</a:t>
          </a:r>
          <a:endParaRPr lang="en-US" sz="1800" b="1" kern="1200" dirty="0"/>
        </a:p>
      </dsp:txBody>
      <dsp:txXfrm>
        <a:off x="2866406" y="1171338"/>
        <a:ext cx="1171338" cy="1171338"/>
      </dsp:txXfrm>
    </dsp:sp>
    <dsp:sp modelId="{8E85E9A3-AE7E-43BB-ACD1-6181B352FA1E}">
      <dsp:nvSpPr>
        <dsp:cNvPr id="0" name=""/>
        <dsp:cNvSpPr/>
      </dsp:nvSpPr>
      <dsp:spPr>
        <a:xfrm>
          <a:off x="1109399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Overlap between classes</a:t>
          </a:r>
          <a:endParaRPr lang="en-US" sz="1400" kern="1200" dirty="0"/>
        </a:p>
      </dsp:txBody>
      <dsp:txXfrm>
        <a:off x="1695068" y="3514014"/>
        <a:ext cx="1171338" cy="1171338"/>
      </dsp:txXfrm>
    </dsp:sp>
    <dsp:sp modelId="{A5C8494A-199F-4D1A-B3F4-E4BF5BB67961}">
      <dsp:nvSpPr>
        <dsp:cNvPr id="0" name=""/>
        <dsp:cNvSpPr/>
      </dsp:nvSpPr>
      <dsp:spPr>
        <a:xfrm rot="10800000">
          <a:off x="2280737" y="2342676"/>
          <a:ext cx="2342676" cy="2342676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sz="1500" kern="1200" dirty="0">
            <a:solidFill>
              <a:schemeClr val="bg1">
                <a:lumMod val="65000"/>
              </a:schemeClr>
            </a:solidFill>
          </a:endParaRPr>
        </a:p>
      </dsp:txBody>
      <dsp:txXfrm rot="10800000">
        <a:off x="2866406" y="2342676"/>
        <a:ext cx="1171338" cy="1171338"/>
      </dsp:txXfrm>
    </dsp:sp>
    <dsp:sp modelId="{EDCDA623-A380-4AC5-AA99-7AC65216F1B3}">
      <dsp:nvSpPr>
        <dsp:cNvPr id="0" name=""/>
        <dsp:cNvSpPr/>
      </dsp:nvSpPr>
      <dsp:spPr>
        <a:xfrm>
          <a:off x="3452075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Suffer from small </a:t>
          </a:r>
          <a:r>
            <a:rPr lang="en-US" sz="1400" kern="1200" dirty="0" err="1" smtClean="0"/>
            <a:t>disjuncts</a:t>
          </a:r>
          <a:endParaRPr lang="en-US" sz="1400" kern="1200" dirty="0"/>
        </a:p>
      </dsp:txBody>
      <dsp:txXfrm>
        <a:off x="4037744" y="3514014"/>
        <a:ext cx="1171338" cy="1171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2280737" y="0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Extremely Imbalance</a:t>
          </a:r>
          <a:endParaRPr lang="en-US" sz="1400" b="0" kern="1200" dirty="0"/>
        </a:p>
      </dsp:txBody>
      <dsp:txXfrm>
        <a:off x="2866406" y="1171338"/>
        <a:ext cx="1171338" cy="1171338"/>
      </dsp:txXfrm>
    </dsp:sp>
    <dsp:sp modelId="{8E85E9A3-AE7E-43BB-ACD1-6181B352FA1E}">
      <dsp:nvSpPr>
        <dsp:cNvPr id="0" name=""/>
        <dsp:cNvSpPr/>
      </dsp:nvSpPr>
      <dsp:spPr>
        <a:xfrm>
          <a:off x="1109399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Overlap between classes</a:t>
          </a:r>
          <a:endParaRPr lang="en-US" sz="1800" b="1" kern="1200" dirty="0"/>
        </a:p>
      </dsp:txBody>
      <dsp:txXfrm>
        <a:off x="1695068" y="3514014"/>
        <a:ext cx="1171338" cy="1171338"/>
      </dsp:txXfrm>
    </dsp:sp>
    <dsp:sp modelId="{A5C8494A-199F-4D1A-B3F4-E4BF5BB67961}">
      <dsp:nvSpPr>
        <dsp:cNvPr id="0" name=""/>
        <dsp:cNvSpPr/>
      </dsp:nvSpPr>
      <dsp:spPr>
        <a:xfrm rot="10800000">
          <a:off x="2280737" y="2342676"/>
          <a:ext cx="2342676" cy="2342676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sz="1500" kern="1200" dirty="0">
            <a:solidFill>
              <a:schemeClr val="bg1">
                <a:lumMod val="65000"/>
              </a:schemeClr>
            </a:solidFill>
          </a:endParaRPr>
        </a:p>
      </dsp:txBody>
      <dsp:txXfrm rot="10800000">
        <a:off x="2866406" y="2342676"/>
        <a:ext cx="1171338" cy="1171338"/>
      </dsp:txXfrm>
    </dsp:sp>
    <dsp:sp modelId="{EDCDA623-A380-4AC5-AA99-7AC65216F1B3}">
      <dsp:nvSpPr>
        <dsp:cNvPr id="0" name=""/>
        <dsp:cNvSpPr/>
      </dsp:nvSpPr>
      <dsp:spPr>
        <a:xfrm>
          <a:off x="3452075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Suffer from small </a:t>
          </a:r>
          <a:r>
            <a:rPr lang="en-US" sz="1400" kern="1200" dirty="0" err="1" smtClean="0"/>
            <a:t>disjuncts</a:t>
          </a:r>
          <a:endParaRPr lang="en-US" sz="1400" kern="1200" dirty="0"/>
        </a:p>
      </dsp:txBody>
      <dsp:txXfrm>
        <a:off x="4037744" y="3514014"/>
        <a:ext cx="1171338" cy="11713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2280737" y="0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Extremely Imbalance</a:t>
          </a:r>
          <a:endParaRPr lang="en-US" sz="1400" b="0" kern="1200" dirty="0"/>
        </a:p>
      </dsp:txBody>
      <dsp:txXfrm>
        <a:off x="2866406" y="1171338"/>
        <a:ext cx="1171338" cy="1171338"/>
      </dsp:txXfrm>
    </dsp:sp>
    <dsp:sp modelId="{8E85E9A3-AE7E-43BB-ACD1-6181B352FA1E}">
      <dsp:nvSpPr>
        <dsp:cNvPr id="0" name=""/>
        <dsp:cNvSpPr/>
      </dsp:nvSpPr>
      <dsp:spPr>
        <a:xfrm>
          <a:off x="1109399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Overlap between classes</a:t>
          </a:r>
          <a:endParaRPr lang="en-US" sz="1400" kern="1200" dirty="0"/>
        </a:p>
      </dsp:txBody>
      <dsp:txXfrm>
        <a:off x="1695068" y="3514014"/>
        <a:ext cx="1171338" cy="1171338"/>
      </dsp:txXfrm>
    </dsp:sp>
    <dsp:sp modelId="{A5C8494A-199F-4D1A-B3F4-E4BF5BB67961}">
      <dsp:nvSpPr>
        <dsp:cNvPr id="0" name=""/>
        <dsp:cNvSpPr/>
      </dsp:nvSpPr>
      <dsp:spPr>
        <a:xfrm rot="10800000">
          <a:off x="2280737" y="2342676"/>
          <a:ext cx="2342676" cy="2342676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sz="1500" kern="1200" dirty="0">
            <a:solidFill>
              <a:schemeClr val="bg1">
                <a:lumMod val="65000"/>
              </a:schemeClr>
            </a:solidFill>
          </a:endParaRPr>
        </a:p>
      </dsp:txBody>
      <dsp:txXfrm rot="10800000">
        <a:off x="2866406" y="2342676"/>
        <a:ext cx="1171338" cy="1171338"/>
      </dsp:txXfrm>
    </dsp:sp>
    <dsp:sp modelId="{EDCDA623-A380-4AC5-AA99-7AC65216F1B3}">
      <dsp:nvSpPr>
        <dsp:cNvPr id="0" name=""/>
        <dsp:cNvSpPr/>
      </dsp:nvSpPr>
      <dsp:spPr>
        <a:xfrm>
          <a:off x="3452075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Suffer from small </a:t>
          </a:r>
          <a:r>
            <a:rPr lang="en-US" sz="1800" b="1" kern="1200" dirty="0" err="1" smtClean="0"/>
            <a:t>disjuncts</a:t>
          </a:r>
          <a:endParaRPr lang="en-US" sz="1800" b="1" kern="1200" dirty="0"/>
        </a:p>
      </dsp:txBody>
      <dsp:txXfrm>
        <a:off x="4037744" y="3514014"/>
        <a:ext cx="1171338" cy="1171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6CCCD-BB4B-4C24-B0F8-C4DB08BB7B4F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A34B6-7285-4A51-B61C-142C8C92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65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Overlook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A34B6-7285-4A51-B61C-142C8C9228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08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Little</a:t>
            </a:r>
            <a:r>
              <a:rPr lang="en-US" baseline="0" dirty="0" smtClean="0"/>
              <a:t> noise from positive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A34B6-7285-4A51-B61C-142C8C9228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73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A34B6-7285-4A51-B61C-142C8C9228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69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7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7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9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1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2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0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8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5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C87ED-EC79-4D1E-A771-3ECE4BB9BC6B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8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microsoft.com/office/2007/relationships/diagramDrawing" Target="../diagrams/drawing2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7.png"/><Relationship Id="rId4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1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Based Imbalanced Learning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dirty="0" smtClean="0"/>
              <a:t>Tianfu He</a:t>
            </a:r>
          </a:p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Tianfu.He@qq.com</a:t>
            </a:r>
          </a:p>
          <a:p>
            <a:pPr algn="r"/>
            <a:r>
              <a:rPr lang="en-US" sz="1600" dirty="0" smtClean="0">
                <a:solidFill>
                  <a:srgbClr val="0464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Harbin Institute of Technology</a:t>
            </a:r>
            <a:endParaRPr lang="en-US" dirty="0" smtClean="0">
              <a:solidFill>
                <a:srgbClr val="04649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39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 and Our Framework</a:t>
            </a:r>
          </a:p>
          <a:p>
            <a:r>
              <a:rPr lang="en-US" dirty="0" smtClean="0"/>
              <a:t>How IDS impacts on learning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Existing Kinds of Imbalanced Learning Techniques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Proposal: A Strategy to select technique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Experiments to verify proposal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63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122761"/>
              </p:ext>
            </p:extLst>
          </p:nvPr>
        </p:nvGraphicFramePr>
        <p:xfrm>
          <a:off x="-297397" y="1690688"/>
          <a:ext cx="5614786" cy="5014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162180" y="1690688"/>
                <a:ext cx="215538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200" dirty="0" smtClean="0"/>
                  <a:t>Imbalanced Data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180" y="1690688"/>
                <a:ext cx="2155382" cy="1261884"/>
              </a:xfrm>
              <a:prstGeom prst="rect">
                <a:avLst/>
              </a:prstGeom>
              <a:blipFill>
                <a:blip r:embed="rId11"/>
                <a:stretch>
                  <a:fillRect l="-5382" t="-6280" r="-11615" b="-1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8997" y="139958"/>
            <a:ext cx="530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IDS impacts on learning</a:t>
            </a:r>
          </a:p>
        </p:txBody>
      </p:sp>
    </p:spTree>
    <p:extLst>
      <p:ext uri="{BB962C8B-B14F-4D97-AF65-F5344CB8AC3E}">
        <p14:creationId xmlns:p14="http://schemas.microsoft.com/office/powerpoint/2010/main" val="56189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63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079913"/>
              </p:ext>
            </p:extLst>
          </p:nvPr>
        </p:nvGraphicFramePr>
        <p:xfrm>
          <a:off x="-297397" y="1690688"/>
          <a:ext cx="5614786" cy="5014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162180" y="1690688"/>
                <a:ext cx="215538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200" dirty="0" smtClean="0"/>
                  <a:t>Imbalanced Data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180" y="1690688"/>
                <a:ext cx="2155382" cy="1261884"/>
              </a:xfrm>
              <a:prstGeom prst="rect">
                <a:avLst/>
              </a:prstGeom>
              <a:blipFill>
                <a:blip r:embed="rId11"/>
                <a:stretch>
                  <a:fillRect l="-5382" t="-6280" r="-11615" b="-1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8997" y="139958"/>
            <a:ext cx="530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IDS impacts on learning</a:t>
            </a:r>
          </a:p>
        </p:txBody>
      </p:sp>
    </p:spTree>
    <p:extLst>
      <p:ext uri="{BB962C8B-B14F-4D97-AF65-F5344CB8AC3E}">
        <p14:creationId xmlns:p14="http://schemas.microsoft.com/office/powerpoint/2010/main" val="257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IDS impacts on </a:t>
            </a:r>
            <a:r>
              <a:rPr lang="en-US" dirty="0" smtClean="0"/>
              <a:t>learning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870484"/>
              </p:ext>
            </p:extLst>
          </p:nvPr>
        </p:nvGraphicFramePr>
        <p:xfrm>
          <a:off x="-400715" y="1380931"/>
          <a:ext cx="6904151" cy="4685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836" y="5971018"/>
            <a:ext cx="531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Problems are </a:t>
            </a:r>
            <a:r>
              <a:rPr lang="en-US" sz="3200" b="1" dirty="0" smtClean="0"/>
              <a:t>MAGNIFIED</a:t>
            </a:r>
            <a:r>
              <a:rPr lang="en-US" sz="2400" dirty="0" smtClean="0"/>
              <a:t> when it comes to Imbalanced data!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80931"/>
            <a:ext cx="5508178" cy="411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03436" y="5486170"/>
                <a:ext cx="3643562" cy="1381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Imbalance Attribute 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Imbalance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436" y="5486170"/>
                <a:ext cx="3643562" cy="1381019"/>
              </a:xfrm>
              <a:prstGeom prst="rect">
                <a:avLst/>
              </a:prstGeom>
              <a:blipFill>
                <a:blip r:embed="rId9"/>
                <a:stretch>
                  <a:fillRect l="-3010" t="-4405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19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IDS impacts on </a:t>
            </a:r>
            <a:r>
              <a:rPr lang="en-US" dirty="0" smtClean="0"/>
              <a:t>learning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452098"/>
              </p:ext>
            </p:extLst>
          </p:nvPr>
        </p:nvGraphicFramePr>
        <p:xfrm>
          <a:off x="-400715" y="1380931"/>
          <a:ext cx="6904151" cy="4685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836" y="5971018"/>
            <a:ext cx="531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Problems are </a:t>
            </a:r>
            <a:r>
              <a:rPr lang="en-US" sz="3200" b="1" dirty="0" smtClean="0"/>
              <a:t>MAGNIFIED</a:t>
            </a:r>
            <a:r>
              <a:rPr lang="en-US" sz="2400" dirty="0" smtClean="0"/>
              <a:t> when it comes to Imbalanced data!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185413" y="1380931"/>
            <a:ext cx="5486411" cy="4094234"/>
            <a:chOff x="5617017" y="4012710"/>
            <a:chExt cx="5486411" cy="409423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7017" y="4012710"/>
              <a:ext cx="5486411" cy="4094234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>
            <a:xfrm rot="19164963">
              <a:off x="8788597" y="4409987"/>
              <a:ext cx="1580297" cy="1901258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03436" y="5486170"/>
                <a:ext cx="4496680" cy="1385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Imbalance Attribute 2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Degree of overlap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436" y="5486170"/>
                <a:ext cx="4496680" cy="1385059"/>
              </a:xfrm>
              <a:prstGeom prst="rect">
                <a:avLst/>
              </a:prstGeom>
              <a:blipFill>
                <a:blip r:embed="rId9"/>
                <a:stretch>
                  <a:fillRect l="-2442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1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IDS impacts on </a:t>
            </a:r>
            <a:r>
              <a:rPr lang="en-US" dirty="0" smtClean="0"/>
              <a:t>learning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268227"/>
              </p:ext>
            </p:extLst>
          </p:nvPr>
        </p:nvGraphicFramePr>
        <p:xfrm>
          <a:off x="-400715" y="1380931"/>
          <a:ext cx="6904151" cy="4685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836" y="5971018"/>
            <a:ext cx="531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Problems are </a:t>
            </a:r>
            <a:r>
              <a:rPr lang="en-US" sz="3200" b="1" dirty="0" smtClean="0"/>
              <a:t>MAGNIFIED</a:t>
            </a:r>
            <a:r>
              <a:rPr lang="en-US" sz="2400" dirty="0" smtClean="0"/>
              <a:t> when it comes to Imbalanced data!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03436" y="5486170"/>
                <a:ext cx="3742884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Imbalance Attribute 3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Extent of Small </a:t>
                </a:r>
                <a:r>
                  <a:rPr lang="en-US" dirty="0" err="1" smtClean="0"/>
                  <a:t>Disjuncts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436" y="5486170"/>
                <a:ext cx="3742884" cy="800219"/>
              </a:xfrm>
              <a:prstGeom prst="rect">
                <a:avLst/>
              </a:prstGeom>
              <a:blipFill>
                <a:blip r:embed="rId8"/>
                <a:stretch>
                  <a:fillRect l="-2932" t="-7634" b="-11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395700" y="1380931"/>
            <a:ext cx="5486411" cy="4094234"/>
            <a:chOff x="6185413" y="1380931"/>
            <a:chExt cx="5486411" cy="4094234"/>
          </a:xfrm>
        </p:grpSpPr>
        <p:sp>
          <p:nvSpPr>
            <p:cNvPr id="11" name="五角星 10"/>
            <p:cNvSpPr/>
            <p:nvPr/>
          </p:nvSpPr>
          <p:spPr>
            <a:xfrm>
              <a:off x="8839200" y="4517708"/>
              <a:ext cx="182880" cy="18288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五角星 13"/>
            <p:cNvSpPr/>
            <p:nvPr/>
          </p:nvSpPr>
          <p:spPr>
            <a:xfrm>
              <a:off x="9418320" y="4752861"/>
              <a:ext cx="182880" cy="18288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五角星 15"/>
            <p:cNvSpPr/>
            <p:nvPr/>
          </p:nvSpPr>
          <p:spPr>
            <a:xfrm>
              <a:off x="8988570" y="4761548"/>
              <a:ext cx="182880" cy="18288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五角星 16"/>
            <p:cNvSpPr/>
            <p:nvPr/>
          </p:nvSpPr>
          <p:spPr>
            <a:xfrm>
              <a:off x="7396998" y="2523614"/>
              <a:ext cx="182880" cy="18288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413" y="1380931"/>
              <a:ext cx="5486411" cy="4094234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8562110" y="4343400"/>
              <a:ext cx="1278082" cy="716973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8738755" y="4517708"/>
              <a:ext cx="862445" cy="42672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480965" y="1729709"/>
            <a:ext cx="1579572" cy="1770690"/>
            <a:chOff x="10491356" y="2230928"/>
            <a:chExt cx="1579572" cy="1770690"/>
          </a:xfrm>
        </p:grpSpPr>
        <p:grpSp>
          <p:nvGrpSpPr>
            <p:cNvPr id="10" name="Group 9"/>
            <p:cNvGrpSpPr/>
            <p:nvPr/>
          </p:nvGrpSpPr>
          <p:grpSpPr>
            <a:xfrm>
              <a:off x="10491356" y="2230928"/>
              <a:ext cx="1579572" cy="646331"/>
              <a:chOff x="10491356" y="2230928"/>
              <a:chExt cx="1579572" cy="64633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491356" y="2401694"/>
                <a:ext cx="390756" cy="3048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977808" y="2230928"/>
                <a:ext cx="10931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Learned</a:t>
                </a:r>
              </a:p>
              <a:p>
                <a:r>
                  <a:rPr lang="en-US" dirty="0" smtClean="0"/>
                  <a:t>Boundary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0491356" y="3355287"/>
              <a:ext cx="1579572" cy="646331"/>
              <a:chOff x="10491356" y="3355287"/>
              <a:chExt cx="1579572" cy="64633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0491356" y="3526053"/>
                <a:ext cx="390756" cy="3048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977808" y="3355287"/>
                <a:ext cx="10931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True</a:t>
                </a:r>
              </a:p>
              <a:p>
                <a:r>
                  <a:rPr lang="en-US" dirty="0" smtClean="0"/>
                  <a:t>Boundary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735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 Attribute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5041055" cy="485939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 smtClean="0"/>
                  <a:t>Extent of Small </a:t>
                </a:r>
                <a:r>
                  <a:rPr lang="en-US" dirty="0" err="1" smtClean="0"/>
                  <a:t>Disjuncts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 algn="just"/>
                <a:r>
                  <a:rPr lang="en-US" b="0" dirty="0" smtClean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that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en-US" i="1" dirty="0" smtClean="0"/>
              </a:p>
              <a:p>
                <a:pPr lvl="1" algn="just"/>
                <a:r>
                  <a:rPr lang="en-US" dirty="0" smtClean="0"/>
                  <a:t>Where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nearest neighbors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positive nearest neighbors.</a:t>
                </a:r>
              </a:p>
              <a:p>
                <a:pPr lvl="1" algn="just"/>
                <a:r>
                  <a:rPr lang="en-US" dirty="0" smtClean="0"/>
                  <a:t>Evaluate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on each positive instance, then estimate the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5041055" cy="4859396"/>
              </a:xfrm>
              <a:blipFill>
                <a:blip r:embed="rId2"/>
                <a:stretch>
                  <a:fillRect l="-2179" t="-2008" r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5"/>
            <a:ext cx="6031208" cy="4500789"/>
          </a:xfrm>
          <a:prstGeom prst="rect">
            <a:avLst/>
          </a:prstGeom>
        </p:spPr>
      </p:pic>
      <p:sp>
        <p:nvSpPr>
          <p:cNvPr id="13" name="五角星 10"/>
          <p:cNvSpPr/>
          <p:nvPr/>
        </p:nvSpPr>
        <p:spPr>
          <a:xfrm>
            <a:off x="9013306" y="3813382"/>
            <a:ext cx="201040" cy="201040"/>
          </a:xfrm>
          <a:prstGeom prst="star5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五角星 13"/>
          <p:cNvSpPr/>
          <p:nvPr/>
        </p:nvSpPr>
        <p:spPr>
          <a:xfrm>
            <a:off x="9649933" y="4071886"/>
            <a:ext cx="201040" cy="20104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五角星 15"/>
          <p:cNvSpPr/>
          <p:nvPr/>
        </p:nvSpPr>
        <p:spPr>
          <a:xfrm>
            <a:off x="9177509" y="4081435"/>
            <a:ext cx="201040" cy="201040"/>
          </a:xfrm>
          <a:prstGeom prst="star5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五角星 16"/>
          <p:cNvSpPr/>
          <p:nvPr/>
        </p:nvSpPr>
        <p:spPr>
          <a:xfrm>
            <a:off x="7427895" y="1621276"/>
            <a:ext cx="201040" cy="201040"/>
          </a:xfrm>
          <a:prstGeom prst="star5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Straight Connector 23"/>
          <p:cNvCxnSpPr>
            <a:stCxn id="15" idx="1"/>
            <a:endCxn id="16" idx="4"/>
          </p:cNvCxnSpPr>
          <p:nvPr/>
        </p:nvCxnSpPr>
        <p:spPr>
          <a:xfrm flipH="1">
            <a:off x="9378549" y="4148676"/>
            <a:ext cx="271384" cy="95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4"/>
            <a:endCxn id="15" idx="1"/>
          </p:cNvCxnSpPr>
          <p:nvPr/>
        </p:nvCxnSpPr>
        <p:spPr>
          <a:xfrm>
            <a:off x="9214346" y="3890172"/>
            <a:ext cx="435587" cy="2585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</p:cNvCxnSpPr>
          <p:nvPr/>
        </p:nvCxnSpPr>
        <p:spPr>
          <a:xfrm flipV="1">
            <a:off x="9750453" y="3600450"/>
            <a:ext cx="85432" cy="471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5" idx="0"/>
          </p:cNvCxnSpPr>
          <p:nvPr/>
        </p:nvCxnSpPr>
        <p:spPr>
          <a:xfrm flipV="1">
            <a:off x="9750453" y="3714750"/>
            <a:ext cx="170864" cy="357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0"/>
          </p:cNvCxnSpPr>
          <p:nvPr/>
        </p:nvCxnSpPr>
        <p:spPr>
          <a:xfrm flipV="1">
            <a:off x="9750453" y="3714750"/>
            <a:ext cx="371904" cy="357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659960" y="4892762"/>
            <a:ext cx="2026709" cy="1770339"/>
            <a:chOff x="6550232" y="4892762"/>
            <a:chExt cx="2026709" cy="1770339"/>
          </a:xfrm>
        </p:grpSpPr>
        <p:sp>
          <p:nvSpPr>
            <p:cNvPr id="44" name="五角星 10"/>
            <p:cNvSpPr/>
            <p:nvPr/>
          </p:nvSpPr>
          <p:spPr>
            <a:xfrm>
              <a:off x="7062652" y="5337382"/>
              <a:ext cx="201040" cy="20104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五角星 13"/>
            <p:cNvSpPr/>
            <p:nvPr/>
          </p:nvSpPr>
          <p:spPr>
            <a:xfrm>
              <a:off x="7699279" y="5595886"/>
              <a:ext cx="201040" cy="20104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五角星 15"/>
            <p:cNvSpPr/>
            <p:nvPr/>
          </p:nvSpPr>
          <p:spPr>
            <a:xfrm>
              <a:off x="7226855" y="5605435"/>
              <a:ext cx="201040" cy="20104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Straight Connector 46"/>
            <p:cNvCxnSpPr>
              <a:stCxn id="45" idx="1"/>
              <a:endCxn id="46" idx="4"/>
            </p:cNvCxnSpPr>
            <p:nvPr/>
          </p:nvCxnSpPr>
          <p:spPr>
            <a:xfrm flipH="1">
              <a:off x="7427895" y="5672676"/>
              <a:ext cx="271384" cy="95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4" idx="4"/>
              <a:endCxn id="45" idx="1"/>
            </p:cNvCxnSpPr>
            <p:nvPr/>
          </p:nvCxnSpPr>
          <p:spPr>
            <a:xfrm>
              <a:off x="7263692" y="5414172"/>
              <a:ext cx="435587" cy="258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5" idx="0"/>
            </p:cNvCxnSpPr>
            <p:nvPr/>
          </p:nvCxnSpPr>
          <p:spPr>
            <a:xfrm flipV="1">
              <a:off x="7799799" y="5124450"/>
              <a:ext cx="85432" cy="4714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5" idx="0"/>
            </p:cNvCxnSpPr>
            <p:nvPr/>
          </p:nvCxnSpPr>
          <p:spPr>
            <a:xfrm flipV="1">
              <a:off x="7799799" y="5238750"/>
              <a:ext cx="170864" cy="3571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5" idx="0"/>
            </p:cNvCxnSpPr>
            <p:nvPr/>
          </p:nvCxnSpPr>
          <p:spPr>
            <a:xfrm flipV="1">
              <a:off x="7799799" y="5238750"/>
              <a:ext cx="371904" cy="3571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7787606" y="4892762"/>
              <a:ext cx="225425" cy="22542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7900318" y="5032322"/>
              <a:ext cx="225425" cy="22542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147310" y="5032322"/>
              <a:ext cx="225425" cy="22542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6550232" y="5860765"/>
                  <a:ext cx="2026709" cy="8023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𝑁𝑁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0232" y="5860765"/>
                  <a:ext cx="2026709" cy="8023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Straight Connector 58"/>
          <p:cNvCxnSpPr>
            <a:stCxn id="16" idx="4"/>
            <a:endCxn id="15" idx="1"/>
          </p:cNvCxnSpPr>
          <p:nvPr/>
        </p:nvCxnSpPr>
        <p:spPr>
          <a:xfrm flipV="1">
            <a:off x="9378549" y="4148676"/>
            <a:ext cx="271384" cy="954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5" idx="1"/>
            <a:endCxn id="13" idx="4"/>
          </p:cNvCxnSpPr>
          <p:nvPr/>
        </p:nvCxnSpPr>
        <p:spPr>
          <a:xfrm flipH="1" flipV="1">
            <a:off x="9214346" y="3890172"/>
            <a:ext cx="435587" cy="25850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15" idx="0"/>
          </p:cNvCxnSpPr>
          <p:nvPr/>
        </p:nvCxnSpPr>
        <p:spPr>
          <a:xfrm flipH="1">
            <a:off x="9750453" y="2273300"/>
            <a:ext cx="387609" cy="179858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15" idx="0"/>
          </p:cNvCxnSpPr>
          <p:nvPr/>
        </p:nvCxnSpPr>
        <p:spPr>
          <a:xfrm flipH="1">
            <a:off x="9750453" y="2246452"/>
            <a:ext cx="42716" cy="182543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15" idx="0"/>
          </p:cNvCxnSpPr>
          <p:nvPr/>
        </p:nvCxnSpPr>
        <p:spPr>
          <a:xfrm flipH="1">
            <a:off x="9750453" y="2273300"/>
            <a:ext cx="588650" cy="179858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9230052" y="4638543"/>
            <a:ext cx="2912126" cy="2200552"/>
            <a:chOff x="9230052" y="4638543"/>
            <a:chExt cx="2912126" cy="2200552"/>
          </a:xfrm>
        </p:grpSpPr>
        <p:cxnSp>
          <p:nvCxnSpPr>
            <p:cNvPr id="85" name="Straight Connector 84"/>
            <p:cNvCxnSpPr>
              <a:endCxn id="76" idx="0"/>
            </p:cNvCxnSpPr>
            <p:nvPr/>
          </p:nvCxnSpPr>
          <p:spPr>
            <a:xfrm flipH="1">
              <a:off x="9967199" y="4829920"/>
              <a:ext cx="387609" cy="179858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7" idx="4"/>
              <a:endCxn id="76" idx="1"/>
            </p:cNvCxnSpPr>
            <p:nvPr/>
          </p:nvCxnSpPr>
          <p:spPr>
            <a:xfrm flipV="1">
              <a:off x="9595295" y="6705296"/>
              <a:ext cx="271384" cy="954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76" idx="1"/>
              <a:endCxn id="75" idx="4"/>
            </p:cNvCxnSpPr>
            <p:nvPr/>
          </p:nvCxnSpPr>
          <p:spPr>
            <a:xfrm flipH="1" flipV="1">
              <a:off x="9431092" y="6446792"/>
              <a:ext cx="435587" cy="25850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五角星 10"/>
            <p:cNvSpPr/>
            <p:nvPr/>
          </p:nvSpPr>
          <p:spPr>
            <a:xfrm>
              <a:off x="9230052" y="6370002"/>
              <a:ext cx="201040" cy="20104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五角星 13"/>
            <p:cNvSpPr/>
            <p:nvPr/>
          </p:nvSpPr>
          <p:spPr>
            <a:xfrm>
              <a:off x="9866679" y="6628506"/>
              <a:ext cx="201040" cy="20104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五角星 15"/>
            <p:cNvSpPr/>
            <p:nvPr/>
          </p:nvSpPr>
          <p:spPr>
            <a:xfrm>
              <a:off x="9394255" y="6638055"/>
              <a:ext cx="201040" cy="20104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Straight Connector 85"/>
            <p:cNvCxnSpPr>
              <a:endCxn id="76" idx="0"/>
            </p:cNvCxnSpPr>
            <p:nvPr/>
          </p:nvCxnSpPr>
          <p:spPr>
            <a:xfrm flipH="1">
              <a:off x="9967199" y="4803072"/>
              <a:ext cx="42716" cy="182543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endCxn id="76" idx="0"/>
            </p:cNvCxnSpPr>
            <p:nvPr/>
          </p:nvCxnSpPr>
          <p:spPr>
            <a:xfrm flipH="1">
              <a:off x="9967199" y="4829920"/>
              <a:ext cx="588650" cy="179858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五角星 10"/>
            <p:cNvSpPr/>
            <p:nvPr/>
          </p:nvSpPr>
          <p:spPr>
            <a:xfrm>
              <a:off x="9921317" y="4638543"/>
              <a:ext cx="201040" cy="20104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五角星 10"/>
            <p:cNvSpPr/>
            <p:nvPr/>
          </p:nvSpPr>
          <p:spPr>
            <a:xfrm>
              <a:off x="10263543" y="4664874"/>
              <a:ext cx="201040" cy="20104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五角星 10"/>
            <p:cNvSpPr/>
            <p:nvPr/>
          </p:nvSpPr>
          <p:spPr>
            <a:xfrm>
              <a:off x="10507560" y="4678298"/>
              <a:ext cx="201040" cy="20104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10013325" y="5860765"/>
                  <a:ext cx="2128853" cy="8090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3325" y="5860765"/>
                  <a:ext cx="2128853" cy="80906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3574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 Attribute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5041055" cy="485939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 smtClean="0"/>
                  <a:t>Extent of Small </a:t>
                </a:r>
                <a:r>
                  <a:rPr lang="en-US" dirty="0" err="1" smtClean="0"/>
                  <a:t>Disjuncts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 algn="just"/>
                <a:r>
                  <a:rPr lang="en-US" b="0" dirty="0" smtClean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that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en-US" i="1" dirty="0" smtClean="0"/>
              </a:p>
              <a:p>
                <a:pPr lvl="1" algn="just"/>
                <a:r>
                  <a:rPr lang="en-US" dirty="0" smtClean="0"/>
                  <a:t>Where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nearest neighbors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positive nearest neighbors.</a:t>
                </a:r>
              </a:p>
              <a:p>
                <a:pPr lvl="1" algn="just"/>
                <a:r>
                  <a:rPr lang="en-US" dirty="0" smtClean="0"/>
                  <a:t>Evaluate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on each positive instance, then estimate the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5041055" cy="4859396"/>
              </a:xfrm>
              <a:blipFill>
                <a:blip r:embed="rId2"/>
                <a:stretch>
                  <a:fillRect l="-2179" t="-2008" r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533220" y="812370"/>
            <a:ext cx="5658780" cy="2743206"/>
            <a:chOff x="6533220" y="812370"/>
            <a:chExt cx="5658780" cy="27432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392" y="812370"/>
              <a:ext cx="3657608" cy="274320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533220" y="1922363"/>
                  <a:ext cx="21991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sz="2800" dirty="0">
                      <a:cs typeface="Times New Roman" panose="02020603050405020304" pitchFamily="18" charset="0"/>
                    </a:rPr>
                    <a:t> of </a:t>
                  </a:r>
                  <a:r>
                    <a:rPr lang="en-US" sz="2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Letter</a:t>
                  </a:r>
                  <a:endPara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20" y="1922363"/>
                  <a:ext cx="2199192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12791" r="-500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6629400" y="3806878"/>
            <a:ext cx="5562600" cy="2743206"/>
            <a:chOff x="6629400" y="3806878"/>
            <a:chExt cx="5562600" cy="274320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392" y="3806878"/>
              <a:ext cx="3657608" cy="274320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29400" y="4916871"/>
                  <a:ext cx="210301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sz="2800" dirty="0" smtClean="0">
                      <a:cs typeface="Times New Roman" panose="02020603050405020304" pitchFamily="18" charset="0"/>
                    </a:rPr>
                    <a:t> of </a:t>
                  </a:r>
                  <a:r>
                    <a:rPr lang="en-US" sz="2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Pima</a:t>
                  </a:r>
                  <a:endPara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916871"/>
                  <a:ext cx="2103012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4118" r="-4651" b="-341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331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 and Our Framework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How IDS impacts on learning</a:t>
            </a:r>
          </a:p>
          <a:p>
            <a:r>
              <a:rPr lang="en-US" dirty="0"/>
              <a:t>Existing Kinds of Imbalanced Learning Techniques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Proposal: A Strategy to select technique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Experiments to verify proposal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42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Title 1"/>
          <p:cNvSpPr txBox="1">
            <a:spLocks/>
          </p:cNvSpPr>
          <p:nvPr/>
        </p:nvSpPr>
        <p:spPr>
          <a:xfrm>
            <a:off x="1" y="3468694"/>
            <a:ext cx="57052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Selecting Strategy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On what kind of IDS described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𝑖𝑚𝐴𝑡𝑡𝑟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sz="2800" dirty="0" smtClean="0"/>
                  <a:t> they perform better?</a:t>
                </a:r>
                <a:endParaRPr 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blipFill>
                <a:blip r:embed="rId6"/>
                <a:stretch>
                  <a:fillRect l="-2663" t="-3947" b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701864" y="2379685"/>
                <a:ext cx="18347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sz="1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864" y="2379685"/>
                <a:ext cx="183473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21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distribution is imbalanced between classes.</a:t>
            </a:r>
          </a:p>
          <a:p>
            <a:r>
              <a:rPr lang="en-US" dirty="0" smtClean="0"/>
              <a:t>Imbalanced data is getting much attention.</a:t>
            </a:r>
          </a:p>
          <a:p>
            <a:pPr lvl="1"/>
            <a:r>
              <a:rPr lang="en-US" dirty="0" smtClean="0"/>
              <a:t>Clinic Analysis</a:t>
            </a:r>
          </a:p>
          <a:p>
            <a:pPr lvl="1"/>
            <a:r>
              <a:rPr lang="en-US" altLang="zh-CN" dirty="0" smtClean="0"/>
              <a:t>Fraud Detection</a:t>
            </a:r>
          </a:p>
          <a:p>
            <a:endParaRPr lang="en-US" altLang="zh-CN" dirty="0"/>
          </a:p>
          <a:p>
            <a:r>
              <a:rPr lang="en-US" altLang="zh-CN" dirty="0" smtClean="0"/>
              <a:t>Why problem comes?</a:t>
            </a:r>
          </a:p>
          <a:p>
            <a:pPr lvl="1"/>
            <a:r>
              <a:rPr lang="en-US" altLang="zh-CN" dirty="0" smtClean="0"/>
              <a:t>Traditional models for classification are designed assuming the data is balanced.</a:t>
            </a:r>
            <a:endParaRPr lang="en-US" altLang="zh-CN" dirty="0"/>
          </a:p>
          <a:p>
            <a:pPr lvl="1"/>
            <a:r>
              <a:rPr lang="en-US" altLang="zh-CN" dirty="0" smtClean="0"/>
              <a:t>We call this </a:t>
            </a:r>
            <a:r>
              <a:rPr lang="en-US" altLang="zh-CN" dirty="0" smtClean="0">
                <a:solidFill>
                  <a:srgbClr val="FF0000"/>
                </a:solidFill>
              </a:rPr>
              <a:t>Imbalanced Data Set(IDS) problem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3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812"/>
            <a:ext cx="5705296" cy="1325563"/>
          </a:xfrm>
        </p:spPr>
        <p:txBody>
          <a:bodyPr>
            <a:noAutofit/>
          </a:bodyPr>
          <a:lstStyle/>
          <a:p>
            <a:r>
              <a:rPr lang="en-US" sz="3600" dirty="0"/>
              <a:t>Existing Kinds of Imbalanced Learning Techniques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702362" y="1322751"/>
            <a:ext cx="35190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Sampling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One Class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Ensemble learning</a:t>
            </a:r>
            <a:endParaRPr lang="en-US" sz="2800" dirty="0"/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1" y="3468694"/>
            <a:ext cx="57052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Selecting Strategy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chemeClr val="bg1">
                        <a:lumMod val="65000"/>
                      </a:schemeClr>
                    </a:solidFill>
                  </a:rPr>
                  <a:t>On what kind of IDS described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𝑖𝑚𝐴𝑡𝑡𝑟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bg1">
                        <a:lumMod val="65000"/>
                      </a:schemeClr>
                    </a:solidFill>
                  </a:rPr>
                  <a:t> they perform better?</a:t>
                </a:r>
                <a:endParaRPr lang="en-US" sz="28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blipFill>
                <a:blip r:embed="rId6"/>
                <a:stretch>
                  <a:fillRect l="-2663" t="-3947" b="-11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8701864" y="2379685"/>
                <a:ext cx="18347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sz="1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864" y="2379685"/>
                <a:ext cx="183473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4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Kinds of Imbalanced Learning Techniques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0148"/>
            <a:ext cx="3902529" cy="32357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5-Point Star 5"/>
          <p:cNvSpPr/>
          <p:nvPr/>
        </p:nvSpPr>
        <p:spPr>
          <a:xfrm>
            <a:off x="1575802" y="4895679"/>
            <a:ext cx="130629" cy="124845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1858832" y="4914558"/>
            <a:ext cx="130629" cy="124845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1706431" y="4733925"/>
            <a:ext cx="130629" cy="124845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4"/>
            <a:endCxn id="8" idx="2"/>
          </p:cNvCxnSpPr>
          <p:nvPr/>
        </p:nvCxnSpPr>
        <p:spPr>
          <a:xfrm flipV="1">
            <a:off x="1706431" y="4858770"/>
            <a:ext cx="24948" cy="84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1"/>
            <a:endCxn id="6" idx="4"/>
          </p:cNvCxnSpPr>
          <p:nvPr/>
        </p:nvCxnSpPr>
        <p:spPr>
          <a:xfrm flipH="1" flipV="1">
            <a:off x="1706431" y="4943365"/>
            <a:ext cx="152401" cy="18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4"/>
          </p:cNvCxnSpPr>
          <p:nvPr/>
        </p:nvCxnSpPr>
        <p:spPr>
          <a:xfrm flipV="1">
            <a:off x="1706431" y="4190093"/>
            <a:ext cx="1193480" cy="753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</p:cNvCxnSpPr>
          <p:nvPr/>
        </p:nvCxnSpPr>
        <p:spPr>
          <a:xfrm flipV="1">
            <a:off x="1706431" y="3724529"/>
            <a:ext cx="1193480" cy="121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</p:cNvCxnSpPr>
          <p:nvPr/>
        </p:nvCxnSpPr>
        <p:spPr>
          <a:xfrm flipV="1">
            <a:off x="1706431" y="4435160"/>
            <a:ext cx="1330556" cy="508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35681" y="4333947"/>
            <a:ext cx="67490" cy="599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59543" y="4303968"/>
            <a:ext cx="67490" cy="599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62679" y="4818983"/>
            <a:ext cx="67490" cy="599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21086" y="1992086"/>
            <a:ext cx="565435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SMOTE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popular, insensitive to small </a:t>
            </a:r>
            <a:r>
              <a:rPr lang="en-US" dirty="0" err="1" smtClean="0"/>
              <a:t>disjuncts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Algorithm as demonstrated.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it works? SMOTE </a:t>
            </a:r>
            <a:r>
              <a:rPr lang="en-US" u="sng" dirty="0"/>
              <a:t>f</a:t>
            </a:r>
            <a:r>
              <a:rPr lang="en-US" u="sng" dirty="0" smtClean="0"/>
              <a:t>ills up empty space</a:t>
            </a:r>
            <a:r>
              <a:rPr lang="en-US" sz="2000" b="1" dirty="0" smtClean="0"/>
              <a:t> </a:t>
            </a:r>
            <a:r>
              <a:rPr lang="en-US" dirty="0" smtClean="0"/>
              <a:t>between positive instances therefore more representative.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MWMOTE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to SMOTE, but sensitive to noises and small </a:t>
            </a:r>
            <a:r>
              <a:rPr lang="en-US" dirty="0" err="1" smtClean="0"/>
              <a:t>disjuncts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5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Class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80857" cy="4351338"/>
          </a:xfrm>
        </p:spPr>
        <p:txBody>
          <a:bodyPr/>
          <a:lstStyle/>
          <a:p>
            <a:pPr algn="just"/>
            <a:r>
              <a:rPr lang="en-US" dirty="0" smtClean="0"/>
              <a:t>SVDD</a:t>
            </a:r>
          </a:p>
          <a:p>
            <a:pPr lvl="1" algn="just"/>
            <a:r>
              <a:rPr lang="en-US" dirty="0" smtClean="0"/>
              <a:t>Commonly used</a:t>
            </a:r>
          </a:p>
          <a:p>
            <a:pPr lvl="1" algn="just"/>
            <a:r>
              <a:rPr lang="en-US" dirty="0" smtClean="0"/>
              <a:t>Designed to grasp one class, which is in truth a hyper sphere boundary to cover the training data.</a:t>
            </a:r>
          </a:p>
          <a:p>
            <a:pPr lvl="1" algn="just"/>
            <a:r>
              <a:rPr lang="en-US" dirty="0" smtClean="0"/>
              <a:t>The object needs to be well represented by training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81001"/>
            <a:ext cx="118763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i="1" dirty="0" smtClean="0">
                <a:solidFill>
                  <a:prstClr val="black"/>
                </a:solidFill>
              </a:rPr>
              <a:t>Using </a:t>
            </a:r>
            <a:r>
              <a:rPr lang="en-US" sz="1200" i="1" dirty="0">
                <a:solidFill>
                  <a:prstClr val="black"/>
                </a:solidFill>
              </a:rPr>
              <a:t>SVDD in </a:t>
            </a:r>
            <a:r>
              <a:rPr lang="en-US" sz="1200" i="1" dirty="0" err="1">
                <a:solidFill>
                  <a:prstClr val="black"/>
                </a:solidFill>
              </a:rPr>
              <a:t>SimpleMKL</a:t>
            </a:r>
            <a:r>
              <a:rPr lang="en-US" sz="1200" i="1" dirty="0">
                <a:solidFill>
                  <a:prstClr val="black"/>
                </a:solidFill>
              </a:rPr>
              <a:t> for 3D-Shapes Filtering [http://gaelle.loosli.fr/using-svdd-in-simplemkl-for-3d-shapes-filtering</a:t>
            </a:r>
            <a:r>
              <a:rPr lang="en-US" sz="1200" i="1" dirty="0" smtClean="0">
                <a:solidFill>
                  <a:prstClr val="black"/>
                </a:solidFill>
              </a:rPr>
              <a:t>/] </a:t>
            </a:r>
            <a:r>
              <a:rPr lang="en-US" sz="1200" i="1" dirty="0">
                <a:solidFill>
                  <a:prstClr val="black"/>
                </a:solidFill>
              </a:rPr>
              <a:t>by </a:t>
            </a:r>
            <a:r>
              <a:rPr lang="en-US" sz="1200" i="1" dirty="0" err="1">
                <a:solidFill>
                  <a:prstClr val="black"/>
                </a:solidFill>
              </a:rPr>
              <a:t>Gaëlle</a:t>
            </a:r>
            <a:r>
              <a:rPr lang="en-US" sz="1200" i="1" dirty="0">
                <a:solidFill>
                  <a:prstClr val="black"/>
                </a:solidFill>
              </a:rPr>
              <a:t> </a:t>
            </a:r>
            <a:r>
              <a:rPr lang="en-US" sz="1200" i="1" dirty="0" err="1">
                <a:solidFill>
                  <a:prstClr val="black"/>
                </a:solidFill>
              </a:rPr>
              <a:t>Loosli</a:t>
            </a:r>
            <a:r>
              <a:rPr lang="en-US" sz="1200" i="1" dirty="0">
                <a:solidFill>
                  <a:prstClr val="black"/>
                </a:solidFill>
              </a:rPr>
              <a:t> and </a:t>
            </a:r>
            <a:r>
              <a:rPr lang="en-US" sz="1200" i="1" dirty="0" err="1">
                <a:solidFill>
                  <a:prstClr val="black"/>
                </a:solidFill>
              </a:rPr>
              <a:t>Hattoibe</a:t>
            </a:r>
            <a:r>
              <a:rPr lang="en-US" sz="1200" i="1" dirty="0">
                <a:solidFill>
                  <a:prstClr val="black"/>
                </a:solidFill>
              </a:rPr>
              <a:t> </a:t>
            </a:r>
            <a:r>
              <a:rPr lang="en-US" sz="1200" i="1" dirty="0" err="1">
                <a:solidFill>
                  <a:prstClr val="black"/>
                </a:solidFill>
              </a:rPr>
              <a:t>Aboubacar</a:t>
            </a:r>
            <a:r>
              <a:rPr lang="en-US" sz="1200" i="1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468401" cy="372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7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Learning for IDS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57560" cy="475066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Ensemble Learning train multiple sub-models and take certain aggregation strategy.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We </a:t>
                </a:r>
                <a:r>
                  <a:rPr lang="en-US" dirty="0" smtClean="0"/>
                  <a:t>investigate in Easy-Ensemble method, which</a:t>
                </a:r>
              </a:p>
              <a:p>
                <a:pPr lvl="1"/>
                <a:r>
                  <a:rPr lang="en-US" dirty="0" smtClean="0"/>
                  <a:t>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sub-models</a:t>
                </a:r>
              </a:p>
              <a:p>
                <a:pPr lvl="1"/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model is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 smtClean="0"/>
                  <a:t> and usually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Take the average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predicted results to get the final answer.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57560" cy="4750666"/>
              </a:xfrm>
              <a:blipFill>
                <a:blip r:embed="rId2"/>
                <a:stretch>
                  <a:fillRect l="-1002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760" y="2648166"/>
            <a:ext cx="3972479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812"/>
            <a:ext cx="5705296" cy="13255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Existing Kinds of Imbalanced Learning Techniques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702362" y="1322751"/>
            <a:ext cx="35190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Sampling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One Class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Ensemble learning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1" y="3468694"/>
            <a:ext cx="57052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Selecting Strategy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On what kind of IDS described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𝑖𝑚𝐴𝑡𝑡𝑟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they perform better?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blipFill>
                <a:blip r:embed="rId6"/>
                <a:stretch>
                  <a:fillRect l="-2663" t="-3947" b="-11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8701864" y="2379685"/>
                <a:ext cx="18347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sz="1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864" y="2379685"/>
                <a:ext cx="183473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9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 and Our Framework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How IDS impacts on learning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Existing Kinds of Imbalanced Learning Techniques</a:t>
            </a:r>
          </a:p>
          <a:p>
            <a:r>
              <a:rPr lang="en-US" dirty="0" smtClean="0"/>
              <a:t>Proposal: A Strategy to select technique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Experiments to verify proposal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Selecting </a:t>
            </a:r>
            <a:r>
              <a:rPr lang="en-US" altLang="zh-CN" dirty="0" smtClean="0"/>
              <a:t>Strategy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Our conclusion covers four kinds of IDS with their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𝑖𝑚𝐴𝑡𝑡𝑟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that we can directly choose the appropriate kind of technique.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990704"/>
                  </p:ext>
                </p:extLst>
              </p:nvPr>
            </p:nvGraphicFramePr>
            <p:xfrm>
              <a:off x="2032000" y="3678021"/>
              <a:ext cx="8128000" cy="2392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337587911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241718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𝑖𝑚𝐴𝑡𝑡𝑟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</m:d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=&lt;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</m:d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</m:d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Strategy</a:t>
                          </a:r>
                          <a:endParaRPr lang="zh-CN" alt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73057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is extremely small,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is gathered around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altLang="zh-CN" dirty="0" smtClean="0"/>
                            <a:t>;</a:t>
                          </a:r>
                          <a:endParaRPr lang="zh-CN" alt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(1) No</a:t>
                          </a:r>
                          <a:r>
                            <a:rPr lang="en-US" altLang="zh-CN" i="1" baseline="0" dirty="0" smtClean="0"/>
                            <a:t> need any IDS technique.</a:t>
                          </a:r>
                          <a:endParaRPr lang="zh-CN" altLang="en-US" i="1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526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Both High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</m:d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(2) Sampling</a:t>
                          </a:r>
                          <a:r>
                            <a:rPr lang="en-US" altLang="zh-CN" i="1" baseline="0" dirty="0" smtClean="0"/>
                            <a:t> Technique, and leverage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i="1" dirty="0" smtClean="0"/>
                            <a:t> </a:t>
                          </a:r>
                          <a:r>
                            <a:rPr lang="en-US" altLang="zh-CN" i="1" dirty="0" smtClean="0"/>
                            <a:t>to</a:t>
                          </a:r>
                          <a:r>
                            <a:rPr lang="en-US" altLang="zh-CN" i="1" baseline="0" dirty="0" smtClean="0"/>
                            <a:t> decide the detailed method</a:t>
                          </a:r>
                          <a:endParaRPr lang="zh-CN" altLang="en-US" i="1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9795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Low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with</a:t>
                          </a:r>
                          <a:r>
                            <a:rPr lang="en-US" altLang="zh-CN" baseline="0" dirty="0" smtClean="0"/>
                            <a:t> high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</m:d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(3) Ensemble Learning</a:t>
                          </a:r>
                          <a:endParaRPr lang="zh-CN" altLang="en-US" i="1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01810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is extremely high</a:t>
                          </a:r>
                          <a:endParaRPr lang="zh-CN" altLang="en-US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(4) One Class Learning</a:t>
                          </a:r>
                          <a:endParaRPr lang="zh-CN" altLang="en-US" i="1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121408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990704"/>
                  </p:ext>
                </p:extLst>
              </p:nvPr>
            </p:nvGraphicFramePr>
            <p:xfrm>
              <a:off x="2032000" y="3678021"/>
              <a:ext cx="8128000" cy="2392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337587911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241718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8197" r="-100450" b="-5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Strategy</a:t>
                          </a:r>
                          <a:endParaRPr lang="zh-CN" alt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730574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2857" r="-100450" b="-2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(1) No</a:t>
                          </a:r>
                          <a:r>
                            <a:rPr lang="en-US" altLang="zh-CN" i="1" baseline="0" dirty="0" smtClean="0"/>
                            <a:t> </a:t>
                          </a:r>
                          <a:r>
                            <a:rPr lang="en-US" altLang="zh-CN" i="1" baseline="0" dirty="0" smtClean="0"/>
                            <a:t>need any IDS technique.</a:t>
                          </a:r>
                          <a:endParaRPr lang="zh-CN" altLang="en-US" i="1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52644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62857" r="-100450" b="-1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62857" r="-450" b="-13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9795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52459" r="-10045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(3) Ensemble </a:t>
                          </a:r>
                          <a:r>
                            <a:rPr lang="en-US" altLang="zh-CN" i="1" dirty="0" smtClean="0"/>
                            <a:t>Learning</a:t>
                          </a:r>
                          <a:endParaRPr lang="zh-CN" altLang="en-US" i="1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01810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552459" r="-10045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(4) One </a:t>
                          </a:r>
                          <a:r>
                            <a:rPr lang="en-US" altLang="zh-CN" i="1" dirty="0" smtClean="0"/>
                            <a:t>Class Learning</a:t>
                          </a:r>
                          <a:endParaRPr lang="zh-CN" altLang="en-US" i="1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121408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30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 and Our Framework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How IDS impacts on learning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Existing Kinds of Imbalanced Learning Techniques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Proposal: A Strategy to select technique</a:t>
            </a:r>
          </a:p>
          <a:p>
            <a:r>
              <a:rPr lang="en-US" altLang="zh-CN" dirty="0"/>
              <a:t>Experiments to verify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4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-4151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Experiments to verify proposal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8383" r="8186" b="6784"/>
          <a:stretch/>
        </p:blipFill>
        <p:spPr>
          <a:xfrm>
            <a:off x="4495799" y="1284052"/>
            <a:ext cx="6858000" cy="38813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38199" y="5287271"/>
                <a:ext cx="1051560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Evaluation Metric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F-1 Score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Because of the equal account taken between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𝐹𝑁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𝑇𝑁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287271"/>
                <a:ext cx="10515600" cy="1077218"/>
              </a:xfrm>
              <a:prstGeom prst="rect">
                <a:avLst/>
              </a:prstGeom>
              <a:blipFill>
                <a:blip r:embed="rId3"/>
                <a:stretch>
                  <a:fillRect l="-986" t="-5085" b="-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38199" y="1284052"/>
            <a:ext cx="31943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Dataset</a:t>
            </a:r>
            <a:endParaRPr lang="en-US" altLang="zh-CN" sz="28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U-AIR contains PM2.5 records of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altLang="zh-CN" sz="2000" dirty="0" smtClean="0"/>
              <a:t> AQI stations in Beijing from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2014/05</a:t>
            </a:r>
            <a:r>
              <a:rPr lang="en-US" altLang="zh-CN" sz="2000" dirty="0" smtClean="0"/>
              <a:t> to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2015/07</a:t>
            </a:r>
            <a:r>
              <a:rPr lang="en-US" altLang="zh-CN" sz="2000" dirty="0" smtClean="0"/>
              <a:t>, as well as spatial and temporal features extracted.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841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623953" y="213016"/>
            <a:ext cx="7517019" cy="3901778"/>
            <a:chOff x="0" y="311284"/>
            <a:chExt cx="7517019" cy="3901778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11284"/>
              <a:ext cx="7517019" cy="3901778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>
              <a:off x="142229" y="2696579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42229" y="2987525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42229" y="2377924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42229" y="2077743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075102" y="1874543"/>
              <a:ext cx="766618" cy="111298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241030" y="1874543"/>
              <a:ext cx="766618" cy="111298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4178521" y="1874543"/>
              <a:ext cx="766618" cy="111298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140972" y="1158572"/>
            <a:ext cx="3657608" cy="2743206"/>
            <a:chOff x="8316070" y="0"/>
            <a:chExt cx="3657608" cy="2743206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070" y="0"/>
              <a:ext cx="3657608" cy="2743206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9007813" y="1109993"/>
              <a:ext cx="9813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Isolet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42229" y="4114794"/>
            <a:ext cx="3657608" cy="2743206"/>
            <a:chOff x="142229" y="4114794"/>
            <a:chExt cx="3657608" cy="2743206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29" y="4114794"/>
              <a:ext cx="3657608" cy="2743206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856341" y="5255001"/>
              <a:ext cx="10458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Letter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141600" y="4114794"/>
            <a:ext cx="3657608" cy="2743206"/>
            <a:chOff x="4141600" y="4114794"/>
            <a:chExt cx="3657608" cy="2743206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1600" y="4114794"/>
              <a:ext cx="3657608" cy="2743206"/>
            </a:xfrm>
            <a:prstGeom prst="rect">
              <a:avLst/>
            </a:prstGeom>
          </p:spPr>
        </p:pic>
        <p:sp>
          <p:nvSpPr>
            <p:cNvPr id="48" name="文本框 47"/>
            <p:cNvSpPr txBox="1"/>
            <p:nvPr/>
          </p:nvSpPr>
          <p:spPr>
            <a:xfrm>
              <a:off x="4828745" y="5224787"/>
              <a:ext cx="1141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Mf-</a:t>
              </a:r>
              <a:r>
                <a:rPr lang="en-US" altLang="zh-CN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zer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40972" y="4114794"/>
            <a:ext cx="3657608" cy="2743206"/>
            <a:chOff x="8140972" y="4114794"/>
            <a:chExt cx="3657608" cy="2743206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0972" y="4114794"/>
              <a:ext cx="3657608" cy="2743206"/>
            </a:xfrm>
            <a:prstGeom prst="rect">
              <a:avLst/>
            </a:prstGeom>
          </p:spPr>
        </p:pic>
        <p:sp>
          <p:nvSpPr>
            <p:cNvPr id="49" name="矩形 48"/>
            <p:cNvSpPr/>
            <p:nvPr/>
          </p:nvSpPr>
          <p:spPr>
            <a:xfrm>
              <a:off x="8828117" y="5253967"/>
              <a:ext cx="12827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Mf-</a:t>
              </a:r>
              <a:r>
                <a:rPr lang="en-US" altLang="zh-CN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mor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9060071" y="176115"/>
            <a:ext cx="25422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+mj-lt"/>
              </a:rPr>
              <a:t>Results</a:t>
            </a:r>
          </a:p>
          <a:p>
            <a:r>
              <a:rPr lang="en-US" altLang="zh-CN" sz="2000" dirty="0" smtClean="0">
                <a:latin typeface="+mj-lt"/>
              </a:rPr>
              <a:t>supporting </a:t>
            </a:r>
            <a:r>
              <a:rPr lang="en-US" altLang="zh-CN" sz="2000" i="1" dirty="0" smtClean="0">
                <a:latin typeface="+mj-lt"/>
              </a:rPr>
              <a:t>Strategy (1)</a:t>
            </a:r>
            <a:endParaRPr lang="zh-CN" altLang="en-US" sz="4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721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 Data vs. IDS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imbalanced datasets,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Pima</a:t>
            </a:r>
            <a:r>
              <a:rPr lang="en-US" dirty="0" smtClean="0"/>
              <a:t> from UCI machine learning repository, run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sklearn.svm.SVC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ith default settings.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/>
              <a:t>Why? </a:t>
            </a:r>
            <a:r>
              <a:rPr lang="en-US" dirty="0"/>
              <a:t>There must be </a:t>
            </a:r>
            <a:r>
              <a:rPr lang="en-US" u="sng" dirty="0"/>
              <a:t>something</a:t>
            </a:r>
            <a:r>
              <a:rPr lang="en-US" dirty="0"/>
              <a:t> beyond imbalanced rate.</a:t>
            </a:r>
          </a:p>
          <a:p>
            <a:r>
              <a:rPr lang="en-US" dirty="0"/>
              <a:t>IDS is like imperfect cube, but suffers from different problems caused by imbalance.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81001"/>
            <a:ext cx="10521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Lichman</a:t>
            </a:r>
            <a:r>
              <a:rPr lang="en-US" sz="1200" i="1" dirty="0"/>
              <a:t>, M. (2013). UCI Machine Learning Repository [http://archive.ics.uci.edu/ml]. Irvine, CA: University of California, School of Information and Computer Science.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583071"/>
              </p:ext>
            </p:extLst>
          </p:nvPr>
        </p:nvGraphicFramePr>
        <p:xfrm>
          <a:off x="1459992" y="2507852"/>
          <a:ext cx="3861816" cy="150555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87272">
                  <a:extLst>
                    <a:ext uri="{9D8B030D-6E8A-4147-A177-3AD203B41FA5}">
                      <a16:colId xmlns:a16="http://schemas.microsoft.com/office/drawing/2014/main" val="156067779"/>
                    </a:ext>
                  </a:extLst>
                </a:gridCol>
                <a:gridCol w="1287272">
                  <a:extLst>
                    <a:ext uri="{9D8B030D-6E8A-4147-A177-3AD203B41FA5}">
                      <a16:colId xmlns:a16="http://schemas.microsoft.com/office/drawing/2014/main" val="4135620778"/>
                    </a:ext>
                  </a:extLst>
                </a:gridCol>
                <a:gridCol w="1287272">
                  <a:extLst>
                    <a:ext uri="{9D8B030D-6E8A-4147-A177-3AD203B41FA5}">
                      <a16:colId xmlns:a16="http://schemas.microsoft.com/office/drawing/2014/main" val="997736909"/>
                    </a:ext>
                  </a:extLst>
                </a:gridCol>
              </a:tblGrid>
              <a:tr h="376389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As negative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As positive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733134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Is negative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19211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76553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Is positive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259078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F-1 Score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545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96388" y="4148345"/>
                <a:ext cx="3076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Letter</a:t>
                </a:r>
                <a:r>
                  <a:rPr lang="en-US" dirty="0" smtClean="0"/>
                  <a:t>, imbalanced rate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24.3:1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388" y="4148345"/>
                <a:ext cx="3076740" cy="369332"/>
              </a:xfrm>
              <a:prstGeom prst="rect">
                <a:avLst/>
              </a:prstGeom>
              <a:blipFill>
                <a:blip r:embed="rId2"/>
                <a:stretch>
                  <a:fillRect l="-1584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365409"/>
              </p:ext>
            </p:extLst>
          </p:nvPr>
        </p:nvGraphicFramePr>
        <p:xfrm>
          <a:off x="7064006" y="2507852"/>
          <a:ext cx="3861816" cy="150555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87272">
                  <a:extLst>
                    <a:ext uri="{9D8B030D-6E8A-4147-A177-3AD203B41FA5}">
                      <a16:colId xmlns:a16="http://schemas.microsoft.com/office/drawing/2014/main" val="156067779"/>
                    </a:ext>
                  </a:extLst>
                </a:gridCol>
                <a:gridCol w="1287272">
                  <a:extLst>
                    <a:ext uri="{9D8B030D-6E8A-4147-A177-3AD203B41FA5}">
                      <a16:colId xmlns:a16="http://schemas.microsoft.com/office/drawing/2014/main" val="4135620778"/>
                    </a:ext>
                  </a:extLst>
                </a:gridCol>
                <a:gridCol w="1287272">
                  <a:extLst>
                    <a:ext uri="{9D8B030D-6E8A-4147-A177-3AD203B41FA5}">
                      <a16:colId xmlns:a16="http://schemas.microsoft.com/office/drawing/2014/main" val="997736909"/>
                    </a:ext>
                  </a:extLst>
                </a:gridCol>
              </a:tblGrid>
              <a:tr h="376389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As negative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As positive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733134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Is negative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76553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Is positive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259078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F-1 Score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545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488604" y="4148345"/>
                <a:ext cx="30126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Pima</a:t>
                </a:r>
                <a:r>
                  <a:rPr lang="en-US" dirty="0" smtClean="0"/>
                  <a:t>, imbalanced rate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.87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:1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04" y="4148345"/>
                <a:ext cx="3012620" cy="369332"/>
              </a:xfrm>
              <a:prstGeom prst="rect">
                <a:avLst/>
              </a:prstGeom>
              <a:blipFill>
                <a:blip r:embed="rId3"/>
                <a:stretch>
                  <a:fillRect l="-1616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5332536" y="5769746"/>
            <a:ext cx="466344" cy="594360"/>
            <a:chOff x="5332536" y="5769746"/>
            <a:chExt cx="466344" cy="594360"/>
          </a:xfrm>
        </p:grpSpPr>
        <p:sp>
          <p:nvSpPr>
            <p:cNvPr id="19" name="Rectangle 18"/>
            <p:cNvSpPr/>
            <p:nvPr/>
          </p:nvSpPr>
          <p:spPr>
            <a:xfrm>
              <a:off x="5332536" y="5769746"/>
              <a:ext cx="466344" cy="5943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Explosion 2 19"/>
            <p:cNvSpPr/>
            <p:nvPr/>
          </p:nvSpPr>
          <p:spPr>
            <a:xfrm>
              <a:off x="5430197" y="5887154"/>
              <a:ext cx="271021" cy="359544"/>
            </a:xfrm>
            <a:prstGeom prst="irregularSeal2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417070" y="5769746"/>
            <a:ext cx="466344" cy="594360"/>
            <a:chOff x="6417070" y="5769746"/>
            <a:chExt cx="466344" cy="594360"/>
          </a:xfrm>
        </p:grpSpPr>
        <p:sp>
          <p:nvSpPr>
            <p:cNvPr id="22" name="Rectangle 21"/>
            <p:cNvSpPr/>
            <p:nvPr/>
          </p:nvSpPr>
          <p:spPr>
            <a:xfrm>
              <a:off x="6417070" y="5769746"/>
              <a:ext cx="466344" cy="5943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3" name="5-Point Star 22"/>
            <p:cNvSpPr/>
            <p:nvPr/>
          </p:nvSpPr>
          <p:spPr>
            <a:xfrm>
              <a:off x="6514731" y="5887154"/>
              <a:ext cx="271021" cy="359544"/>
            </a:xfrm>
            <a:prstGeom prst="star5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245714" y="5777636"/>
            <a:ext cx="466344" cy="594360"/>
            <a:chOff x="4245714" y="5768492"/>
            <a:chExt cx="466344" cy="594360"/>
          </a:xfrm>
        </p:grpSpPr>
        <p:sp>
          <p:nvSpPr>
            <p:cNvPr id="25" name="Rectangle 24"/>
            <p:cNvSpPr/>
            <p:nvPr/>
          </p:nvSpPr>
          <p:spPr>
            <a:xfrm>
              <a:off x="4245714" y="5768492"/>
              <a:ext cx="466344" cy="5943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4343375" y="5885900"/>
              <a:ext cx="271021" cy="359544"/>
            </a:xfrm>
            <a:prstGeom prst="triangl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18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72" y="4114794"/>
            <a:ext cx="3657608" cy="2743206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623953" y="213016"/>
            <a:ext cx="7517019" cy="3901778"/>
            <a:chOff x="0" y="311284"/>
            <a:chExt cx="7517019" cy="3901778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11284"/>
              <a:ext cx="7517019" cy="3901778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>
              <a:off x="142229" y="1805259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42229" y="3248776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42229" y="1475543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42228" y="4114794"/>
            <a:ext cx="3657608" cy="2743206"/>
            <a:chOff x="136605" y="4026569"/>
            <a:chExt cx="3657608" cy="274320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05" y="4026569"/>
              <a:ext cx="3657608" cy="2743206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856341" y="5255001"/>
              <a:ext cx="17203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Haberman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52486" y="4114794"/>
            <a:ext cx="3657608" cy="2743206"/>
            <a:chOff x="4152486" y="4114794"/>
            <a:chExt cx="3657608" cy="274320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2486" y="4114794"/>
              <a:ext cx="3657608" cy="2743206"/>
            </a:xfrm>
            <a:prstGeom prst="rect">
              <a:avLst/>
            </a:prstGeom>
          </p:spPr>
        </p:pic>
        <p:sp>
          <p:nvSpPr>
            <p:cNvPr id="48" name="文本框 47"/>
            <p:cNvSpPr txBox="1"/>
            <p:nvPr/>
          </p:nvSpPr>
          <p:spPr>
            <a:xfrm>
              <a:off x="4828745" y="5224787"/>
              <a:ext cx="1785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Ionosphere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8828117" y="5253967"/>
            <a:ext cx="942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Pima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518099" y="1153881"/>
                <a:ext cx="290335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 smtClean="0"/>
                  <a:t>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dirty="0" smtClean="0"/>
                  <a:t> can be interpreted that positive class is already represented. Sub-models with balanced data set can be well trained.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099" y="1153881"/>
                <a:ext cx="2903354" cy="1477328"/>
              </a:xfrm>
              <a:prstGeom prst="rect">
                <a:avLst/>
              </a:prstGeom>
              <a:blipFill>
                <a:blip r:embed="rId6"/>
                <a:stretch>
                  <a:fillRect l="-1677" t="-2058" r="-1677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/>
          <a:srcRect l="34332" r="34133" b="8316"/>
          <a:stretch/>
        </p:blipFill>
        <p:spPr>
          <a:xfrm>
            <a:off x="8628320" y="2621938"/>
            <a:ext cx="2682909" cy="1410319"/>
          </a:xfrm>
          <a:prstGeom prst="rect">
            <a:avLst/>
          </a:prstGeom>
        </p:spPr>
      </p:pic>
      <p:sp>
        <p:nvSpPr>
          <p:cNvPr id="19" name="文本框 51"/>
          <p:cNvSpPr txBox="1"/>
          <p:nvPr/>
        </p:nvSpPr>
        <p:spPr>
          <a:xfrm>
            <a:off x="9060071" y="176115"/>
            <a:ext cx="25571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+mj-lt"/>
              </a:rPr>
              <a:t>Results</a:t>
            </a:r>
          </a:p>
          <a:p>
            <a:r>
              <a:rPr lang="en-US" altLang="zh-CN" sz="2000" dirty="0" smtClean="0">
                <a:latin typeface="+mj-lt"/>
              </a:rPr>
              <a:t>supporting </a:t>
            </a:r>
            <a:r>
              <a:rPr lang="en-US" altLang="zh-CN" sz="2000" i="1" dirty="0" smtClean="0">
                <a:latin typeface="+mj-lt"/>
              </a:rPr>
              <a:t>Strategy (3)</a:t>
            </a:r>
            <a:endParaRPr lang="zh-CN" altLang="en-US" sz="4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67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600" y="4114794"/>
            <a:ext cx="3657608" cy="27432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28" y="4032257"/>
            <a:ext cx="3657608" cy="2743206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623953" y="213016"/>
            <a:ext cx="7517019" cy="3901778"/>
            <a:chOff x="0" y="311284"/>
            <a:chExt cx="7517019" cy="3901778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11284"/>
              <a:ext cx="7517019" cy="3901778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>
              <a:off x="142229" y="3546971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42229" y="4130525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42229" y="1181631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856341" y="5255001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Abalone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828745" y="5224787"/>
            <a:ext cx="135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828117" y="5253967"/>
            <a:ext cx="1124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U-AIR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72" y="4114794"/>
            <a:ext cx="3657608" cy="27432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428675" y="1556653"/>
                <a:ext cx="336990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 smtClean="0"/>
                  <a:t>Compared to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Satellite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U-AIR</a:t>
                </a:r>
                <a:r>
                  <a:rPr lang="en-US" dirty="0" smtClean="0"/>
                  <a:t> ,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Abalone</a:t>
                </a:r>
                <a:r>
                  <a:rPr lang="en-US" dirty="0" smtClean="0"/>
                  <a:t> with high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dirty="0" smtClean="0"/>
                  <a:t> shows sampling’s superior to other methods due to a </a:t>
                </a:r>
                <a:r>
                  <a:rPr lang="en-US" u="sng" dirty="0" smtClean="0"/>
                  <a:t>biased trade-off to positive</a:t>
                </a:r>
                <a:r>
                  <a:rPr lang="en-US" dirty="0" smtClean="0"/>
                  <a:t> examples.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675" y="1556653"/>
                <a:ext cx="3369905" cy="1477328"/>
              </a:xfrm>
              <a:prstGeom prst="rect">
                <a:avLst/>
              </a:prstGeom>
              <a:blipFill>
                <a:blip r:embed="rId6"/>
                <a:stretch>
                  <a:fillRect l="-1630" t="-2469" r="-1630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51"/>
          <p:cNvSpPr txBox="1"/>
          <p:nvPr/>
        </p:nvSpPr>
        <p:spPr>
          <a:xfrm>
            <a:off x="9060071" y="176115"/>
            <a:ext cx="25422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+mj-lt"/>
              </a:rPr>
              <a:t>Results</a:t>
            </a:r>
          </a:p>
          <a:p>
            <a:r>
              <a:rPr lang="en-US" altLang="zh-CN" sz="2000" dirty="0" smtClean="0">
                <a:latin typeface="+mj-lt"/>
              </a:rPr>
              <a:t>supporting </a:t>
            </a:r>
            <a:r>
              <a:rPr lang="en-US" altLang="zh-CN" sz="2000" i="1" dirty="0" smtClean="0">
                <a:latin typeface="+mj-lt"/>
              </a:rPr>
              <a:t>Strategy (2)</a:t>
            </a:r>
            <a:endParaRPr lang="zh-CN" altLang="en-US" sz="4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805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</p:spPr>
            <p:txBody>
              <a:bodyPr/>
              <a:lstStyle/>
              <a:p>
                <a:r>
                  <a:rPr lang="en-US" dirty="0" smtClean="0"/>
                  <a:t>Sampling on </a:t>
                </a:r>
                <a:r>
                  <a:rPr lang="en-US" altLang="zh-CN" dirty="0"/>
                  <a:t>High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4" y="1325563"/>
            <a:ext cx="4586928" cy="42082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872" y="1325563"/>
            <a:ext cx="4586928" cy="42082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47799" y="1325563"/>
            <a:ext cx="2221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Before Sampling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641770" y="1325563"/>
            <a:ext cx="2029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After Sampling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558648" y="5533818"/>
            <a:ext cx="150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TP rate:	23%</a:t>
            </a:r>
          </a:p>
          <a:p>
            <a:r>
              <a:rPr lang="en-US" dirty="0" smtClean="0"/>
              <a:t>TN rate:	95%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56567" y="5533817"/>
            <a:ext cx="150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TP rate:	81%</a:t>
            </a:r>
          </a:p>
          <a:p>
            <a:r>
              <a:rPr lang="en-US" dirty="0" smtClean="0"/>
              <a:t>TN rate:	93%</a:t>
            </a:r>
          </a:p>
        </p:txBody>
      </p:sp>
    </p:spTree>
    <p:extLst>
      <p:ext uri="{BB962C8B-B14F-4D97-AF65-F5344CB8AC3E}">
        <p14:creationId xmlns:p14="http://schemas.microsoft.com/office/powerpoint/2010/main" val="32018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623953" y="1562844"/>
            <a:ext cx="7517019" cy="3901778"/>
            <a:chOff x="0" y="311284"/>
            <a:chExt cx="7517019" cy="3901778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11284"/>
              <a:ext cx="7517019" cy="3901778"/>
            </a:xfrm>
            <a:prstGeom prst="rect">
              <a:avLst/>
            </a:prstGeom>
          </p:spPr>
        </p:pic>
        <p:cxnSp>
          <p:nvCxnSpPr>
            <p:cNvPr id="14" name="直接连接符 13"/>
            <p:cNvCxnSpPr/>
            <p:nvPr/>
          </p:nvCxnSpPr>
          <p:spPr>
            <a:xfrm>
              <a:off x="142229" y="3841232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140972" y="1158572"/>
            <a:ext cx="3657608" cy="2743206"/>
            <a:chOff x="8140972" y="1158572"/>
            <a:chExt cx="3657608" cy="274320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0972" y="1158572"/>
              <a:ext cx="3657608" cy="2743206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8832715" y="2268565"/>
              <a:ext cx="18373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Satellite-20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338457" y="4386943"/>
            <a:ext cx="3853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comparison between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</a:t>
            </a:r>
            <a:r>
              <a:rPr lang="en-US" altLang="zh-CN" dirty="0" smtClean="0">
                <a:cs typeface="Times New Roman" panose="02020603050405020304" pitchFamily="18" charset="0"/>
              </a:rPr>
              <a:t> and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Satellite-20</a:t>
            </a:r>
            <a:r>
              <a:rPr lang="en-US" altLang="zh-CN" dirty="0" smtClean="0">
                <a:cs typeface="Times New Roman" panose="02020603050405020304" pitchFamily="18" charset="0"/>
              </a:rPr>
              <a:t> infers the robustness for SVDD to tackle with the lack of positive data.</a:t>
            </a:r>
            <a:endParaRPr lang="en-US" dirty="0"/>
          </a:p>
        </p:txBody>
      </p:sp>
      <p:sp>
        <p:nvSpPr>
          <p:cNvPr id="27" name="文本框 51"/>
          <p:cNvSpPr txBox="1"/>
          <p:nvPr/>
        </p:nvSpPr>
        <p:spPr>
          <a:xfrm>
            <a:off x="9060071" y="176115"/>
            <a:ext cx="25422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+mj-lt"/>
              </a:rPr>
              <a:t>Results</a:t>
            </a:r>
          </a:p>
          <a:p>
            <a:r>
              <a:rPr lang="en-US" altLang="zh-CN" sz="2000" dirty="0" smtClean="0">
                <a:latin typeface="+mj-lt"/>
              </a:rPr>
              <a:t>supporting </a:t>
            </a:r>
            <a:r>
              <a:rPr lang="en-US" altLang="zh-CN" sz="2000" i="1" dirty="0" smtClean="0">
                <a:latin typeface="+mj-lt"/>
              </a:rPr>
              <a:t>Strategy (4)</a:t>
            </a:r>
            <a:endParaRPr lang="zh-CN" altLang="en-US" sz="4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0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and Our Framework</a:t>
            </a:r>
          </a:p>
          <a:p>
            <a:r>
              <a:rPr lang="en-US" dirty="0" smtClean="0"/>
              <a:t>How IDS impacts on learning</a:t>
            </a:r>
          </a:p>
          <a:p>
            <a:r>
              <a:rPr lang="en-US" dirty="0" smtClean="0"/>
              <a:t>Existing Kinds of Imbalanced Learning Techniques</a:t>
            </a:r>
          </a:p>
          <a:p>
            <a:r>
              <a:rPr lang="en-US" dirty="0" smtClean="0"/>
              <a:t>Proposal: A Strategy to select technique</a:t>
            </a:r>
          </a:p>
          <a:p>
            <a:r>
              <a:rPr lang="en-US" altLang="zh-CN" dirty="0"/>
              <a:t>Experiments to verify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5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284193" y="6419088"/>
            <a:ext cx="34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IDS suffers from different problems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297394" y="3884944"/>
            <a:ext cx="802434" cy="982533"/>
            <a:chOff x="6297394" y="3884944"/>
            <a:chExt cx="802434" cy="982533"/>
          </a:xfrm>
        </p:grpSpPr>
        <p:sp>
          <p:nvSpPr>
            <p:cNvPr id="18" name="Rectangle 17"/>
            <p:cNvSpPr/>
            <p:nvPr/>
          </p:nvSpPr>
          <p:spPr>
            <a:xfrm>
              <a:off x="6297394" y="3884944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2808" y="4049477"/>
              <a:ext cx="471604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996071" y="4958987"/>
            <a:ext cx="559769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nard MT Condensed" panose="02050806060905020404" pitchFamily="18" charset="0"/>
              </a:rPr>
              <a:t>B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62569" y="3238963"/>
            <a:ext cx="646331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08478" y="3667528"/>
            <a:ext cx="643125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B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297392" y="5301707"/>
            <a:ext cx="802434" cy="982533"/>
            <a:chOff x="6297392" y="5301707"/>
            <a:chExt cx="802434" cy="982533"/>
          </a:xfrm>
        </p:grpSpPr>
        <p:sp>
          <p:nvSpPr>
            <p:cNvPr id="21" name="Rectangle 20"/>
            <p:cNvSpPr/>
            <p:nvPr/>
          </p:nvSpPr>
          <p:spPr>
            <a:xfrm>
              <a:off x="6297392" y="5301707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70821" y="5466240"/>
              <a:ext cx="455574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3924664" y="4858464"/>
            <a:ext cx="466794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nard MT Condensed" panose="02050806060905020404" pitchFamily="18" charset="0"/>
              </a:rPr>
              <a:t>C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297394" y="2468182"/>
            <a:ext cx="802434" cy="982533"/>
            <a:chOff x="5793673" y="1956610"/>
            <a:chExt cx="802434" cy="1472389"/>
          </a:xfrm>
          <a:scene3d>
            <a:camera prst="isometricLeftDown"/>
            <a:lightRig rig="threePt" dir="t"/>
          </a:scene3d>
        </p:grpSpPr>
        <p:sp>
          <p:nvSpPr>
            <p:cNvPr id="15" name="Rectangle 14"/>
            <p:cNvSpPr/>
            <p:nvPr/>
          </p:nvSpPr>
          <p:spPr>
            <a:xfrm>
              <a:off x="5793673" y="1956610"/>
              <a:ext cx="802434" cy="147238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47064" y="2203173"/>
              <a:ext cx="495649" cy="106081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 smtClean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A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91153" y="3765334"/>
            <a:ext cx="684803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98223" y="3445211"/>
            <a:ext cx="671980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A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54363" y="6419088"/>
            <a:ext cx="270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kinds of solutions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8200" y="1693839"/>
            <a:ext cx="9394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Proposal: we can find appropriate solutions for a given dataset!</a:t>
            </a:r>
            <a:endParaRPr lang="en-US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4597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284193" y="6419088"/>
            <a:ext cx="34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IDS suffers from different problems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354363" y="6419088"/>
            <a:ext cx="270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kinds of solutions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8200" y="1693839"/>
            <a:ext cx="9394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Proposal: we can find appropriate solutions for a given dataset!</a:t>
            </a:r>
            <a:endParaRPr lang="en-US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143343" y="3884944"/>
            <a:ext cx="3956485" cy="982533"/>
            <a:chOff x="3143343" y="3884944"/>
            <a:chExt cx="3956485" cy="982533"/>
          </a:xfrm>
        </p:grpSpPr>
        <p:grpSp>
          <p:nvGrpSpPr>
            <p:cNvPr id="36" name="Group 35"/>
            <p:cNvGrpSpPr/>
            <p:nvPr/>
          </p:nvGrpSpPr>
          <p:grpSpPr>
            <a:xfrm>
              <a:off x="3143343" y="3914545"/>
              <a:ext cx="1920095" cy="923330"/>
              <a:chOff x="5008070" y="3959548"/>
              <a:chExt cx="1920095" cy="92333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689836" y="3959548"/>
                <a:ext cx="559769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008070" y="3959548"/>
                <a:ext cx="646331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285040" y="3959548"/>
                <a:ext cx="643125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97394" y="3884944"/>
              <a:ext cx="802434" cy="982533"/>
              <a:chOff x="6297394" y="3884944"/>
              <a:chExt cx="802434" cy="982533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6297394" y="3884944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462808" y="4049477"/>
                <a:ext cx="47160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B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4596644" y="5301707"/>
            <a:ext cx="2503182" cy="982533"/>
            <a:chOff x="4596644" y="5301707"/>
            <a:chExt cx="2503182" cy="982533"/>
          </a:xfrm>
        </p:grpSpPr>
        <p:sp>
          <p:nvSpPr>
            <p:cNvPr id="30" name="Rectangle 29"/>
            <p:cNvSpPr/>
            <p:nvPr/>
          </p:nvSpPr>
          <p:spPr>
            <a:xfrm>
              <a:off x="4596644" y="5331308"/>
              <a:ext cx="466794" cy="923330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rPr>
                <a:t>C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297392" y="5301707"/>
              <a:ext cx="802434" cy="982533"/>
              <a:chOff x="6297392" y="5301707"/>
              <a:chExt cx="802434" cy="982533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297392" y="5301707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470821" y="5466240"/>
                <a:ext cx="45557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C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3671220" y="2468182"/>
            <a:ext cx="3428608" cy="982533"/>
            <a:chOff x="3671220" y="2468182"/>
            <a:chExt cx="3428608" cy="982533"/>
          </a:xfrm>
        </p:grpSpPr>
        <p:grpSp>
          <p:nvGrpSpPr>
            <p:cNvPr id="37" name="Group 36"/>
            <p:cNvGrpSpPr/>
            <p:nvPr/>
          </p:nvGrpSpPr>
          <p:grpSpPr>
            <a:xfrm>
              <a:off x="3671220" y="2497782"/>
              <a:ext cx="1392218" cy="923330"/>
              <a:chOff x="6963600" y="3959548"/>
              <a:chExt cx="1392218" cy="92333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963600" y="3959548"/>
                <a:ext cx="684803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683838" y="3959548"/>
                <a:ext cx="671980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297394" y="2468182"/>
              <a:ext cx="802434" cy="982533"/>
              <a:chOff x="5793673" y="1956610"/>
              <a:chExt cx="802434" cy="1472389"/>
            </a:xfrm>
            <a:scene3d>
              <a:camera prst="isometricLeftDown"/>
              <a:lightRig rig="threePt" dir="t"/>
            </a:scene3d>
          </p:grpSpPr>
          <p:sp>
            <p:nvSpPr>
              <p:cNvPr id="61" name="Rectangle 60"/>
              <p:cNvSpPr/>
              <p:nvPr/>
            </p:nvSpPr>
            <p:spPr>
              <a:xfrm>
                <a:off x="5793673" y="1956610"/>
                <a:ext cx="802434" cy="147238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947064" y="2203173"/>
                <a:ext cx="495649" cy="10608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cap="none" spc="0" dirty="0" smtClean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A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177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3143343" y="3884944"/>
            <a:ext cx="3956485" cy="982533"/>
            <a:chOff x="3143343" y="3884944"/>
            <a:chExt cx="3956485" cy="982533"/>
          </a:xfrm>
        </p:grpSpPr>
        <p:grpSp>
          <p:nvGrpSpPr>
            <p:cNvPr id="59" name="Group 58"/>
            <p:cNvGrpSpPr/>
            <p:nvPr/>
          </p:nvGrpSpPr>
          <p:grpSpPr>
            <a:xfrm>
              <a:off x="3143343" y="3914545"/>
              <a:ext cx="1920095" cy="923330"/>
              <a:chOff x="5008070" y="3959548"/>
              <a:chExt cx="1920095" cy="92333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5689836" y="3959548"/>
                <a:ext cx="559769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008070" y="3959548"/>
                <a:ext cx="646331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285040" y="3959548"/>
                <a:ext cx="643125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297394" y="3884944"/>
              <a:ext cx="802434" cy="982533"/>
              <a:chOff x="6297394" y="3884944"/>
              <a:chExt cx="802434" cy="98253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297394" y="3884944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462808" y="4049477"/>
                <a:ext cx="47160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B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4596644" y="5301707"/>
            <a:ext cx="2503182" cy="982533"/>
            <a:chOff x="4596644" y="5301707"/>
            <a:chExt cx="2503182" cy="982533"/>
          </a:xfrm>
        </p:grpSpPr>
        <p:sp>
          <p:nvSpPr>
            <p:cNvPr id="67" name="Rectangle 66"/>
            <p:cNvSpPr/>
            <p:nvPr/>
          </p:nvSpPr>
          <p:spPr>
            <a:xfrm>
              <a:off x="4596644" y="5331308"/>
              <a:ext cx="466794" cy="923330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rPr>
                <a:t>C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6297392" y="5301707"/>
              <a:ext cx="802434" cy="982533"/>
              <a:chOff x="6297392" y="5301707"/>
              <a:chExt cx="802434" cy="982533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6297392" y="5301707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470821" y="5466240"/>
                <a:ext cx="45557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C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3671220" y="2468182"/>
            <a:ext cx="3428608" cy="982533"/>
            <a:chOff x="3671220" y="2468182"/>
            <a:chExt cx="3428608" cy="982533"/>
          </a:xfrm>
        </p:grpSpPr>
        <p:grpSp>
          <p:nvGrpSpPr>
            <p:cNvPr id="72" name="Group 71"/>
            <p:cNvGrpSpPr/>
            <p:nvPr/>
          </p:nvGrpSpPr>
          <p:grpSpPr>
            <a:xfrm>
              <a:off x="3671220" y="2497782"/>
              <a:ext cx="1392218" cy="923330"/>
              <a:chOff x="6963600" y="3959548"/>
              <a:chExt cx="1392218" cy="92333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963600" y="3959548"/>
                <a:ext cx="684803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683838" y="3959548"/>
                <a:ext cx="671980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6297394" y="2468182"/>
              <a:ext cx="802434" cy="982533"/>
              <a:chOff x="5793673" y="1956610"/>
              <a:chExt cx="802434" cy="1472389"/>
            </a:xfrm>
            <a:scene3d>
              <a:camera prst="isometricLeftDown"/>
              <a:lightRig rig="threePt" dir="t"/>
            </a:scene3d>
          </p:grpSpPr>
          <p:sp>
            <p:nvSpPr>
              <p:cNvPr id="74" name="Rectangle 73"/>
              <p:cNvSpPr/>
              <p:nvPr/>
            </p:nvSpPr>
            <p:spPr>
              <a:xfrm>
                <a:off x="5793673" y="1956610"/>
                <a:ext cx="802434" cy="147238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947064" y="2203173"/>
                <a:ext cx="495649" cy="10608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cap="none" spc="0" dirty="0" smtClean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A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838200" y="1693839"/>
            <a:ext cx="9394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Proposal: we can find appropriate solutions for a given dataset!</a:t>
            </a:r>
            <a:endParaRPr lang="en-US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95928" y="2788920"/>
            <a:ext cx="26883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71929" y="3243072"/>
            <a:ext cx="25946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876190" y="3072384"/>
            <a:ext cx="2716634" cy="3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01568" y="4172793"/>
            <a:ext cx="32590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538728" y="4626945"/>
            <a:ext cx="32041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538728" y="4456257"/>
            <a:ext cx="30304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937760" y="5606964"/>
            <a:ext cx="172280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882896" y="6061116"/>
            <a:ext cx="185996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846320" y="5890428"/>
            <a:ext cx="172280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84193" y="6419088"/>
            <a:ext cx="34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IDS suffers from different problems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354363" y="6419088"/>
            <a:ext cx="270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kinds of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246" y="1848552"/>
            <a:ext cx="6326212" cy="473976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Make sure existing imbalanced learning techniques are designed to solve certain </a:t>
            </a:r>
            <a:r>
              <a:rPr lang="en-US" dirty="0" smtClean="0"/>
              <a:t>problem </a:t>
            </a:r>
            <a:r>
              <a:rPr lang="en-US" dirty="0"/>
              <a:t>of an IDS.</a:t>
            </a:r>
            <a:endParaRPr lang="en-US" dirty="0" smtClean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method to observe the problem in the given IDS, where the problems are just corresponding to what existing solutions can solve.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951198" y="3190853"/>
            <a:ext cx="4102308" cy="1348484"/>
            <a:chOff x="1570586" y="2808157"/>
            <a:chExt cx="3041029" cy="983211"/>
          </a:xfrm>
        </p:grpSpPr>
        <p:grpSp>
          <p:nvGrpSpPr>
            <p:cNvPr id="49" name="Group 48"/>
            <p:cNvGrpSpPr/>
            <p:nvPr/>
          </p:nvGrpSpPr>
          <p:grpSpPr>
            <a:xfrm>
              <a:off x="1570586" y="2808157"/>
              <a:ext cx="1046228" cy="983211"/>
              <a:chOff x="2587850" y="3238963"/>
              <a:chExt cx="2587897" cy="3859077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30251" y="4958986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040029" y="3238963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484337" y="3667529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812357" y="4858463"/>
                <a:ext cx="69141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87850" y="3765334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888507" y="3445212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</p:grpSp>
        <p:sp>
          <p:nvSpPr>
            <p:cNvPr id="50" name="Right Arrow 49"/>
            <p:cNvSpPr/>
            <p:nvPr/>
          </p:nvSpPr>
          <p:spPr>
            <a:xfrm>
              <a:off x="2741159" y="3203155"/>
              <a:ext cx="612090" cy="19321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477594" y="2808157"/>
              <a:ext cx="1134021" cy="983211"/>
              <a:chOff x="2465011" y="3238963"/>
              <a:chExt cx="2805059" cy="3859077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892960" y="4958986"/>
                <a:ext cx="76599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943512" y="3238963"/>
                <a:ext cx="884444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390013" y="3667529"/>
                <a:ext cx="880057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838681" y="4858463"/>
                <a:ext cx="638764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C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465011" y="3765334"/>
                <a:ext cx="937088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774442" y="3445212"/>
                <a:ext cx="91954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282170" y="3190853"/>
            <a:ext cx="802434" cy="982533"/>
            <a:chOff x="8037673" y="3242387"/>
            <a:chExt cx="802434" cy="982533"/>
          </a:xfrm>
        </p:grpSpPr>
        <p:sp>
          <p:nvSpPr>
            <p:cNvPr id="5" name="Rectangle 4"/>
            <p:cNvSpPr/>
            <p:nvPr/>
          </p:nvSpPr>
          <p:spPr>
            <a:xfrm>
              <a:off x="8037673" y="3242387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227933" y="3406920"/>
              <a:ext cx="421911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?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 flipV="1">
            <a:off x="9052696" y="2071215"/>
            <a:ext cx="1201138" cy="162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9060672" y="3692631"/>
            <a:ext cx="1185184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9060672" y="3692634"/>
            <a:ext cx="1185184" cy="149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10229902" y="3201368"/>
            <a:ext cx="802434" cy="982533"/>
            <a:chOff x="6297394" y="3884944"/>
            <a:chExt cx="802434" cy="982533"/>
          </a:xfrm>
        </p:grpSpPr>
        <p:sp>
          <p:nvSpPr>
            <p:cNvPr id="92" name="Rectangle 91"/>
            <p:cNvSpPr/>
            <p:nvPr/>
          </p:nvSpPr>
          <p:spPr>
            <a:xfrm>
              <a:off x="6297394" y="3884944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462808" y="4049477"/>
              <a:ext cx="471604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0229900" y="4819298"/>
            <a:ext cx="802434" cy="982533"/>
            <a:chOff x="6297392" y="5301707"/>
            <a:chExt cx="802434" cy="982533"/>
          </a:xfrm>
        </p:grpSpPr>
        <p:sp>
          <p:nvSpPr>
            <p:cNvPr id="95" name="Rectangle 94"/>
            <p:cNvSpPr/>
            <p:nvPr/>
          </p:nvSpPr>
          <p:spPr>
            <a:xfrm>
              <a:off x="6297392" y="5301707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470821" y="5466240"/>
              <a:ext cx="455574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0229902" y="1684021"/>
            <a:ext cx="802434" cy="982533"/>
            <a:chOff x="5793673" y="1956613"/>
            <a:chExt cx="802434" cy="1472391"/>
          </a:xfrm>
          <a:scene3d>
            <a:camera prst="isometricLeftDown"/>
            <a:lightRig rig="threePt" dir="t"/>
          </a:scene3d>
        </p:grpSpPr>
        <p:sp>
          <p:nvSpPr>
            <p:cNvPr id="98" name="Rectangle 97"/>
            <p:cNvSpPr/>
            <p:nvPr/>
          </p:nvSpPr>
          <p:spPr>
            <a:xfrm>
              <a:off x="5793673" y="1956613"/>
              <a:ext cx="802434" cy="1472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947064" y="2203173"/>
              <a:ext cx="495649" cy="106081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 smtClean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A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6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 to the solution</a:t>
            </a:r>
          </a:p>
        </p:txBody>
      </p:sp>
    </p:spTree>
    <p:extLst>
      <p:ext uri="{BB962C8B-B14F-4D97-AF65-F5344CB8AC3E}">
        <p14:creationId xmlns:p14="http://schemas.microsoft.com/office/powerpoint/2010/main" val="6576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12"/>
            <a:ext cx="10515600" cy="1325563"/>
          </a:xfrm>
        </p:spPr>
        <p:txBody>
          <a:bodyPr/>
          <a:lstStyle/>
          <a:p>
            <a:r>
              <a:rPr lang="en-US" dirty="0"/>
              <a:t>Key to the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0" y="1322751"/>
            <a:ext cx="4505802" cy="4739767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Make sure existing imbalanced learning techniques are designed to solve certain </a:t>
            </a:r>
            <a:r>
              <a:rPr lang="en-US" sz="2000" dirty="0" smtClean="0"/>
              <a:t>problem </a:t>
            </a:r>
            <a:r>
              <a:rPr lang="en-US" sz="2000" dirty="0"/>
              <a:t>of an IDS.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A method to observe the problem in the given IDS, where the problems are just corresponding to what existing solutions can solve.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393236" y="2286979"/>
            <a:ext cx="3041029" cy="983211"/>
            <a:chOff x="1570586" y="2808157"/>
            <a:chExt cx="3041029" cy="983211"/>
          </a:xfrm>
        </p:grpSpPr>
        <p:grpSp>
          <p:nvGrpSpPr>
            <p:cNvPr id="49" name="Group 48"/>
            <p:cNvGrpSpPr/>
            <p:nvPr/>
          </p:nvGrpSpPr>
          <p:grpSpPr>
            <a:xfrm>
              <a:off x="1570586" y="2808157"/>
              <a:ext cx="1046228" cy="983211"/>
              <a:chOff x="2587850" y="3238963"/>
              <a:chExt cx="2587897" cy="3859077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30251" y="4958986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040029" y="3238963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484337" y="3667529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812357" y="4858463"/>
                <a:ext cx="69141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87850" y="3765334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888507" y="3445212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</p:grpSp>
        <p:sp>
          <p:nvSpPr>
            <p:cNvPr id="50" name="Right Arrow 49"/>
            <p:cNvSpPr/>
            <p:nvPr/>
          </p:nvSpPr>
          <p:spPr>
            <a:xfrm>
              <a:off x="2741159" y="3203155"/>
              <a:ext cx="612090" cy="19321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477594" y="2808157"/>
              <a:ext cx="1134021" cy="983211"/>
              <a:chOff x="2465011" y="3238963"/>
              <a:chExt cx="2805059" cy="3859077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892960" y="4958986"/>
                <a:ext cx="76599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943512" y="3238963"/>
                <a:ext cx="884444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390013" y="3667529"/>
                <a:ext cx="880057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838681" y="4858463"/>
                <a:ext cx="638764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C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465011" y="3765334"/>
                <a:ext cx="937088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774442" y="3445212"/>
                <a:ext cx="91954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800816" y="4415380"/>
            <a:ext cx="2750166" cy="2663914"/>
            <a:chOff x="1861449" y="4146665"/>
            <a:chExt cx="2750166" cy="2663914"/>
          </a:xfrm>
        </p:grpSpPr>
        <p:grpSp>
          <p:nvGrpSpPr>
            <p:cNvPr id="69" name="Group 68"/>
            <p:cNvGrpSpPr/>
            <p:nvPr/>
          </p:nvGrpSpPr>
          <p:grpSpPr>
            <a:xfrm>
              <a:off x="1861449" y="4976841"/>
              <a:ext cx="802434" cy="982533"/>
              <a:chOff x="8037673" y="3242387"/>
              <a:chExt cx="802434" cy="98253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037673" y="3242387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227933" y="3406920"/>
                <a:ext cx="421911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?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88" name="Straight Arrow Connector 87"/>
            <p:cNvCxnSpPr/>
            <p:nvPr/>
          </p:nvCxnSpPr>
          <p:spPr>
            <a:xfrm flipV="1">
              <a:off x="2631975" y="4605674"/>
              <a:ext cx="1185182" cy="872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2639951" y="5478619"/>
              <a:ext cx="1185184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2639951" y="5478622"/>
              <a:ext cx="1193160" cy="840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3809181" y="4987356"/>
              <a:ext cx="802434" cy="982533"/>
              <a:chOff x="6297394" y="3884944"/>
              <a:chExt cx="802434" cy="982533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6297394" y="3884944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6462808" y="4049477"/>
                <a:ext cx="47160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B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3809179" y="5828046"/>
              <a:ext cx="802434" cy="982533"/>
              <a:chOff x="6297392" y="5301707"/>
              <a:chExt cx="802434" cy="982533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6297392" y="5301707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470821" y="5466240"/>
                <a:ext cx="45557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C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09181" y="4146665"/>
              <a:ext cx="802434" cy="982533"/>
              <a:chOff x="5793673" y="1956609"/>
              <a:chExt cx="802434" cy="1472389"/>
            </a:xfrm>
            <a:scene3d>
              <a:camera prst="isometricLeftDown"/>
              <a:lightRig rig="threePt" dir="t"/>
            </a:scene3d>
          </p:grpSpPr>
          <p:sp>
            <p:nvSpPr>
              <p:cNvPr id="98" name="Rectangle 97"/>
              <p:cNvSpPr/>
              <p:nvPr/>
            </p:nvSpPr>
            <p:spPr>
              <a:xfrm>
                <a:off x="5793673" y="1956609"/>
                <a:ext cx="802434" cy="147238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947064" y="2203173"/>
                <a:ext cx="495649" cy="10608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cap="none" spc="0" dirty="0" smtClean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A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90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4060</TotalTime>
  <Words>1447</Words>
  <Application>Microsoft Office PowerPoint</Application>
  <PresentationFormat>Widescreen</PresentationFormat>
  <Paragraphs>405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等线</vt:lpstr>
      <vt:lpstr>等线 Light</vt:lpstr>
      <vt:lpstr>Arial</vt:lpstr>
      <vt:lpstr>Bernard MT Condensed</vt:lpstr>
      <vt:lpstr>Bradley Hand ITC</vt:lpstr>
      <vt:lpstr>Calibri</vt:lpstr>
      <vt:lpstr>Calibri Light</vt:lpstr>
      <vt:lpstr>Cambria Math</vt:lpstr>
      <vt:lpstr>Courier New</vt:lpstr>
      <vt:lpstr>Times New Roman</vt:lpstr>
      <vt:lpstr>Office Theme</vt:lpstr>
      <vt:lpstr>Analysis Based Imbalanced Learning Framework</vt:lpstr>
      <vt:lpstr>Imbalanced Data</vt:lpstr>
      <vt:lpstr>Imbalanced Data vs. IDS Problem</vt:lpstr>
      <vt:lpstr>Outline</vt:lpstr>
      <vt:lpstr>PowerPoint Presentation</vt:lpstr>
      <vt:lpstr>PowerPoint Presentation</vt:lpstr>
      <vt:lpstr>PowerPoint Presentation</vt:lpstr>
      <vt:lpstr>PowerPoint Presentation</vt:lpstr>
      <vt:lpstr>Key to the solution</vt:lpstr>
      <vt:lpstr>Outline</vt:lpstr>
      <vt:lpstr>PowerPoint Presentation</vt:lpstr>
      <vt:lpstr>PowerPoint Presentation</vt:lpstr>
      <vt:lpstr>How IDS impacts on learning</vt:lpstr>
      <vt:lpstr>How IDS impacts on learning</vt:lpstr>
      <vt:lpstr>How IDS impacts on learning</vt:lpstr>
      <vt:lpstr>Imbalance Attribute 3</vt:lpstr>
      <vt:lpstr>Imbalance Attribute 3</vt:lpstr>
      <vt:lpstr>Outline</vt:lpstr>
      <vt:lpstr>PowerPoint Presentation</vt:lpstr>
      <vt:lpstr>Existing Kinds of Imbalanced Learning Techniques</vt:lpstr>
      <vt:lpstr>Existing Kinds of Imbalanced Learning Techniques</vt:lpstr>
      <vt:lpstr>One Class Learning</vt:lpstr>
      <vt:lpstr>Ensemble Learning for IDS</vt:lpstr>
      <vt:lpstr>Existing Kinds of Imbalanced Learning Techniques</vt:lpstr>
      <vt:lpstr>Outline</vt:lpstr>
      <vt:lpstr>Selecting Strategy</vt:lpstr>
      <vt:lpstr>Outline</vt:lpstr>
      <vt:lpstr>Experiments to verify proposal</vt:lpstr>
      <vt:lpstr>PowerPoint Presentation</vt:lpstr>
      <vt:lpstr>PowerPoint Presentation</vt:lpstr>
      <vt:lpstr>PowerPoint Presentation</vt:lpstr>
      <vt:lpstr>Sampling on High r(D) and o(D)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On Imbalanced Data</dc:title>
  <dc:creator>Tianfu He (MSR Student-Person Consulting)</dc:creator>
  <cp:lastModifiedBy>Tianfu He (MSR Student-Person Consulting)</cp:lastModifiedBy>
  <cp:revision>93</cp:revision>
  <dcterms:created xsi:type="dcterms:W3CDTF">2016-04-01T13:23:09Z</dcterms:created>
  <dcterms:modified xsi:type="dcterms:W3CDTF">2016-06-15T07:11:04Z</dcterms:modified>
</cp:coreProperties>
</file>