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77" r:id="rId9"/>
    <p:sldId id="263" r:id="rId10"/>
    <p:sldId id="276" r:id="rId11"/>
    <p:sldId id="278" r:id="rId12"/>
    <p:sldId id="265" r:id="rId13"/>
    <p:sldId id="268" r:id="rId14"/>
    <p:sldId id="269" r:id="rId15"/>
    <p:sldId id="282" r:id="rId16"/>
    <p:sldId id="280" r:id="rId17"/>
    <p:sldId id="283" r:id="rId18"/>
    <p:sldId id="284" r:id="rId19"/>
    <p:sldId id="28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Intrinsic difficulty of learning, e.g. dirty data</a:t>
          </a:r>
          <a:endParaRPr lang="en-US" dirty="0">
            <a:solidFill>
              <a:schemeClr val="bg1"/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800" b="1" dirty="0" smtClean="0"/>
            <a:t>Extremely Imbalance</a:t>
          </a:r>
          <a:endParaRPr lang="en-US" sz="1800" b="1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800" b="1" dirty="0" smtClean="0"/>
            <a:t>Overlap between classes</a:t>
          </a:r>
          <a:endParaRPr lang="en-US" sz="1800" b="1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800" b="1" dirty="0" smtClean="0"/>
            <a:t>Suffer from small </a:t>
          </a:r>
          <a:r>
            <a:rPr lang="en-US" sz="1800" b="1" dirty="0" err="1" smtClean="0"/>
            <a:t>disjuncts</a:t>
          </a:r>
          <a:endParaRPr lang="en-US" sz="1800" b="1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1553665" y="0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180529" y="1253728"/>
        <a:ext cx="1253727" cy="1253727"/>
      </dsp:txXfrm>
    </dsp:sp>
    <dsp:sp modelId="{8E85E9A3-AE7E-43BB-ACD1-6181B352FA1E}">
      <dsp:nvSpPr>
        <dsp:cNvPr id="0" name=""/>
        <dsp:cNvSpPr/>
      </dsp:nvSpPr>
      <dsp:spPr>
        <a:xfrm>
          <a:off x="299937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926801" y="3761183"/>
        <a:ext cx="1253727" cy="1253727"/>
      </dsp:txXfrm>
    </dsp:sp>
    <dsp:sp modelId="{A5C8494A-199F-4D1A-B3F4-E4BF5BB67961}">
      <dsp:nvSpPr>
        <dsp:cNvPr id="0" name=""/>
        <dsp:cNvSpPr/>
      </dsp:nvSpPr>
      <dsp:spPr>
        <a:xfrm rot="10800000">
          <a:off x="1553665" y="2507455"/>
          <a:ext cx="2507455" cy="2507455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Intrinsic difficulty of learning, e.g. dirty data</a:t>
          </a:r>
          <a:endParaRPr lang="en-US" sz="1600" kern="1200" dirty="0">
            <a:solidFill>
              <a:schemeClr val="bg1"/>
            </a:solidFill>
          </a:endParaRPr>
        </a:p>
      </dsp:txBody>
      <dsp:txXfrm rot="10800000">
        <a:off x="2180529" y="2507455"/>
        <a:ext cx="1253727" cy="1253727"/>
      </dsp:txXfrm>
    </dsp:sp>
    <dsp:sp modelId="{EDCDA623-A380-4AC5-AA99-7AC65216F1B3}">
      <dsp:nvSpPr>
        <dsp:cNvPr id="0" name=""/>
        <dsp:cNvSpPr/>
      </dsp:nvSpPr>
      <dsp:spPr>
        <a:xfrm>
          <a:off x="2807393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3434257" y="3761183"/>
        <a:ext cx="1253727" cy="1253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1553665" y="0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180529" y="1253728"/>
        <a:ext cx="1253727" cy="1253727"/>
      </dsp:txXfrm>
    </dsp:sp>
    <dsp:sp modelId="{8E85E9A3-AE7E-43BB-ACD1-6181B352FA1E}">
      <dsp:nvSpPr>
        <dsp:cNvPr id="0" name=""/>
        <dsp:cNvSpPr/>
      </dsp:nvSpPr>
      <dsp:spPr>
        <a:xfrm>
          <a:off x="299937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926801" y="3761183"/>
        <a:ext cx="1253727" cy="1253727"/>
      </dsp:txXfrm>
    </dsp:sp>
    <dsp:sp modelId="{A5C8494A-199F-4D1A-B3F4-E4BF5BB67961}">
      <dsp:nvSpPr>
        <dsp:cNvPr id="0" name=""/>
        <dsp:cNvSpPr/>
      </dsp:nvSpPr>
      <dsp:spPr>
        <a:xfrm rot="10800000">
          <a:off x="1553665" y="2507455"/>
          <a:ext cx="2507455" cy="2507455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6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180529" y="2507455"/>
        <a:ext cx="1253727" cy="1253727"/>
      </dsp:txXfrm>
    </dsp:sp>
    <dsp:sp modelId="{EDCDA623-A380-4AC5-AA99-7AC65216F1B3}">
      <dsp:nvSpPr>
        <dsp:cNvPr id="0" name=""/>
        <dsp:cNvSpPr/>
      </dsp:nvSpPr>
      <dsp:spPr>
        <a:xfrm>
          <a:off x="2807393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3434257" y="3761183"/>
        <a:ext cx="1253727" cy="1253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Extremely Imbalance</a:t>
          </a:r>
          <a:endParaRPr lang="en-US" sz="1800" b="1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4037744" y="3514014"/>
        <a:ext cx="1171338" cy="1171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Overlap between classes</a:t>
          </a:r>
          <a:endParaRPr lang="en-US" sz="1800" b="1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4037744" y="3514014"/>
        <a:ext cx="1171338" cy="1171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Suffer from small </a:t>
          </a:r>
          <a:r>
            <a:rPr lang="en-US" sz="1800" b="1" kern="1200" dirty="0" err="1" smtClean="0"/>
            <a:t>disjuncts</a:t>
          </a:r>
          <a:endParaRPr lang="en-US" sz="1800" b="1" kern="1200" dirty="0"/>
        </a:p>
      </dsp:txBody>
      <dsp:txXfrm>
        <a:off x="4037744" y="3514014"/>
        <a:ext cx="1171338" cy="1171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CCCD-BB4B-4C24-B0F8-C4DB08BB7B4F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34B6-7285-4A51-B61C-142C8C92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Overlook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</a:t>
            </a:r>
            <a:r>
              <a:rPr lang="en-US" baseline="0" dirty="0" smtClean="0"/>
              <a:t> noise from positive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Based Imbalanced Learning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Tianfu He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Tianfu.D.He@outlook.com</a:t>
            </a:r>
          </a:p>
          <a:p>
            <a:pPr algn="r"/>
            <a:r>
              <a:rPr lang="en-US" sz="1600" dirty="0" smtClean="0">
                <a:solidFill>
                  <a:srgbClr val="0464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Harbin Institute of Technology</a:t>
            </a:r>
            <a:endParaRPr lang="en-US" dirty="0" smtClean="0">
              <a:solidFill>
                <a:srgbClr val="0464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122761"/>
              </p:ext>
            </p:extLst>
          </p:nvPr>
        </p:nvGraphicFramePr>
        <p:xfrm>
          <a:off x="-297397" y="1690688"/>
          <a:ext cx="5614786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dirty="0" smtClean="0"/>
                  <a:t>Imbalanced Data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blipFill>
                <a:blip r:embed="rId11"/>
                <a:stretch>
                  <a:fillRect l="-5382" t="-6280" r="-11615" b="-1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997" y="139958"/>
            <a:ext cx="53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IDS impacts on learning</a:t>
            </a:r>
          </a:p>
        </p:txBody>
      </p:sp>
    </p:spTree>
    <p:extLst>
      <p:ext uri="{BB962C8B-B14F-4D97-AF65-F5344CB8AC3E}">
        <p14:creationId xmlns:p14="http://schemas.microsoft.com/office/powerpoint/2010/main" val="5618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79913"/>
              </p:ext>
            </p:extLst>
          </p:nvPr>
        </p:nvGraphicFramePr>
        <p:xfrm>
          <a:off x="-297397" y="1690688"/>
          <a:ext cx="5614786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dirty="0" smtClean="0"/>
                  <a:t>Imbalanced Data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blipFill>
                <a:blip r:embed="rId11"/>
                <a:stretch>
                  <a:fillRect l="-5382" t="-6280" r="-11615" b="-1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997" y="139958"/>
            <a:ext cx="53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IDS impacts on learning</a:t>
            </a:r>
          </a:p>
        </p:txBody>
      </p:sp>
    </p:spTree>
    <p:extLst>
      <p:ext uri="{BB962C8B-B14F-4D97-AF65-F5344CB8AC3E}">
        <p14:creationId xmlns:p14="http://schemas.microsoft.com/office/powerpoint/2010/main" val="257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870484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0931"/>
            <a:ext cx="5508178" cy="41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3436" y="5486170"/>
                <a:ext cx="3643562" cy="13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Imbalance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3643562" cy="1381019"/>
              </a:xfrm>
              <a:prstGeom prst="rect">
                <a:avLst/>
              </a:prstGeom>
              <a:blipFill>
                <a:blip r:embed="rId9"/>
                <a:stretch>
                  <a:fillRect l="-3010" t="-4405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452098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85413" y="1380931"/>
            <a:ext cx="5486411" cy="4094234"/>
            <a:chOff x="5617017" y="4012710"/>
            <a:chExt cx="5486411" cy="40942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017" y="4012710"/>
              <a:ext cx="5486411" cy="4094234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 rot="19164963">
              <a:off x="8788597" y="4409987"/>
              <a:ext cx="1580297" cy="190125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3436" y="5486170"/>
                <a:ext cx="4496680" cy="1385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Degree of overlap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4496680" cy="1385059"/>
              </a:xfrm>
              <a:prstGeom prst="rect">
                <a:avLst/>
              </a:prstGeom>
              <a:blipFill>
                <a:blip r:embed="rId9"/>
                <a:stretch>
                  <a:fillRect l="-2442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268227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185413" y="1380931"/>
            <a:ext cx="5486411" cy="4094234"/>
            <a:chOff x="5617017" y="4012710"/>
            <a:chExt cx="5486411" cy="40942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017" y="4012710"/>
              <a:ext cx="5486411" cy="4094234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 rot="19164963">
              <a:off x="8788597" y="4409987"/>
              <a:ext cx="1580297" cy="190125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03436" y="5486170"/>
                <a:ext cx="374288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3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3742884" cy="800219"/>
              </a:xfrm>
              <a:prstGeom prst="rect">
                <a:avLst/>
              </a:prstGeom>
              <a:blipFill>
                <a:blip r:embed="rId8"/>
                <a:stretch>
                  <a:fillRect l="-2932" t="-7634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3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Attribute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 algn="just"/>
                <a:r>
                  <a:rPr lang="en-US" b="0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that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i="1" dirty="0" smtClean="0"/>
              </a:p>
              <a:p>
                <a:pPr lvl="1" algn="just"/>
                <a:r>
                  <a:rPr lang="en-US" dirty="0" smtClean="0"/>
                  <a:t>Where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nearest neighbors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positive nearest neighbors.</a:t>
                </a:r>
              </a:p>
              <a:p>
                <a:pPr lvl="1" algn="just"/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on each positive instance, then estimate the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  <a:blipFill>
                <a:blip r:embed="rId2"/>
                <a:stretch>
                  <a:fillRect l="-2179" t="-2008" r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533220" y="812370"/>
            <a:ext cx="5658780" cy="2743206"/>
            <a:chOff x="6533220" y="812370"/>
            <a:chExt cx="5658780" cy="27432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2" y="812370"/>
              <a:ext cx="3657608" cy="27432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533220" y="1922363"/>
                  <a:ext cx="21991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>
                      <a:cs typeface="Times New Roman" panose="02020603050405020304" pitchFamily="18" charset="0"/>
                    </a:rPr>
                    <a:t> of </a:t>
                  </a:r>
                  <a:r>
                    <a:rPr lang="en-US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Letter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20" y="1922363"/>
                  <a:ext cx="2199192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2791" r="-500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629400" y="3806878"/>
            <a:ext cx="5562600" cy="2743206"/>
            <a:chOff x="6629400" y="3806878"/>
            <a:chExt cx="5562600" cy="27432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2" y="3806878"/>
              <a:ext cx="3657608" cy="27432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29400" y="4916871"/>
                  <a:ext cx="21030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 smtClean="0">
                      <a:cs typeface="Times New Roman" panose="02020603050405020304" pitchFamily="18" charset="0"/>
                    </a:rPr>
                    <a:t> of </a:t>
                  </a:r>
                  <a:r>
                    <a:rPr lang="en-US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Pima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916871"/>
                  <a:ext cx="210301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4118" r="-4651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33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Selecting Strategy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/>
                  <a:t> they perform better?</a:t>
                </a:r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2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812"/>
            <a:ext cx="5705296" cy="1325563"/>
          </a:xfrm>
        </p:spPr>
        <p:txBody>
          <a:bodyPr>
            <a:noAutofit/>
          </a:bodyPr>
          <a:lstStyle/>
          <a:p>
            <a:r>
              <a:rPr lang="en-US" sz="3600" dirty="0"/>
              <a:t>Existing Kinds of Imbalanced Learning Techniques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2362" y="1322751"/>
            <a:ext cx="3519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Sampling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One Class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Ensemble learning</a:t>
            </a:r>
            <a:endParaRPr lang="en-US" sz="2800" dirty="0"/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Selecting Strategy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</a:rPr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they perform better?</a:t>
                </a:r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Kinds of Imbalanced Learning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148"/>
            <a:ext cx="3902529" cy="3235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5-Point Star 5"/>
          <p:cNvSpPr/>
          <p:nvPr/>
        </p:nvSpPr>
        <p:spPr>
          <a:xfrm>
            <a:off x="1575802" y="4895679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858832" y="4914558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706431" y="4733925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4"/>
            <a:endCxn id="8" idx="2"/>
          </p:cNvCxnSpPr>
          <p:nvPr/>
        </p:nvCxnSpPr>
        <p:spPr>
          <a:xfrm flipV="1">
            <a:off x="1706431" y="4858770"/>
            <a:ext cx="24948" cy="84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  <a:endCxn id="6" idx="4"/>
          </p:cNvCxnSpPr>
          <p:nvPr/>
        </p:nvCxnSpPr>
        <p:spPr>
          <a:xfrm flipH="1" flipV="1">
            <a:off x="1706431" y="4943365"/>
            <a:ext cx="152401" cy="18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</p:cNvCxnSpPr>
          <p:nvPr/>
        </p:nvCxnSpPr>
        <p:spPr>
          <a:xfrm flipV="1">
            <a:off x="1706431" y="4190093"/>
            <a:ext cx="1193480" cy="75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</p:cNvCxnSpPr>
          <p:nvPr/>
        </p:nvCxnSpPr>
        <p:spPr>
          <a:xfrm flipV="1">
            <a:off x="1706431" y="3724529"/>
            <a:ext cx="1193480" cy="121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</p:cNvCxnSpPr>
          <p:nvPr/>
        </p:nvCxnSpPr>
        <p:spPr>
          <a:xfrm flipV="1">
            <a:off x="1706431" y="4435160"/>
            <a:ext cx="1330556" cy="508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35681" y="4333947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9543" y="4303968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2679" y="4818983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21086" y="1992086"/>
            <a:ext cx="56543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</a:t>
            </a:r>
            <a:r>
              <a:rPr lang="en-US" dirty="0" smtClean="0"/>
              <a:t>popular, insensitive to small </a:t>
            </a:r>
            <a:r>
              <a:rPr lang="en-US" dirty="0" err="1" smtClean="0"/>
              <a:t>disjuncts</a:t>
            </a:r>
            <a:r>
              <a:rPr lang="en-US" dirty="0" smtClean="0"/>
              <a:t>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 as demonstrated.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it works? SMOTE </a:t>
            </a:r>
            <a:r>
              <a:rPr lang="en-US" u="sng" dirty="0"/>
              <a:t>f</a:t>
            </a:r>
            <a:r>
              <a:rPr lang="en-US" u="sng" dirty="0" smtClean="0"/>
              <a:t>ills up empt</a:t>
            </a:r>
            <a:r>
              <a:rPr lang="en-US" u="sng" dirty="0" smtClean="0"/>
              <a:t>y space</a:t>
            </a:r>
            <a:r>
              <a:rPr lang="en-US" sz="2000" b="1" dirty="0" smtClean="0"/>
              <a:t> </a:t>
            </a:r>
            <a:r>
              <a:rPr lang="en-US" dirty="0" smtClean="0"/>
              <a:t>between positive instances therefore more representative.</a:t>
            </a:r>
            <a:endParaRPr lang="en-US" dirty="0" smtClean="0"/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MWMOTE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</a:t>
            </a:r>
            <a:r>
              <a:rPr lang="en-US" dirty="0" smtClean="0"/>
              <a:t>SMOTE, </a:t>
            </a:r>
            <a:r>
              <a:rPr lang="en-US" dirty="0" smtClean="0"/>
              <a:t>but sensitive </a:t>
            </a:r>
            <a:r>
              <a:rPr lang="en-US" dirty="0" smtClean="0"/>
              <a:t>to noises and small </a:t>
            </a:r>
            <a:r>
              <a:rPr lang="en-US" dirty="0" err="1" smtClean="0"/>
              <a:t>disjuncts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5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01547" cy="4351338"/>
          </a:xfrm>
        </p:spPr>
        <p:txBody>
          <a:bodyPr/>
          <a:lstStyle/>
          <a:p>
            <a:r>
              <a:rPr lang="en-US" dirty="0" smtClean="0"/>
              <a:t>SVDD</a:t>
            </a:r>
          </a:p>
          <a:p>
            <a:pPr lvl="1"/>
            <a:r>
              <a:rPr lang="en-US" dirty="0" smtClean="0"/>
              <a:t>Commonly used</a:t>
            </a:r>
          </a:p>
          <a:p>
            <a:pPr lvl="1"/>
            <a:r>
              <a:rPr lang="en-US" dirty="0" smtClean="0"/>
              <a:t>Designed to grasp one class, which is in truth a hypersphere boundary to cover the training data.</a:t>
            </a:r>
          </a:p>
          <a:p>
            <a:pPr lvl="1"/>
            <a:r>
              <a:rPr lang="en-US" dirty="0" smtClean="0"/>
              <a:t>The object needs to be well represented by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95997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distribution is imbalanced between classes.</a:t>
            </a:r>
          </a:p>
          <a:p>
            <a:r>
              <a:rPr lang="en-US" dirty="0" smtClean="0"/>
              <a:t>Imbalanced data is getting much attention.</a:t>
            </a:r>
          </a:p>
          <a:p>
            <a:pPr lvl="1"/>
            <a:r>
              <a:rPr lang="en-US" dirty="0" smtClean="0"/>
              <a:t>Clinic Analysis</a:t>
            </a:r>
          </a:p>
          <a:p>
            <a:pPr lvl="1"/>
            <a:r>
              <a:rPr lang="en-US" altLang="zh-CN" dirty="0" smtClean="0"/>
              <a:t>Fraud Detection</a:t>
            </a:r>
          </a:p>
          <a:p>
            <a:endParaRPr lang="en-US" altLang="zh-CN" dirty="0"/>
          </a:p>
          <a:p>
            <a:r>
              <a:rPr lang="en-US" altLang="zh-CN" dirty="0" smtClean="0"/>
              <a:t>Why problem comes?</a:t>
            </a:r>
          </a:p>
          <a:p>
            <a:pPr lvl="1"/>
            <a:r>
              <a:rPr lang="en-US" altLang="zh-CN" dirty="0" smtClean="0"/>
              <a:t>Traditional models for classification are designed assuming the data is balanced.</a:t>
            </a:r>
            <a:endParaRPr lang="en-US" altLang="zh-CN" dirty="0"/>
          </a:p>
          <a:p>
            <a:pPr lvl="1"/>
            <a:r>
              <a:rPr lang="en-US" altLang="zh-CN" dirty="0" smtClean="0"/>
              <a:t>We call this </a:t>
            </a:r>
            <a:r>
              <a:rPr lang="en-US" altLang="zh-CN" dirty="0" smtClean="0">
                <a:solidFill>
                  <a:srgbClr val="FF0000"/>
                </a:solidFill>
              </a:rPr>
              <a:t>Imbalanced Data Set(IDS) problem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3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7" t="8885" r="3575" b="15939"/>
          <a:stretch/>
        </p:blipFill>
        <p:spPr>
          <a:xfrm>
            <a:off x="933691" y="2198914"/>
            <a:ext cx="103246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 vs. IDS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imbalanced datasets,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Pima</a:t>
            </a:r>
            <a:r>
              <a:rPr lang="en-US" dirty="0" smtClean="0"/>
              <a:t> from UCI machine learning repository, run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sklearn.svm.SVC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ith default settings.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/>
              <a:t>Why? </a:t>
            </a:r>
            <a:r>
              <a:rPr lang="en-US" dirty="0"/>
              <a:t>There must be </a:t>
            </a:r>
            <a:r>
              <a:rPr lang="en-US" u="sng" dirty="0"/>
              <a:t>something</a:t>
            </a:r>
            <a:r>
              <a:rPr lang="en-US" dirty="0"/>
              <a:t> beyond imbalanced rate.</a:t>
            </a:r>
          </a:p>
          <a:p>
            <a:r>
              <a:rPr lang="en-US" dirty="0"/>
              <a:t>IDS is like imperfect cube, but suffers from different problems caused by imbalance.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10521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Lichman</a:t>
            </a:r>
            <a:r>
              <a:rPr lang="en-US" sz="1200" i="1" dirty="0"/>
              <a:t>, M. (2013). UCI Machine Learning Repository [http://archive.ics.uci.edu/ml]. Irvine, CA: University of California, School of Information and Computer Science.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83071"/>
              </p:ext>
            </p:extLst>
          </p:nvPr>
        </p:nvGraphicFramePr>
        <p:xfrm>
          <a:off x="1459992" y="2507852"/>
          <a:ext cx="3861816" cy="15055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272">
                  <a:extLst>
                    <a:ext uri="{9D8B030D-6E8A-4147-A177-3AD203B41FA5}">
                      <a16:colId xmlns:a16="http://schemas.microsoft.com/office/drawing/2014/main" val="156067779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4135620778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997736909"/>
                    </a:ext>
                  </a:extLst>
                </a:gridCol>
              </a:tblGrid>
              <a:tr h="3763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 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33134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19211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7655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positive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59078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F-1 Score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4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96388" y="4148345"/>
                <a:ext cx="3076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Letter</a:t>
                </a:r>
                <a:r>
                  <a:rPr lang="en-US" dirty="0" smtClean="0"/>
                  <a:t>, imbalanced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24.3:1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88" y="4148345"/>
                <a:ext cx="3076740" cy="369332"/>
              </a:xfrm>
              <a:prstGeom prst="rect">
                <a:avLst/>
              </a:prstGeom>
              <a:blipFill>
                <a:blip r:embed="rId2"/>
                <a:stretch>
                  <a:fillRect l="-1584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65409"/>
              </p:ext>
            </p:extLst>
          </p:nvPr>
        </p:nvGraphicFramePr>
        <p:xfrm>
          <a:off x="7064006" y="2507852"/>
          <a:ext cx="3861816" cy="15055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272">
                  <a:extLst>
                    <a:ext uri="{9D8B030D-6E8A-4147-A177-3AD203B41FA5}">
                      <a16:colId xmlns:a16="http://schemas.microsoft.com/office/drawing/2014/main" val="156067779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4135620778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997736909"/>
                    </a:ext>
                  </a:extLst>
                </a:gridCol>
              </a:tblGrid>
              <a:tr h="3763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 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33134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7655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positive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59078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F-1 Score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4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88604" y="4148345"/>
                <a:ext cx="3012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Pima</a:t>
                </a:r>
                <a:r>
                  <a:rPr lang="en-US" dirty="0" smtClean="0"/>
                  <a:t>, imbalanced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.87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04" y="4148345"/>
                <a:ext cx="3012620" cy="369332"/>
              </a:xfrm>
              <a:prstGeom prst="rect">
                <a:avLst/>
              </a:prstGeom>
              <a:blipFill>
                <a:blip r:embed="rId3"/>
                <a:stretch>
                  <a:fillRect l="-1616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5332536" y="5769746"/>
            <a:ext cx="466344" cy="594360"/>
            <a:chOff x="5332536" y="5769746"/>
            <a:chExt cx="466344" cy="594360"/>
          </a:xfrm>
        </p:grpSpPr>
        <p:sp>
          <p:nvSpPr>
            <p:cNvPr id="19" name="Rectangle 18"/>
            <p:cNvSpPr/>
            <p:nvPr/>
          </p:nvSpPr>
          <p:spPr>
            <a:xfrm>
              <a:off x="5332536" y="5769746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Explosion 2 19"/>
            <p:cNvSpPr/>
            <p:nvPr/>
          </p:nvSpPr>
          <p:spPr>
            <a:xfrm>
              <a:off x="5430197" y="5887154"/>
              <a:ext cx="271021" cy="359544"/>
            </a:xfrm>
            <a:prstGeom prst="irregularSeal2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17070" y="5769746"/>
            <a:ext cx="466344" cy="594360"/>
            <a:chOff x="6417070" y="5769746"/>
            <a:chExt cx="466344" cy="594360"/>
          </a:xfrm>
        </p:grpSpPr>
        <p:sp>
          <p:nvSpPr>
            <p:cNvPr id="22" name="Rectangle 21"/>
            <p:cNvSpPr/>
            <p:nvPr/>
          </p:nvSpPr>
          <p:spPr>
            <a:xfrm>
              <a:off x="6417070" y="5769746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6514731" y="5887154"/>
              <a:ext cx="271021" cy="359544"/>
            </a:xfrm>
            <a:prstGeom prst="star5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45714" y="5777636"/>
            <a:ext cx="466344" cy="594360"/>
            <a:chOff x="4245714" y="5768492"/>
            <a:chExt cx="466344" cy="594360"/>
          </a:xfrm>
        </p:grpSpPr>
        <p:sp>
          <p:nvSpPr>
            <p:cNvPr id="25" name="Rectangle 24"/>
            <p:cNvSpPr/>
            <p:nvPr/>
          </p:nvSpPr>
          <p:spPr>
            <a:xfrm>
              <a:off x="4245714" y="5768492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343375" y="5885900"/>
              <a:ext cx="271021" cy="359544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and Our Framework</a:t>
            </a:r>
          </a:p>
          <a:p>
            <a:r>
              <a:rPr lang="en-US" dirty="0" smtClean="0"/>
              <a:t>How IDS impacts on learning</a:t>
            </a:r>
          </a:p>
          <a:p>
            <a:r>
              <a:rPr lang="en-US" dirty="0" smtClean="0"/>
              <a:t>Existing Kinds of Imbalanced Learning Techniques</a:t>
            </a:r>
          </a:p>
          <a:p>
            <a:r>
              <a:rPr lang="en-US" dirty="0" smtClean="0"/>
              <a:t>Details of the framework</a:t>
            </a:r>
          </a:p>
          <a:p>
            <a:r>
              <a:rPr lang="en-US" dirty="0" smtClean="0"/>
              <a:t>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297394" y="3884944"/>
            <a:ext cx="802434" cy="982533"/>
            <a:chOff x="6297394" y="3884944"/>
            <a:chExt cx="802434" cy="982533"/>
          </a:xfrm>
        </p:grpSpPr>
        <p:sp>
          <p:nvSpPr>
            <p:cNvPr id="18" name="Rectangle 17"/>
            <p:cNvSpPr/>
            <p:nvPr/>
          </p:nvSpPr>
          <p:spPr>
            <a:xfrm>
              <a:off x="6297394" y="3884944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2808" y="4049477"/>
              <a:ext cx="47160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996071" y="4958987"/>
            <a:ext cx="559769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62569" y="3238963"/>
            <a:ext cx="646331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8478" y="3667528"/>
            <a:ext cx="643125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97392" y="5301707"/>
            <a:ext cx="802434" cy="982533"/>
            <a:chOff x="6297392" y="5301707"/>
            <a:chExt cx="802434" cy="982533"/>
          </a:xfrm>
        </p:grpSpPr>
        <p:sp>
          <p:nvSpPr>
            <p:cNvPr id="21" name="Rectangle 20"/>
            <p:cNvSpPr/>
            <p:nvPr/>
          </p:nvSpPr>
          <p:spPr>
            <a:xfrm>
              <a:off x="6297392" y="530170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70821" y="5466240"/>
              <a:ext cx="45557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924664" y="4858464"/>
            <a:ext cx="466794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rPr>
              <a:t>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97394" y="2468182"/>
            <a:ext cx="802434" cy="982533"/>
            <a:chOff x="5793673" y="1956610"/>
            <a:chExt cx="802434" cy="1472389"/>
          </a:xfrm>
          <a:scene3d>
            <a:camera prst="isometricLeftDown"/>
            <a:lightRig rig="threePt" dir="t"/>
          </a:scene3d>
        </p:grpSpPr>
        <p:sp>
          <p:nvSpPr>
            <p:cNvPr id="15" name="Rectangle 14"/>
            <p:cNvSpPr/>
            <p:nvPr/>
          </p:nvSpPr>
          <p:spPr>
            <a:xfrm>
              <a:off x="5793673" y="1956610"/>
              <a:ext cx="802434" cy="14723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7064" y="2203173"/>
              <a:ext cx="495649" cy="10608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91153" y="3765334"/>
            <a:ext cx="684803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98223" y="3445211"/>
            <a:ext cx="671980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A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597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143343" y="3884944"/>
            <a:ext cx="3956485" cy="982533"/>
            <a:chOff x="3143343" y="3884944"/>
            <a:chExt cx="3956485" cy="982533"/>
          </a:xfrm>
        </p:grpSpPr>
        <p:grpSp>
          <p:nvGrpSpPr>
            <p:cNvPr id="36" name="Group 35"/>
            <p:cNvGrpSpPr/>
            <p:nvPr/>
          </p:nvGrpSpPr>
          <p:grpSpPr>
            <a:xfrm>
              <a:off x="3143343" y="3914545"/>
              <a:ext cx="1920095" cy="923330"/>
              <a:chOff x="5008070" y="3959548"/>
              <a:chExt cx="1920095" cy="9233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689836" y="3959548"/>
                <a:ext cx="559769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08070" y="3959548"/>
                <a:ext cx="646331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85040" y="3959548"/>
                <a:ext cx="643125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97394" y="3884944"/>
              <a:ext cx="802434" cy="982533"/>
              <a:chOff x="6297394" y="3884944"/>
              <a:chExt cx="802434" cy="982533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4596644" y="5301707"/>
            <a:ext cx="2503182" cy="982533"/>
            <a:chOff x="4596644" y="5301707"/>
            <a:chExt cx="2503182" cy="982533"/>
          </a:xfrm>
        </p:grpSpPr>
        <p:sp>
          <p:nvSpPr>
            <p:cNvPr id="30" name="Rectangle 29"/>
            <p:cNvSpPr/>
            <p:nvPr/>
          </p:nvSpPr>
          <p:spPr>
            <a:xfrm>
              <a:off x="4596644" y="5331308"/>
              <a:ext cx="466794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rPr>
                <a:t>C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297392" y="5301707"/>
              <a:ext cx="802434" cy="982533"/>
              <a:chOff x="6297392" y="5301707"/>
              <a:chExt cx="802434" cy="98253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671220" y="2468182"/>
            <a:ext cx="3428608" cy="982533"/>
            <a:chOff x="3671220" y="2468182"/>
            <a:chExt cx="3428608" cy="982533"/>
          </a:xfrm>
        </p:grpSpPr>
        <p:grpSp>
          <p:nvGrpSpPr>
            <p:cNvPr id="37" name="Group 36"/>
            <p:cNvGrpSpPr/>
            <p:nvPr/>
          </p:nvGrpSpPr>
          <p:grpSpPr>
            <a:xfrm>
              <a:off x="3671220" y="2497782"/>
              <a:ext cx="1392218" cy="923330"/>
              <a:chOff x="6963600" y="3959548"/>
              <a:chExt cx="1392218" cy="92333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963600" y="3959548"/>
                <a:ext cx="684803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83838" y="3959548"/>
                <a:ext cx="671980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97394" y="2468182"/>
              <a:ext cx="802434" cy="982533"/>
              <a:chOff x="5793673" y="1956610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61" name="Rectangle 60"/>
              <p:cNvSpPr/>
              <p:nvPr/>
            </p:nvSpPr>
            <p:spPr>
              <a:xfrm>
                <a:off x="5793673" y="1956610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17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143343" y="3884944"/>
            <a:ext cx="3956485" cy="982533"/>
            <a:chOff x="3143343" y="3884944"/>
            <a:chExt cx="3956485" cy="982533"/>
          </a:xfrm>
        </p:grpSpPr>
        <p:grpSp>
          <p:nvGrpSpPr>
            <p:cNvPr id="59" name="Group 58"/>
            <p:cNvGrpSpPr/>
            <p:nvPr/>
          </p:nvGrpSpPr>
          <p:grpSpPr>
            <a:xfrm>
              <a:off x="3143343" y="3914545"/>
              <a:ext cx="1920095" cy="923330"/>
              <a:chOff x="5008070" y="3959548"/>
              <a:chExt cx="1920095" cy="92333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89836" y="3959548"/>
                <a:ext cx="559769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008070" y="3959548"/>
                <a:ext cx="646331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285040" y="3959548"/>
                <a:ext cx="643125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97394" y="3884944"/>
              <a:ext cx="802434" cy="982533"/>
              <a:chOff x="6297394" y="3884944"/>
              <a:chExt cx="802434" cy="98253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4596644" y="5301707"/>
            <a:ext cx="2503182" cy="982533"/>
            <a:chOff x="4596644" y="5301707"/>
            <a:chExt cx="2503182" cy="982533"/>
          </a:xfrm>
        </p:grpSpPr>
        <p:sp>
          <p:nvSpPr>
            <p:cNvPr id="67" name="Rectangle 66"/>
            <p:cNvSpPr/>
            <p:nvPr/>
          </p:nvSpPr>
          <p:spPr>
            <a:xfrm>
              <a:off x="4596644" y="5331308"/>
              <a:ext cx="466794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rPr>
                <a:t>C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297392" y="5301707"/>
              <a:ext cx="802434" cy="982533"/>
              <a:chOff x="6297392" y="5301707"/>
              <a:chExt cx="802434" cy="98253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3671220" y="2468182"/>
            <a:ext cx="3428608" cy="982533"/>
            <a:chOff x="3671220" y="2468182"/>
            <a:chExt cx="3428608" cy="982533"/>
          </a:xfrm>
        </p:grpSpPr>
        <p:grpSp>
          <p:nvGrpSpPr>
            <p:cNvPr id="72" name="Group 71"/>
            <p:cNvGrpSpPr/>
            <p:nvPr/>
          </p:nvGrpSpPr>
          <p:grpSpPr>
            <a:xfrm>
              <a:off x="3671220" y="2497782"/>
              <a:ext cx="1392218" cy="923330"/>
              <a:chOff x="6963600" y="3959548"/>
              <a:chExt cx="1392218" cy="92333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63600" y="3959548"/>
                <a:ext cx="684803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83838" y="3959548"/>
                <a:ext cx="671980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6297394" y="2468182"/>
              <a:ext cx="802434" cy="982533"/>
              <a:chOff x="5793673" y="1956610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74" name="Rectangle 73"/>
              <p:cNvSpPr/>
              <p:nvPr/>
            </p:nvSpPr>
            <p:spPr>
              <a:xfrm>
                <a:off x="5793673" y="1956610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95928" y="2788920"/>
            <a:ext cx="2688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71929" y="3243072"/>
            <a:ext cx="25946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76190" y="3072384"/>
            <a:ext cx="2716634" cy="3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01568" y="4172793"/>
            <a:ext cx="32590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38728" y="4626945"/>
            <a:ext cx="32041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38728" y="4456257"/>
            <a:ext cx="3030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37760" y="5606964"/>
            <a:ext cx="17228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82896" y="6061116"/>
            <a:ext cx="185996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46320" y="5890428"/>
            <a:ext cx="17228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246" y="1848552"/>
            <a:ext cx="6326212" cy="473976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Make sure existing imbalanced learning techniques are designed to solve certain </a:t>
            </a:r>
            <a:r>
              <a:rPr lang="en-US" dirty="0" smtClean="0"/>
              <a:t>problem </a:t>
            </a:r>
            <a:r>
              <a:rPr lang="en-US" dirty="0"/>
              <a:t>of an IDS.</a:t>
            </a: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method to observe the problem in the given IDS, where the problems are just corresponding to what existing solutions can solve.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51198" y="3190853"/>
            <a:ext cx="4102308" cy="1348484"/>
            <a:chOff x="1570586" y="2808157"/>
            <a:chExt cx="3041029" cy="983211"/>
          </a:xfrm>
        </p:grpSpPr>
        <p:grpSp>
          <p:nvGrpSpPr>
            <p:cNvPr id="49" name="Group 48"/>
            <p:cNvGrpSpPr/>
            <p:nvPr/>
          </p:nvGrpSpPr>
          <p:grpSpPr>
            <a:xfrm>
              <a:off x="1570586" y="2808157"/>
              <a:ext cx="1046228" cy="983211"/>
              <a:chOff x="2587850" y="3238963"/>
              <a:chExt cx="2587897" cy="38590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30251" y="4958986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0029" y="3238963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84337" y="3667529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2357" y="4858463"/>
                <a:ext cx="69141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87850" y="3765334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8507" y="3445212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2741159" y="3203155"/>
              <a:ext cx="612090" cy="19321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77594" y="2808157"/>
              <a:ext cx="1134021" cy="983211"/>
              <a:chOff x="2465011" y="3238963"/>
              <a:chExt cx="2805059" cy="38590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2960" y="4958986"/>
                <a:ext cx="76599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3512" y="3238963"/>
                <a:ext cx="88444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90013" y="3667529"/>
                <a:ext cx="880057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38681" y="4858463"/>
                <a:ext cx="63876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C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65011" y="3765334"/>
                <a:ext cx="937088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74442" y="3445212"/>
                <a:ext cx="91954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82170" y="3190853"/>
            <a:ext cx="802434" cy="982533"/>
            <a:chOff x="8037673" y="3242387"/>
            <a:chExt cx="802434" cy="982533"/>
          </a:xfrm>
        </p:grpSpPr>
        <p:sp>
          <p:nvSpPr>
            <p:cNvPr id="5" name="Rectangle 4"/>
            <p:cNvSpPr/>
            <p:nvPr/>
          </p:nvSpPr>
          <p:spPr>
            <a:xfrm>
              <a:off x="8037673" y="324238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27933" y="3406920"/>
              <a:ext cx="421911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V="1">
            <a:off x="9052696" y="2071215"/>
            <a:ext cx="1201138" cy="162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9060672" y="3692631"/>
            <a:ext cx="11851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060672" y="3692634"/>
            <a:ext cx="1185184" cy="149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10229902" y="3201368"/>
            <a:ext cx="802434" cy="982533"/>
            <a:chOff x="6297394" y="3884944"/>
            <a:chExt cx="802434" cy="982533"/>
          </a:xfrm>
        </p:grpSpPr>
        <p:sp>
          <p:nvSpPr>
            <p:cNvPr id="92" name="Rectangle 91"/>
            <p:cNvSpPr/>
            <p:nvPr/>
          </p:nvSpPr>
          <p:spPr>
            <a:xfrm>
              <a:off x="6297394" y="3884944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462808" y="4049477"/>
              <a:ext cx="47160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229900" y="4819298"/>
            <a:ext cx="802434" cy="982533"/>
            <a:chOff x="6297392" y="5301707"/>
            <a:chExt cx="802434" cy="982533"/>
          </a:xfrm>
        </p:grpSpPr>
        <p:sp>
          <p:nvSpPr>
            <p:cNvPr id="95" name="Rectangle 94"/>
            <p:cNvSpPr/>
            <p:nvPr/>
          </p:nvSpPr>
          <p:spPr>
            <a:xfrm>
              <a:off x="6297392" y="530170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70821" y="5466240"/>
              <a:ext cx="45557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229902" y="1684021"/>
            <a:ext cx="802434" cy="982533"/>
            <a:chOff x="5793673" y="1956613"/>
            <a:chExt cx="802434" cy="1472391"/>
          </a:xfrm>
          <a:scene3d>
            <a:camera prst="isometricLeftDown"/>
            <a:lightRig rig="threePt" dir="t"/>
          </a:scene3d>
        </p:grpSpPr>
        <p:sp>
          <p:nvSpPr>
            <p:cNvPr id="98" name="Rectangle 97"/>
            <p:cNvSpPr/>
            <p:nvPr/>
          </p:nvSpPr>
          <p:spPr>
            <a:xfrm>
              <a:off x="5793673" y="1956613"/>
              <a:ext cx="802434" cy="1472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47064" y="2203173"/>
              <a:ext cx="495649" cy="10608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6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to the solution</a:t>
            </a:r>
          </a:p>
        </p:txBody>
      </p:sp>
    </p:spTree>
    <p:extLst>
      <p:ext uri="{BB962C8B-B14F-4D97-AF65-F5344CB8AC3E}">
        <p14:creationId xmlns:p14="http://schemas.microsoft.com/office/powerpoint/2010/main" val="6576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12"/>
            <a:ext cx="10515600" cy="1325563"/>
          </a:xfrm>
        </p:spPr>
        <p:txBody>
          <a:bodyPr/>
          <a:lstStyle/>
          <a:p>
            <a:r>
              <a:rPr lang="en-US" dirty="0"/>
              <a:t>Key to the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0" y="1322751"/>
            <a:ext cx="4505802" cy="473976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Make sure existing imbalanced learning techniques are designed to solve certain </a:t>
            </a:r>
            <a:r>
              <a:rPr lang="en-US" sz="2000" dirty="0" smtClean="0"/>
              <a:t>problem </a:t>
            </a:r>
            <a:r>
              <a:rPr lang="en-US" sz="2000" dirty="0"/>
              <a:t>of an IDS.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A method to observe the problem in the given IDS, where the problems are just corresponding to what existing solutions can solve.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393236" y="2286979"/>
            <a:ext cx="3041029" cy="983211"/>
            <a:chOff x="1570586" y="2808157"/>
            <a:chExt cx="3041029" cy="983211"/>
          </a:xfrm>
        </p:grpSpPr>
        <p:grpSp>
          <p:nvGrpSpPr>
            <p:cNvPr id="49" name="Group 48"/>
            <p:cNvGrpSpPr/>
            <p:nvPr/>
          </p:nvGrpSpPr>
          <p:grpSpPr>
            <a:xfrm>
              <a:off x="1570586" y="2808157"/>
              <a:ext cx="1046228" cy="983211"/>
              <a:chOff x="2587850" y="3238963"/>
              <a:chExt cx="2587897" cy="38590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30251" y="4958986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0029" y="3238963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84337" y="3667529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2357" y="4858463"/>
                <a:ext cx="69141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87850" y="3765334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8507" y="3445212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2741159" y="3203155"/>
              <a:ext cx="612090" cy="19321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77594" y="2808157"/>
              <a:ext cx="1134021" cy="983211"/>
              <a:chOff x="2465011" y="3238963"/>
              <a:chExt cx="2805059" cy="38590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2960" y="4958986"/>
                <a:ext cx="76599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3512" y="3238963"/>
                <a:ext cx="88444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90013" y="3667529"/>
                <a:ext cx="880057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38681" y="4858463"/>
                <a:ext cx="63876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C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65011" y="3765334"/>
                <a:ext cx="937088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74442" y="3445212"/>
                <a:ext cx="91954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00816" y="4415380"/>
            <a:ext cx="2750166" cy="2663914"/>
            <a:chOff x="1861449" y="4146665"/>
            <a:chExt cx="2750166" cy="2663914"/>
          </a:xfrm>
        </p:grpSpPr>
        <p:grpSp>
          <p:nvGrpSpPr>
            <p:cNvPr id="69" name="Group 68"/>
            <p:cNvGrpSpPr/>
            <p:nvPr/>
          </p:nvGrpSpPr>
          <p:grpSpPr>
            <a:xfrm>
              <a:off x="1861449" y="4976841"/>
              <a:ext cx="802434" cy="982533"/>
              <a:chOff x="8037673" y="3242387"/>
              <a:chExt cx="802434" cy="98253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037673" y="324238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227933" y="3406920"/>
                <a:ext cx="421911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?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>
            <a:xfrm flipV="1">
              <a:off x="2631975" y="4605674"/>
              <a:ext cx="1185182" cy="872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2639951" y="5478619"/>
              <a:ext cx="1185184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639951" y="5478622"/>
              <a:ext cx="1193160" cy="840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3809181" y="4987356"/>
              <a:ext cx="802434" cy="982533"/>
              <a:chOff x="6297394" y="3884944"/>
              <a:chExt cx="802434" cy="982533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809179" y="5828046"/>
              <a:ext cx="802434" cy="982533"/>
              <a:chOff x="6297392" y="5301707"/>
              <a:chExt cx="802434" cy="982533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09181" y="4146665"/>
              <a:ext cx="802434" cy="982533"/>
              <a:chOff x="5793673" y="1956609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98" name="Rectangle 97"/>
              <p:cNvSpPr/>
              <p:nvPr/>
            </p:nvSpPr>
            <p:spPr>
              <a:xfrm>
                <a:off x="5793673" y="1956609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9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1001</Words>
  <Application>Microsoft Office PowerPoint</Application>
  <PresentationFormat>Widescreen</PresentationFormat>
  <Paragraphs>286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等线</vt:lpstr>
      <vt:lpstr>Arial</vt:lpstr>
      <vt:lpstr>Bernard MT Condensed</vt:lpstr>
      <vt:lpstr>Bradley Hand ITC</vt:lpstr>
      <vt:lpstr>Calibri</vt:lpstr>
      <vt:lpstr>Calibri Light</vt:lpstr>
      <vt:lpstr>Cambria Math</vt:lpstr>
      <vt:lpstr>Courier New</vt:lpstr>
      <vt:lpstr>Times New Roman</vt:lpstr>
      <vt:lpstr>Office Theme</vt:lpstr>
      <vt:lpstr>Analysis Based Imbalanced Learning Framework</vt:lpstr>
      <vt:lpstr>Imbalanced Data</vt:lpstr>
      <vt:lpstr>Imbalanced Data vs. IDS Problem</vt:lpstr>
      <vt:lpstr>Outline</vt:lpstr>
      <vt:lpstr>PowerPoint Presentation</vt:lpstr>
      <vt:lpstr>PowerPoint Presentation</vt:lpstr>
      <vt:lpstr>PowerPoint Presentation</vt:lpstr>
      <vt:lpstr>PowerPoint Presentation</vt:lpstr>
      <vt:lpstr>Key to the solution</vt:lpstr>
      <vt:lpstr>PowerPoint Presentation</vt:lpstr>
      <vt:lpstr>PowerPoint Presentation</vt:lpstr>
      <vt:lpstr>How IDS impacts on learning</vt:lpstr>
      <vt:lpstr>How IDS impacts on learning</vt:lpstr>
      <vt:lpstr>How IDS impacts on learning</vt:lpstr>
      <vt:lpstr>Imbalance Attribute 3</vt:lpstr>
      <vt:lpstr>PowerPoint Presentation</vt:lpstr>
      <vt:lpstr>Existing Kinds of Imbalanced Learning Techniques</vt:lpstr>
      <vt:lpstr>Existing Kinds of Imbalanced Learning Techniques</vt:lpstr>
      <vt:lpstr>One Class Learning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On Imbalanced Data</dc:title>
  <dc:creator>Tianfu He (MSR Student-Person Consulting)</dc:creator>
  <cp:lastModifiedBy>Tianfu He (MSR Student-Person Consulting)</cp:lastModifiedBy>
  <cp:revision>60</cp:revision>
  <dcterms:created xsi:type="dcterms:W3CDTF">2016-04-01T13:23:09Z</dcterms:created>
  <dcterms:modified xsi:type="dcterms:W3CDTF">2016-06-14T15:29:05Z</dcterms:modified>
</cp:coreProperties>
</file>