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77" r:id="rId9"/>
    <p:sldId id="263" r:id="rId10"/>
    <p:sldId id="296" r:id="rId11"/>
    <p:sldId id="276" r:id="rId12"/>
    <p:sldId id="278" r:id="rId13"/>
    <p:sldId id="265" r:id="rId14"/>
    <p:sldId id="268" r:id="rId15"/>
    <p:sldId id="269" r:id="rId16"/>
    <p:sldId id="295" r:id="rId17"/>
    <p:sldId id="300" r:id="rId18"/>
    <p:sldId id="302" r:id="rId19"/>
    <p:sldId id="301" r:id="rId20"/>
    <p:sldId id="303" r:id="rId21"/>
    <p:sldId id="282" r:id="rId22"/>
    <p:sldId id="297" r:id="rId23"/>
    <p:sldId id="280" r:id="rId24"/>
    <p:sldId id="283" r:id="rId25"/>
    <p:sldId id="284" r:id="rId26"/>
    <p:sldId id="285" r:id="rId27"/>
    <p:sldId id="286" r:id="rId28"/>
    <p:sldId id="287" r:id="rId29"/>
    <p:sldId id="298" r:id="rId30"/>
    <p:sldId id="288" r:id="rId31"/>
    <p:sldId id="299" r:id="rId32"/>
    <p:sldId id="289" r:id="rId33"/>
    <p:sldId id="270" r:id="rId34"/>
    <p:sldId id="294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4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Intrinsic difficulty of learning, e.g. dirty data</a:t>
          </a:r>
          <a:endParaRPr lang="en-US" dirty="0">
            <a:solidFill>
              <a:schemeClr val="bg1"/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800" b="1" dirty="0" smtClean="0"/>
            <a:t>Extremely Imbalance</a:t>
          </a:r>
          <a:endParaRPr lang="en-US" sz="1800" b="1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800" b="1" dirty="0" smtClean="0"/>
            <a:t>Overlap between classes</a:t>
          </a:r>
          <a:endParaRPr lang="en-US" sz="1800" b="1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800" b="1" dirty="0" smtClean="0"/>
            <a:t>Suffer from small </a:t>
          </a:r>
          <a:r>
            <a:rPr lang="en-US" sz="1800" b="1" dirty="0" err="1" smtClean="0"/>
            <a:t>disjuncts</a:t>
          </a:r>
          <a:endParaRPr lang="en-US" sz="1800" b="1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Intrinsic difficulty of learning, e.g. dirty data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6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Extremely Imbalance</a:t>
          </a:r>
          <a:endParaRPr lang="en-US" sz="1800" b="1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Overlap between classes</a:t>
          </a:r>
          <a:endParaRPr lang="en-US" sz="1800" b="1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Suffer from small </a:t>
          </a:r>
          <a:r>
            <a:rPr lang="en-US" sz="1800" b="1" kern="1200" dirty="0" err="1" smtClean="0"/>
            <a:t>disjuncts</a:t>
          </a:r>
          <a:endParaRPr lang="en-US" sz="1800" b="1" kern="1200" dirty="0"/>
        </a:p>
      </dsp:txBody>
      <dsp:txXfrm>
        <a:off x="4037744" y="3514014"/>
        <a:ext cx="1171338" cy="117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CCCD-BB4B-4C24-B0F8-C4DB08BB7B4F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34B6-7285-4A51-B61C-142C8C92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noise from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6.png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Based Imbalanced Learning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Tianfu.He@qq.com</a:t>
            </a:r>
          </a:p>
          <a:p>
            <a:pPr algn="r"/>
            <a:r>
              <a:rPr lang="en-US" sz="1600" dirty="0" smtClean="0">
                <a:solidFill>
                  <a:srgbClr val="0464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rgbClr val="0464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22761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561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79913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25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70484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931"/>
            <a:ext cx="5508178" cy="41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Imbalance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blipFill>
                <a:blip r:embed="rId9"/>
                <a:stretch>
                  <a:fillRect l="-3010" t="-4405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52098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Degree of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blipFill>
                <a:blip r:embed="rId9"/>
                <a:stretch>
                  <a:fillRect l="-244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68227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blipFill>
                <a:blip r:embed="rId8"/>
                <a:stretch>
                  <a:fillRect l="-2932" t="-763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395700" y="1380931"/>
            <a:ext cx="5486411" cy="4094234"/>
            <a:chOff x="6185413" y="1380931"/>
            <a:chExt cx="5486411" cy="4094234"/>
          </a:xfrm>
        </p:grpSpPr>
        <p:sp>
          <p:nvSpPr>
            <p:cNvPr id="11" name="五角星 10"/>
            <p:cNvSpPr/>
            <p:nvPr/>
          </p:nvSpPr>
          <p:spPr>
            <a:xfrm>
              <a:off x="8839200" y="4517708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9418320" y="4752861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五角星 15"/>
            <p:cNvSpPr/>
            <p:nvPr/>
          </p:nvSpPr>
          <p:spPr>
            <a:xfrm>
              <a:off x="8988570" y="4761548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角星 16"/>
            <p:cNvSpPr/>
            <p:nvPr/>
          </p:nvSpPr>
          <p:spPr>
            <a:xfrm>
              <a:off x="7396998" y="2523614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413" y="1380931"/>
              <a:ext cx="5486411" cy="409423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562110" y="4343400"/>
              <a:ext cx="1278082" cy="716973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738755" y="4517708"/>
              <a:ext cx="862445" cy="42672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480965" y="1729709"/>
            <a:ext cx="1579572" cy="1770690"/>
            <a:chOff x="10491356" y="2230928"/>
            <a:chExt cx="1579572" cy="1770690"/>
          </a:xfrm>
        </p:grpSpPr>
        <p:grpSp>
          <p:nvGrpSpPr>
            <p:cNvPr id="10" name="Group 9"/>
            <p:cNvGrpSpPr/>
            <p:nvPr/>
          </p:nvGrpSpPr>
          <p:grpSpPr>
            <a:xfrm>
              <a:off x="10491356" y="2230928"/>
              <a:ext cx="1579572" cy="646331"/>
              <a:chOff x="10491356" y="2230928"/>
              <a:chExt cx="1579572" cy="64633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491356" y="2401694"/>
                <a:ext cx="390756" cy="3048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977808" y="2230928"/>
                <a:ext cx="109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Learned</a:t>
                </a:r>
              </a:p>
              <a:p>
                <a:r>
                  <a:rPr lang="en-US" dirty="0" smtClean="0"/>
                  <a:t>Boundary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491356" y="3355287"/>
              <a:ext cx="1579572" cy="646331"/>
              <a:chOff x="10491356" y="3355287"/>
              <a:chExt cx="1579572" cy="6463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491356" y="3526053"/>
                <a:ext cx="390756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977808" y="3355287"/>
                <a:ext cx="109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</a:p>
              <a:p>
                <a:r>
                  <a:rPr lang="en-US" dirty="0" smtClean="0"/>
                  <a:t>Boundary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3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6031208" cy="4500789"/>
          </a:xfrm>
          <a:prstGeom prst="rect">
            <a:avLst/>
          </a:prstGeom>
        </p:spPr>
      </p:pic>
      <p:sp>
        <p:nvSpPr>
          <p:cNvPr id="13" name="五角星 10"/>
          <p:cNvSpPr/>
          <p:nvPr/>
        </p:nvSpPr>
        <p:spPr>
          <a:xfrm>
            <a:off x="9013306" y="3813382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3"/>
          <p:cNvSpPr/>
          <p:nvPr/>
        </p:nvSpPr>
        <p:spPr>
          <a:xfrm>
            <a:off x="9649933" y="4071886"/>
            <a:ext cx="201040" cy="201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9177509" y="4081435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7427895" y="1621276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23"/>
          <p:cNvCxnSpPr>
            <a:stCxn id="15" idx="1"/>
            <a:endCxn id="16" idx="4"/>
          </p:cNvCxnSpPr>
          <p:nvPr/>
        </p:nvCxnSpPr>
        <p:spPr>
          <a:xfrm flipH="1">
            <a:off x="9378549" y="4148676"/>
            <a:ext cx="271384" cy="9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  <a:endCxn id="15" idx="1"/>
          </p:cNvCxnSpPr>
          <p:nvPr/>
        </p:nvCxnSpPr>
        <p:spPr>
          <a:xfrm>
            <a:off x="9214346" y="3890172"/>
            <a:ext cx="435587" cy="258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</p:cNvCxnSpPr>
          <p:nvPr/>
        </p:nvCxnSpPr>
        <p:spPr>
          <a:xfrm flipV="1">
            <a:off x="9750453" y="3600450"/>
            <a:ext cx="85432" cy="471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</p:cNvCxnSpPr>
          <p:nvPr/>
        </p:nvCxnSpPr>
        <p:spPr>
          <a:xfrm flipV="1">
            <a:off x="9750453" y="3714750"/>
            <a:ext cx="170864" cy="357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</p:cNvCxnSpPr>
          <p:nvPr/>
        </p:nvCxnSpPr>
        <p:spPr>
          <a:xfrm flipV="1">
            <a:off x="9750453" y="3714750"/>
            <a:ext cx="371904" cy="357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517843" y="4803072"/>
            <a:ext cx="2026709" cy="1770339"/>
            <a:chOff x="6550232" y="4892762"/>
            <a:chExt cx="2026709" cy="1770339"/>
          </a:xfrm>
        </p:grpSpPr>
        <p:sp>
          <p:nvSpPr>
            <p:cNvPr id="44" name="五角星 10"/>
            <p:cNvSpPr/>
            <p:nvPr/>
          </p:nvSpPr>
          <p:spPr>
            <a:xfrm>
              <a:off x="7062652" y="5337382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13"/>
            <p:cNvSpPr/>
            <p:nvPr/>
          </p:nvSpPr>
          <p:spPr>
            <a:xfrm>
              <a:off x="7699279" y="5595886"/>
              <a:ext cx="201040" cy="20104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15"/>
            <p:cNvSpPr/>
            <p:nvPr/>
          </p:nvSpPr>
          <p:spPr>
            <a:xfrm>
              <a:off x="7226855" y="5605435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Straight Connector 46"/>
            <p:cNvCxnSpPr>
              <a:stCxn id="45" idx="1"/>
              <a:endCxn id="46" idx="4"/>
            </p:cNvCxnSpPr>
            <p:nvPr/>
          </p:nvCxnSpPr>
          <p:spPr>
            <a:xfrm flipH="1">
              <a:off x="7427895" y="5672676"/>
              <a:ext cx="271384" cy="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4"/>
              <a:endCxn id="45" idx="1"/>
            </p:cNvCxnSpPr>
            <p:nvPr/>
          </p:nvCxnSpPr>
          <p:spPr>
            <a:xfrm>
              <a:off x="7263692" y="5414172"/>
              <a:ext cx="435587" cy="258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0"/>
            </p:cNvCxnSpPr>
            <p:nvPr/>
          </p:nvCxnSpPr>
          <p:spPr>
            <a:xfrm flipV="1">
              <a:off x="7799799" y="5124450"/>
              <a:ext cx="85432" cy="4714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0"/>
            </p:cNvCxnSpPr>
            <p:nvPr/>
          </p:nvCxnSpPr>
          <p:spPr>
            <a:xfrm flipV="1">
              <a:off x="7799799" y="5238750"/>
              <a:ext cx="170864" cy="357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0"/>
            </p:cNvCxnSpPr>
            <p:nvPr/>
          </p:nvCxnSpPr>
          <p:spPr>
            <a:xfrm flipV="1">
              <a:off x="7799799" y="5238750"/>
              <a:ext cx="371904" cy="357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787606" y="489276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900318" y="503232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47310" y="503232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550232" y="5860765"/>
                  <a:ext cx="2026709" cy="8023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232" y="5860765"/>
                  <a:ext cx="2026709" cy="802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Connector 58"/>
          <p:cNvCxnSpPr>
            <a:stCxn id="16" idx="4"/>
            <a:endCxn id="15" idx="1"/>
          </p:cNvCxnSpPr>
          <p:nvPr/>
        </p:nvCxnSpPr>
        <p:spPr>
          <a:xfrm flipV="1">
            <a:off x="9378549" y="4148676"/>
            <a:ext cx="271384" cy="954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1"/>
            <a:endCxn id="13" idx="4"/>
          </p:cNvCxnSpPr>
          <p:nvPr/>
        </p:nvCxnSpPr>
        <p:spPr>
          <a:xfrm flipH="1" flipV="1">
            <a:off x="9214346" y="3890172"/>
            <a:ext cx="435587" cy="25850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5" idx="0"/>
          </p:cNvCxnSpPr>
          <p:nvPr/>
        </p:nvCxnSpPr>
        <p:spPr>
          <a:xfrm flipH="1">
            <a:off x="9750453" y="2273300"/>
            <a:ext cx="387609" cy="17985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5" idx="0"/>
          </p:cNvCxnSpPr>
          <p:nvPr/>
        </p:nvCxnSpPr>
        <p:spPr>
          <a:xfrm flipH="1">
            <a:off x="9750453" y="2246452"/>
            <a:ext cx="42716" cy="18254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5" idx="0"/>
          </p:cNvCxnSpPr>
          <p:nvPr/>
        </p:nvCxnSpPr>
        <p:spPr>
          <a:xfrm flipH="1">
            <a:off x="9750453" y="2273300"/>
            <a:ext cx="588650" cy="17985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8732812" y="4540979"/>
            <a:ext cx="2910624" cy="2200552"/>
            <a:chOff x="9230052" y="4638543"/>
            <a:chExt cx="2910624" cy="2200552"/>
          </a:xfrm>
        </p:grpSpPr>
        <p:cxnSp>
          <p:nvCxnSpPr>
            <p:cNvPr id="85" name="Straight Connector 84"/>
            <p:cNvCxnSpPr>
              <a:endCxn id="76" idx="0"/>
            </p:cNvCxnSpPr>
            <p:nvPr/>
          </p:nvCxnSpPr>
          <p:spPr>
            <a:xfrm flipH="1">
              <a:off x="9967199" y="4829920"/>
              <a:ext cx="387609" cy="17985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7" idx="4"/>
              <a:endCxn id="76" idx="1"/>
            </p:cNvCxnSpPr>
            <p:nvPr/>
          </p:nvCxnSpPr>
          <p:spPr>
            <a:xfrm flipV="1">
              <a:off x="9595295" y="6705296"/>
              <a:ext cx="271384" cy="954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6" idx="1"/>
              <a:endCxn id="75" idx="4"/>
            </p:cNvCxnSpPr>
            <p:nvPr/>
          </p:nvCxnSpPr>
          <p:spPr>
            <a:xfrm flipH="1" flipV="1">
              <a:off x="9431092" y="6446792"/>
              <a:ext cx="435587" cy="25850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五角星 10"/>
            <p:cNvSpPr/>
            <p:nvPr/>
          </p:nvSpPr>
          <p:spPr>
            <a:xfrm>
              <a:off x="9230052" y="6370002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五角星 13"/>
            <p:cNvSpPr/>
            <p:nvPr/>
          </p:nvSpPr>
          <p:spPr>
            <a:xfrm>
              <a:off x="9866679" y="6628506"/>
              <a:ext cx="201040" cy="20104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五角星 15"/>
            <p:cNvSpPr/>
            <p:nvPr/>
          </p:nvSpPr>
          <p:spPr>
            <a:xfrm>
              <a:off x="9394255" y="6638055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Straight Connector 85"/>
            <p:cNvCxnSpPr>
              <a:endCxn id="76" idx="0"/>
            </p:cNvCxnSpPr>
            <p:nvPr/>
          </p:nvCxnSpPr>
          <p:spPr>
            <a:xfrm flipH="1">
              <a:off x="9967199" y="4803072"/>
              <a:ext cx="42716" cy="1825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76" idx="0"/>
            </p:cNvCxnSpPr>
            <p:nvPr/>
          </p:nvCxnSpPr>
          <p:spPr>
            <a:xfrm flipH="1">
              <a:off x="9967199" y="4829920"/>
              <a:ext cx="588650" cy="17985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五角星 10"/>
            <p:cNvSpPr/>
            <p:nvPr/>
          </p:nvSpPr>
          <p:spPr>
            <a:xfrm>
              <a:off x="9921317" y="4638543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五角星 10"/>
            <p:cNvSpPr/>
            <p:nvPr/>
          </p:nvSpPr>
          <p:spPr>
            <a:xfrm>
              <a:off x="10263543" y="4664874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五角星 10"/>
            <p:cNvSpPr/>
            <p:nvPr/>
          </p:nvSpPr>
          <p:spPr>
            <a:xfrm>
              <a:off x="10507560" y="4678298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0011823" y="5804800"/>
                  <a:ext cx="2128853" cy="809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23" y="5804800"/>
                  <a:ext cx="2128853" cy="8090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57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93964" y="281998"/>
            <a:ext cx="8592050" cy="4500789"/>
            <a:chOff x="193964" y="281998"/>
            <a:chExt cx="8592050" cy="4500789"/>
          </a:xfrm>
        </p:grpSpPr>
        <p:grpSp>
          <p:nvGrpSpPr>
            <p:cNvPr id="77" name="组合 76"/>
            <p:cNvGrpSpPr/>
            <p:nvPr/>
          </p:nvGrpSpPr>
          <p:grpSpPr>
            <a:xfrm>
              <a:off x="5907978" y="720426"/>
              <a:ext cx="2775892" cy="1153541"/>
              <a:chOff x="5907978" y="720426"/>
              <a:chExt cx="2775892" cy="115354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907978" y="720426"/>
                <a:ext cx="1310083" cy="913713"/>
                <a:chOff x="5907978" y="720426"/>
                <a:chExt cx="1310083" cy="913713"/>
              </a:xfrm>
            </p:grpSpPr>
            <p:sp>
              <p:nvSpPr>
                <p:cNvPr id="42" name="五角星 10"/>
                <p:cNvSpPr/>
                <p:nvPr/>
              </p:nvSpPr>
              <p:spPr>
                <a:xfrm>
                  <a:off x="5907978" y="1165046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五角星 13"/>
                <p:cNvSpPr/>
                <p:nvPr/>
              </p:nvSpPr>
              <p:spPr>
                <a:xfrm>
                  <a:off x="6544605" y="1423550"/>
                  <a:ext cx="201040" cy="20104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五角星 15"/>
                <p:cNvSpPr/>
                <p:nvPr/>
              </p:nvSpPr>
              <p:spPr>
                <a:xfrm>
                  <a:off x="6072181" y="1433099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Straight Connector 46"/>
                <p:cNvCxnSpPr>
                  <a:stCxn id="43" idx="1"/>
                  <a:endCxn id="44" idx="4"/>
                </p:cNvCxnSpPr>
                <p:nvPr/>
              </p:nvCxnSpPr>
              <p:spPr>
                <a:xfrm flipH="1">
                  <a:off x="6273221" y="1500340"/>
                  <a:ext cx="271384" cy="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7"/>
                <p:cNvCxnSpPr>
                  <a:stCxn id="42" idx="4"/>
                  <a:endCxn id="43" idx="1"/>
                </p:cNvCxnSpPr>
                <p:nvPr/>
              </p:nvCxnSpPr>
              <p:spPr>
                <a:xfrm>
                  <a:off x="6109018" y="1241836"/>
                  <a:ext cx="435587" cy="2585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8"/>
                <p:cNvCxnSpPr>
                  <a:stCxn id="43" idx="0"/>
                </p:cNvCxnSpPr>
                <p:nvPr/>
              </p:nvCxnSpPr>
              <p:spPr>
                <a:xfrm flipV="1">
                  <a:off x="6645125" y="952114"/>
                  <a:ext cx="85432" cy="4714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9"/>
                <p:cNvCxnSpPr>
                  <a:stCxn id="43" idx="0"/>
                </p:cNvCxnSpPr>
                <p:nvPr/>
              </p:nvCxnSpPr>
              <p:spPr>
                <a:xfrm flipV="1">
                  <a:off x="6645125" y="1066414"/>
                  <a:ext cx="17086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50"/>
                <p:cNvCxnSpPr>
                  <a:stCxn id="43" idx="0"/>
                </p:cNvCxnSpPr>
                <p:nvPr/>
              </p:nvCxnSpPr>
              <p:spPr>
                <a:xfrm flipV="1">
                  <a:off x="6645125" y="1066414"/>
                  <a:ext cx="37190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51"/>
                <p:cNvSpPr/>
                <p:nvPr/>
              </p:nvSpPr>
              <p:spPr>
                <a:xfrm>
                  <a:off x="6632932" y="720426"/>
                  <a:ext cx="225425" cy="225425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2"/>
                <p:cNvSpPr/>
                <p:nvPr/>
              </p:nvSpPr>
              <p:spPr>
                <a:xfrm>
                  <a:off x="6745644" y="859986"/>
                  <a:ext cx="225425" cy="225425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3"/>
                <p:cNvSpPr/>
                <p:nvPr/>
              </p:nvSpPr>
              <p:spPr>
                <a:xfrm>
                  <a:off x="6992636" y="859986"/>
                  <a:ext cx="225425" cy="225425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5"/>
                  <p:cNvSpPr/>
                  <p:nvPr/>
                </p:nvSpPr>
                <p:spPr>
                  <a:xfrm>
                    <a:off x="6657161" y="1071631"/>
                    <a:ext cx="2026709" cy="8023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7161" y="1071631"/>
                    <a:ext cx="2026709" cy="80233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组合 75"/>
            <p:cNvGrpSpPr/>
            <p:nvPr/>
          </p:nvGrpSpPr>
          <p:grpSpPr>
            <a:xfrm>
              <a:off x="5907978" y="2163325"/>
              <a:ext cx="2878036" cy="2200552"/>
              <a:chOff x="5907978" y="2163325"/>
              <a:chExt cx="2878036" cy="220055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5907978" y="2163325"/>
                <a:ext cx="1478548" cy="2200552"/>
                <a:chOff x="5907978" y="2163325"/>
                <a:chExt cx="1478548" cy="2200552"/>
              </a:xfrm>
            </p:grpSpPr>
            <p:cxnSp>
              <p:nvCxnSpPr>
                <p:cNvPr id="60" name="Straight Connector 84"/>
                <p:cNvCxnSpPr>
                  <a:endCxn id="64" idx="0"/>
                </p:cNvCxnSpPr>
                <p:nvPr/>
              </p:nvCxnSpPr>
              <p:spPr>
                <a:xfrm flipH="1">
                  <a:off x="6645125" y="2354702"/>
                  <a:ext cx="387610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82"/>
                <p:cNvCxnSpPr>
                  <a:stCxn id="65" idx="4"/>
                  <a:endCxn id="64" idx="1"/>
                </p:cNvCxnSpPr>
                <p:nvPr/>
              </p:nvCxnSpPr>
              <p:spPr>
                <a:xfrm flipV="1">
                  <a:off x="6273221" y="4230078"/>
                  <a:ext cx="271384" cy="954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83"/>
                <p:cNvCxnSpPr>
                  <a:stCxn id="64" idx="1"/>
                  <a:endCxn id="63" idx="4"/>
                </p:cNvCxnSpPr>
                <p:nvPr/>
              </p:nvCxnSpPr>
              <p:spPr>
                <a:xfrm flipH="1" flipV="1">
                  <a:off x="6109018" y="3971574"/>
                  <a:ext cx="435587" cy="25850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五角星 10"/>
                <p:cNvSpPr/>
                <p:nvPr/>
              </p:nvSpPr>
              <p:spPr>
                <a:xfrm>
                  <a:off x="5907978" y="3894784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五角星 13"/>
                <p:cNvSpPr/>
                <p:nvPr/>
              </p:nvSpPr>
              <p:spPr>
                <a:xfrm>
                  <a:off x="6544605" y="4153288"/>
                  <a:ext cx="201040" cy="20104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五角星 15"/>
                <p:cNvSpPr/>
                <p:nvPr/>
              </p:nvSpPr>
              <p:spPr>
                <a:xfrm>
                  <a:off x="6072181" y="4162837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6" name="Straight Connector 85"/>
                <p:cNvCxnSpPr>
                  <a:endCxn id="64" idx="0"/>
                </p:cNvCxnSpPr>
                <p:nvPr/>
              </p:nvCxnSpPr>
              <p:spPr>
                <a:xfrm flipH="1">
                  <a:off x="6645125" y="2327854"/>
                  <a:ext cx="42716" cy="182543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86"/>
                <p:cNvCxnSpPr>
                  <a:endCxn id="64" idx="0"/>
                </p:cNvCxnSpPr>
                <p:nvPr/>
              </p:nvCxnSpPr>
              <p:spPr>
                <a:xfrm flipH="1">
                  <a:off x="6645125" y="2354702"/>
                  <a:ext cx="588650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五角星 10"/>
                <p:cNvSpPr/>
                <p:nvPr/>
              </p:nvSpPr>
              <p:spPr>
                <a:xfrm>
                  <a:off x="6599243" y="2163325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五角星 10"/>
                <p:cNvSpPr/>
                <p:nvPr/>
              </p:nvSpPr>
              <p:spPr>
                <a:xfrm>
                  <a:off x="6941469" y="2189656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五角星 10"/>
                <p:cNvSpPr/>
                <p:nvPr/>
              </p:nvSpPr>
              <p:spPr>
                <a:xfrm>
                  <a:off x="7185486" y="2203080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90"/>
                  <p:cNvSpPr/>
                  <p:nvPr/>
                </p:nvSpPr>
                <p:spPr>
                  <a:xfrm>
                    <a:off x="6657161" y="3545260"/>
                    <a:ext cx="2128853" cy="8090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7161" y="3545260"/>
                    <a:ext cx="2128853" cy="8090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组合 82"/>
            <p:cNvGrpSpPr/>
            <p:nvPr/>
          </p:nvGrpSpPr>
          <p:grpSpPr>
            <a:xfrm>
              <a:off x="193964" y="281998"/>
              <a:ext cx="6031208" cy="4500789"/>
              <a:chOff x="193964" y="281998"/>
              <a:chExt cx="6031208" cy="4500789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193964" y="281998"/>
                <a:ext cx="6031208" cy="4500789"/>
                <a:chOff x="193964" y="281998"/>
                <a:chExt cx="6031208" cy="4500789"/>
              </a:xfrm>
            </p:grpSpPr>
            <p:pic>
              <p:nvPicPr>
                <p:cNvPr id="31" name="Picture 11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93964" y="281998"/>
                  <a:ext cx="6031208" cy="4500789"/>
                </a:xfrm>
                <a:prstGeom prst="rect">
                  <a:avLst/>
                </a:prstGeom>
              </p:spPr>
            </p:pic>
            <p:sp>
              <p:nvSpPr>
                <p:cNvPr id="32" name="五角星 10"/>
                <p:cNvSpPr/>
                <p:nvPr/>
              </p:nvSpPr>
              <p:spPr>
                <a:xfrm>
                  <a:off x="3111270" y="3730255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五角星 13"/>
                <p:cNvSpPr/>
                <p:nvPr/>
              </p:nvSpPr>
              <p:spPr>
                <a:xfrm>
                  <a:off x="3747897" y="3988759"/>
                  <a:ext cx="201040" cy="20104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五角星 33"/>
                <p:cNvSpPr/>
                <p:nvPr/>
              </p:nvSpPr>
              <p:spPr>
                <a:xfrm>
                  <a:off x="3275473" y="3998308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五角星 34"/>
                <p:cNvSpPr/>
                <p:nvPr/>
              </p:nvSpPr>
              <p:spPr>
                <a:xfrm>
                  <a:off x="1525859" y="1538149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Straight Connector 23"/>
                <p:cNvCxnSpPr>
                  <a:stCxn id="33" idx="1"/>
                  <a:endCxn id="34" idx="4"/>
                </p:cNvCxnSpPr>
                <p:nvPr/>
              </p:nvCxnSpPr>
              <p:spPr>
                <a:xfrm flipH="1">
                  <a:off x="3476513" y="4065549"/>
                  <a:ext cx="271384" cy="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26"/>
                <p:cNvCxnSpPr>
                  <a:stCxn id="32" idx="4"/>
                  <a:endCxn id="33" idx="1"/>
                </p:cNvCxnSpPr>
                <p:nvPr/>
              </p:nvCxnSpPr>
              <p:spPr>
                <a:xfrm>
                  <a:off x="3312310" y="3807045"/>
                  <a:ext cx="435587" cy="2585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29"/>
                <p:cNvCxnSpPr>
                  <a:stCxn id="33" idx="0"/>
                </p:cNvCxnSpPr>
                <p:nvPr/>
              </p:nvCxnSpPr>
              <p:spPr>
                <a:xfrm flipV="1">
                  <a:off x="3848417" y="3517323"/>
                  <a:ext cx="85432" cy="4714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2"/>
                <p:cNvCxnSpPr>
                  <a:stCxn id="33" idx="0"/>
                </p:cNvCxnSpPr>
                <p:nvPr/>
              </p:nvCxnSpPr>
              <p:spPr>
                <a:xfrm flipV="1">
                  <a:off x="3848417" y="3631623"/>
                  <a:ext cx="17086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6"/>
                <p:cNvCxnSpPr>
                  <a:stCxn id="33" idx="0"/>
                </p:cNvCxnSpPr>
                <p:nvPr/>
              </p:nvCxnSpPr>
              <p:spPr>
                <a:xfrm flipV="1">
                  <a:off x="3848417" y="3631623"/>
                  <a:ext cx="37190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8"/>
                <p:cNvCxnSpPr>
                  <a:stCxn id="34" idx="4"/>
                  <a:endCxn id="33" idx="1"/>
                </p:cNvCxnSpPr>
                <p:nvPr/>
              </p:nvCxnSpPr>
              <p:spPr>
                <a:xfrm flipV="1">
                  <a:off x="3476513" y="4065549"/>
                  <a:ext cx="271384" cy="954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61"/>
                <p:cNvCxnSpPr>
                  <a:stCxn id="33" idx="1"/>
                  <a:endCxn id="32" idx="4"/>
                </p:cNvCxnSpPr>
                <p:nvPr/>
              </p:nvCxnSpPr>
              <p:spPr>
                <a:xfrm flipH="1" flipV="1">
                  <a:off x="3312310" y="3807045"/>
                  <a:ext cx="435587" cy="25850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64"/>
                <p:cNvCxnSpPr>
                  <a:endCxn id="33" idx="0"/>
                </p:cNvCxnSpPr>
                <p:nvPr/>
              </p:nvCxnSpPr>
              <p:spPr>
                <a:xfrm flipH="1">
                  <a:off x="3848417" y="2190173"/>
                  <a:ext cx="387609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67"/>
                <p:cNvCxnSpPr>
                  <a:endCxn id="33" idx="0"/>
                </p:cNvCxnSpPr>
                <p:nvPr/>
              </p:nvCxnSpPr>
              <p:spPr>
                <a:xfrm flipH="1">
                  <a:off x="3848417" y="2163325"/>
                  <a:ext cx="42716" cy="182543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70"/>
                <p:cNvCxnSpPr>
                  <a:endCxn id="33" idx="0"/>
                </p:cNvCxnSpPr>
                <p:nvPr/>
              </p:nvCxnSpPr>
              <p:spPr>
                <a:xfrm flipH="1">
                  <a:off x="3848417" y="2190173"/>
                  <a:ext cx="588650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/>
                    <p:cNvSpPr txBox="1"/>
                    <p:nvPr/>
                  </p:nvSpPr>
                  <p:spPr>
                    <a:xfrm>
                      <a:off x="4019281" y="3911419"/>
                      <a:ext cx="15146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=5,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8" name="文本框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9281" y="3911419"/>
                      <a:ext cx="151464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2" name="矩形 81"/>
              <p:cNvSpPr/>
              <p:nvPr/>
            </p:nvSpPr>
            <p:spPr>
              <a:xfrm>
                <a:off x="2115127" y="461818"/>
                <a:ext cx="2321940" cy="258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0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593820" y="2088999"/>
            <a:ext cx="7315216" cy="3022994"/>
            <a:chOff x="6461531" y="2079272"/>
            <a:chExt cx="7315216" cy="3022994"/>
          </a:xfrm>
        </p:grpSpPr>
        <p:grpSp>
          <p:nvGrpSpPr>
            <p:cNvPr id="3" name="组合 2"/>
            <p:cNvGrpSpPr/>
            <p:nvPr/>
          </p:nvGrpSpPr>
          <p:grpSpPr>
            <a:xfrm>
              <a:off x="10119139" y="2079272"/>
              <a:ext cx="3657608" cy="2997345"/>
              <a:chOff x="10119139" y="2079272"/>
              <a:chExt cx="3657608" cy="2997345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9139" y="2079272"/>
                <a:ext cx="3657608" cy="2720346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11772254" y="4799618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(b)</a:t>
                </a:r>
                <a:endParaRPr lang="zh-CN" altLang="en-US" sz="12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461531" y="2079272"/>
              <a:ext cx="3657608" cy="3022994"/>
              <a:chOff x="6461531" y="2079272"/>
              <a:chExt cx="3657608" cy="3022994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531" y="2079272"/>
                <a:ext cx="3657608" cy="2720346"/>
              </a:xfrm>
              <a:prstGeom prst="rect">
                <a:avLst/>
              </a:prstGeom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8111440" y="4825267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(a)</a:t>
                </a:r>
                <a:endParaRPr lang="zh-CN" altLang="en-US" sz="1200" dirty="0"/>
              </a:p>
            </p:txBody>
          </p:sp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/>
          <a:srcRect l="25210" r="18967" b="15921"/>
          <a:stretch/>
        </p:blipFill>
        <p:spPr>
          <a:xfrm>
            <a:off x="1994170" y="821325"/>
            <a:ext cx="3015575" cy="10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2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130194" y="2234914"/>
            <a:ext cx="7315216" cy="2997344"/>
            <a:chOff x="6206084" y="2079272"/>
            <a:chExt cx="7315216" cy="2997344"/>
          </a:xfrm>
        </p:grpSpPr>
        <p:grpSp>
          <p:nvGrpSpPr>
            <p:cNvPr id="14" name="组合 13"/>
            <p:cNvGrpSpPr/>
            <p:nvPr/>
          </p:nvGrpSpPr>
          <p:grpSpPr>
            <a:xfrm>
              <a:off x="9863692" y="2079272"/>
              <a:ext cx="3657608" cy="2997344"/>
              <a:chOff x="9863692" y="2079272"/>
              <a:chExt cx="3657608" cy="2997344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3692" y="2079272"/>
                <a:ext cx="3657608" cy="2720346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1516807" y="4799617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(b)</a:t>
                </a:r>
                <a:endParaRPr lang="zh-CN" altLang="en-US" sz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206084" y="2079272"/>
              <a:ext cx="3657608" cy="2997343"/>
              <a:chOff x="6206084" y="2079272"/>
              <a:chExt cx="3657608" cy="29973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855993" y="4799616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(a)</a:t>
                </a:r>
                <a:endParaRPr lang="zh-CN" altLang="en-US" sz="1200" dirty="0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6084" y="2079272"/>
                <a:ext cx="3657608" cy="27203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556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distribution is imbalanced between classes.</a:t>
            </a:r>
          </a:p>
          <a:p>
            <a:r>
              <a:rPr lang="en-US" dirty="0" smtClean="0"/>
              <a:t>Imbalanced data is getting much attention.</a:t>
            </a:r>
          </a:p>
          <a:p>
            <a:pPr lvl="1"/>
            <a:r>
              <a:rPr lang="en-US" dirty="0" smtClean="0"/>
              <a:t>Clinic Analysis</a:t>
            </a:r>
          </a:p>
          <a:p>
            <a:pPr lvl="1"/>
            <a:r>
              <a:rPr lang="en-US" altLang="zh-CN" dirty="0" smtClean="0"/>
              <a:t>Fraud Detection</a:t>
            </a:r>
          </a:p>
          <a:p>
            <a:endParaRPr lang="en-US" altLang="zh-CN" dirty="0"/>
          </a:p>
          <a:p>
            <a:r>
              <a:rPr lang="en-US" altLang="zh-CN" dirty="0" smtClean="0"/>
              <a:t>Why problem comes?</a:t>
            </a:r>
          </a:p>
          <a:p>
            <a:pPr lvl="1"/>
            <a:r>
              <a:rPr lang="en-US" altLang="zh-CN" dirty="0" smtClean="0"/>
              <a:t>Traditional models for classification are designed assuming the data is balanced.</a:t>
            </a:r>
            <a:endParaRPr lang="en-US" altLang="zh-CN" dirty="0"/>
          </a:p>
          <a:p>
            <a:pPr lvl="1"/>
            <a:r>
              <a:rPr lang="en-US" altLang="zh-CN" dirty="0" smtClean="0"/>
              <a:t>We call this </a:t>
            </a:r>
            <a:r>
              <a:rPr lang="en-US" altLang="zh-CN" dirty="0" smtClean="0">
                <a:solidFill>
                  <a:srgbClr val="FF0000"/>
                </a:solidFill>
              </a:rPr>
              <a:t>Imbalanced Data Set(IDS) problem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00509" y="-2856361"/>
            <a:ext cx="8239885" cy="10972814"/>
            <a:chOff x="2600509" y="-2856361"/>
            <a:chExt cx="8239885" cy="1097281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651" y="-2856361"/>
              <a:ext cx="2743205" cy="274320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843" y="-2856361"/>
              <a:ext cx="2743205" cy="274320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965" y="-2856361"/>
              <a:ext cx="2743205" cy="274320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876" y="-113156"/>
              <a:ext cx="2743205" cy="274320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091" y="-113156"/>
              <a:ext cx="2743205" cy="274320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824" y="-113156"/>
              <a:ext cx="2743205" cy="274320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510" y="2630046"/>
              <a:ext cx="2743205" cy="274320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091" y="2630047"/>
              <a:ext cx="2743205" cy="274320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189" y="2630048"/>
              <a:ext cx="2743205" cy="274320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509" y="5373248"/>
              <a:ext cx="2743205" cy="274320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823" y="5373247"/>
              <a:ext cx="2743205" cy="2743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860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533220" y="812370"/>
            <a:ext cx="5658780" cy="2743206"/>
            <a:chOff x="6533220" y="812370"/>
            <a:chExt cx="5658780" cy="27432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812370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500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629400" y="3806878"/>
            <a:ext cx="5562600" cy="2743206"/>
            <a:chOff x="6629400" y="3806878"/>
            <a:chExt cx="5562600" cy="2743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3806878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Pima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118" r="-4651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/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/>
                  <a:t> they perform better?</a:t>
                </a:r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/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learning</a:t>
            </a:r>
            <a:endParaRPr lang="en-US" sz="2800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Selecting Strategy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they perform better?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Kinds of Imbalanced Learning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48"/>
            <a:ext cx="3902529" cy="323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5-Point Star 5"/>
          <p:cNvSpPr/>
          <p:nvPr/>
        </p:nvSpPr>
        <p:spPr>
          <a:xfrm>
            <a:off x="1575802" y="4895679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858832" y="4914558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706431" y="4733925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flipV="1">
            <a:off x="1706431" y="4858770"/>
            <a:ext cx="24948" cy="8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6" idx="4"/>
          </p:cNvCxnSpPr>
          <p:nvPr/>
        </p:nvCxnSpPr>
        <p:spPr>
          <a:xfrm flipH="1" flipV="1">
            <a:off x="1706431" y="4943365"/>
            <a:ext cx="152401" cy="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</p:cNvCxnSpPr>
          <p:nvPr/>
        </p:nvCxnSpPr>
        <p:spPr>
          <a:xfrm flipV="1">
            <a:off x="1706431" y="4190093"/>
            <a:ext cx="1193480" cy="75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flipV="1">
            <a:off x="1706431" y="3724529"/>
            <a:ext cx="1193480" cy="12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</p:cNvCxnSpPr>
          <p:nvPr/>
        </p:nvCxnSpPr>
        <p:spPr>
          <a:xfrm flipV="1">
            <a:off x="1706431" y="4435160"/>
            <a:ext cx="1330556" cy="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35681" y="4333947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9543" y="4303968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2679" y="4818983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1086" y="1992086"/>
            <a:ext cx="56543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popular, insensitive to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as demonstrated.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it works? SMOTE </a:t>
            </a:r>
            <a:r>
              <a:rPr lang="en-US" u="sng" dirty="0"/>
              <a:t>f</a:t>
            </a:r>
            <a:r>
              <a:rPr lang="en-US" u="sng" dirty="0" smtClean="0"/>
              <a:t>ills up empty space</a:t>
            </a:r>
            <a:r>
              <a:rPr lang="en-US" sz="2000" b="1" dirty="0" smtClean="0"/>
              <a:t> </a:t>
            </a:r>
            <a:r>
              <a:rPr lang="en-US" dirty="0" smtClean="0"/>
              <a:t>between positive instances therefore more representative.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MWMOTE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SMOTE, but sensitive to noises and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/>
          <a:lstStyle/>
          <a:p>
            <a:pPr algn="just"/>
            <a:r>
              <a:rPr lang="en-US" dirty="0" smtClean="0"/>
              <a:t>SVDD</a:t>
            </a:r>
          </a:p>
          <a:p>
            <a:pPr lvl="1" algn="just"/>
            <a:r>
              <a:rPr lang="en-US" dirty="0" smtClean="0"/>
              <a:t>Commonly used</a:t>
            </a:r>
          </a:p>
          <a:p>
            <a:pPr lvl="1" algn="just"/>
            <a:r>
              <a:rPr lang="en-US" dirty="0" smtClean="0"/>
              <a:t>Designed to grasp one class, which is in truth a hyper sphere boundary to cover the training data.</a:t>
            </a:r>
          </a:p>
          <a:p>
            <a:pPr lvl="1" algn="just"/>
            <a:r>
              <a:rPr lang="en-US" dirty="0" smtClean="0"/>
              <a:t>The object needs to be well represented by training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81001"/>
            <a:ext cx="11876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 smtClean="0">
                <a:solidFill>
                  <a:prstClr val="black"/>
                </a:solidFill>
              </a:rPr>
              <a:t>Using </a:t>
            </a:r>
            <a:r>
              <a:rPr lang="en-US" sz="1200" i="1" dirty="0">
                <a:solidFill>
                  <a:prstClr val="black"/>
                </a:solidFill>
              </a:rPr>
              <a:t>SVDD in </a:t>
            </a:r>
            <a:r>
              <a:rPr lang="en-US" sz="1200" i="1" dirty="0" err="1">
                <a:solidFill>
                  <a:prstClr val="black"/>
                </a:solidFill>
              </a:rPr>
              <a:t>SimpleMKL</a:t>
            </a:r>
            <a:r>
              <a:rPr lang="en-US" sz="1200" i="1" dirty="0">
                <a:solidFill>
                  <a:prstClr val="black"/>
                </a:solidFill>
              </a:rPr>
              <a:t> for 3D-Shapes Filtering [http://gaelle.loosli.fr/using-svdd-in-simplemkl-for-3d-shapes-filtering</a:t>
            </a:r>
            <a:r>
              <a:rPr lang="en-US" sz="1200" i="1" dirty="0" smtClean="0">
                <a:solidFill>
                  <a:prstClr val="black"/>
                </a:solidFill>
              </a:rPr>
              <a:t>/] </a:t>
            </a:r>
            <a:r>
              <a:rPr lang="en-US" sz="1200" i="1" dirty="0">
                <a:solidFill>
                  <a:prstClr val="black"/>
                </a:solidFill>
              </a:rPr>
              <a:t>by </a:t>
            </a:r>
            <a:r>
              <a:rPr lang="en-US" sz="1200" i="1" dirty="0" err="1">
                <a:solidFill>
                  <a:prstClr val="black"/>
                </a:solidFill>
              </a:rPr>
              <a:t>Gaëlle</a:t>
            </a:r>
            <a:r>
              <a:rPr lang="en-US" sz="1200" i="1" dirty="0">
                <a:solidFill>
                  <a:prstClr val="black"/>
                </a:solidFill>
              </a:rPr>
              <a:t> </a:t>
            </a:r>
            <a:r>
              <a:rPr lang="en-US" sz="1200" i="1" dirty="0" err="1">
                <a:solidFill>
                  <a:prstClr val="black"/>
                </a:solidFill>
              </a:rPr>
              <a:t>Loosli</a:t>
            </a:r>
            <a:r>
              <a:rPr lang="en-US" sz="1200" i="1" dirty="0">
                <a:solidFill>
                  <a:prstClr val="black"/>
                </a:solidFill>
              </a:rPr>
              <a:t> and </a:t>
            </a:r>
            <a:r>
              <a:rPr lang="en-US" sz="1200" i="1" dirty="0" err="1">
                <a:solidFill>
                  <a:prstClr val="black"/>
                </a:solidFill>
              </a:rPr>
              <a:t>Hattoibe</a:t>
            </a:r>
            <a:r>
              <a:rPr lang="en-US" sz="1200" i="1" dirty="0">
                <a:solidFill>
                  <a:prstClr val="black"/>
                </a:solidFill>
              </a:rPr>
              <a:t> </a:t>
            </a:r>
            <a:r>
              <a:rPr lang="en-US" sz="1200" i="1" dirty="0" err="1">
                <a:solidFill>
                  <a:prstClr val="black"/>
                </a:solidFill>
              </a:rPr>
              <a:t>Aboubacar</a:t>
            </a:r>
            <a:r>
              <a:rPr lang="en-US" sz="1200" i="1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468401" cy="37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 for IDS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57560" cy="4750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Ensemble Learning train multiple sub-models and take certain aggregation strategy.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investigate in Easy-Ensemble method, which</a:t>
                </a:r>
              </a:p>
              <a:p>
                <a:pPr lvl="1"/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sub-models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model is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 and usually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the average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predicted results to get the final answer.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57560" cy="4750666"/>
              </a:xfrm>
              <a:blipFill>
                <a:blip r:embed="rId2"/>
                <a:stretch>
                  <a:fillRect l="-100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60" y="2648166"/>
            <a:ext cx="397247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Ensemble learning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they perform better?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/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vs. IDS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imbalanced datasets,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r>
              <a:rPr lang="en-US" dirty="0" smtClean="0"/>
              <a:t> from UCI machine learning repository, run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sklearn.svm.SVC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default settings.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Why? </a:t>
            </a:r>
            <a:r>
              <a:rPr lang="en-US" dirty="0"/>
              <a:t>There must be </a:t>
            </a:r>
            <a:r>
              <a:rPr lang="en-US" u="sng" dirty="0"/>
              <a:t>something</a:t>
            </a:r>
            <a:r>
              <a:rPr lang="en-US" dirty="0"/>
              <a:t> beyond imbalanced rate.</a:t>
            </a:r>
          </a:p>
          <a:p>
            <a:r>
              <a:rPr lang="en-US" dirty="0"/>
              <a:t>IDS is like imperfect cube, but suffers from different problems caused by imbalance.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10521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Lichman</a:t>
            </a:r>
            <a:r>
              <a:rPr lang="en-US" sz="1200" i="1" dirty="0"/>
              <a:t>, M. (2013). UCI Machine Learning Repository [http://archive.ics.uci.edu/ml]. Irvine, CA: University of California, School of Information and Computer Science.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83071"/>
              </p:ext>
            </p:extLst>
          </p:nvPr>
        </p:nvGraphicFramePr>
        <p:xfrm>
          <a:off x="1459992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24.3:1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blipFill>
                <a:blip r:embed="rId2"/>
                <a:stretch>
                  <a:fillRect l="-1584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5409"/>
              </p:ext>
            </p:extLst>
          </p:nvPr>
        </p:nvGraphicFramePr>
        <p:xfrm>
          <a:off x="7064006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Pima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.87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blipFill>
                <a:blip r:embed="rId3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332536" y="5769746"/>
            <a:ext cx="466344" cy="594360"/>
            <a:chOff x="5332536" y="5769746"/>
            <a:chExt cx="466344" cy="594360"/>
          </a:xfrm>
        </p:grpSpPr>
        <p:sp>
          <p:nvSpPr>
            <p:cNvPr id="19" name="Rectangle 18"/>
            <p:cNvSpPr/>
            <p:nvPr/>
          </p:nvSpPr>
          <p:spPr>
            <a:xfrm>
              <a:off x="5332536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Explosion 2 19"/>
            <p:cNvSpPr/>
            <p:nvPr/>
          </p:nvSpPr>
          <p:spPr>
            <a:xfrm>
              <a:off x="5430197" y="5887154"/>
              <a:ext cx="271021" cy="359544"/>
            </a:xfrm>
            <a:prstGeom prst="irregularSeal2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7070" y="5769746"/>
            <a:ext cx="466344" cy="594360"/>
            <a:chOff x="6417070" y="5769746"/>
            <a:chExt cx="466344" cy="594360"/>
          </a:xfrm>
        </p:grpSpPr>
        <p:sp>
          <p:nvSpPr>
            <p:cNvPr id="22" name="Rectangle 21"/>
            <p:cNvSpPr/>
            <p:nvPr/>
          </p:nvSpPr>
          <p:spPr>
            <a:xfrm>
              <a:off x="6417070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514731" y="5887154"/>
              <a:ext cx="271021" cy="359544"/>
            </a:xfrm>
            <a:prstGeom prst="star5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5714" y="5777636"/>
            <a:ext cx="466344" cy="594360"/>
            <a:chOff x="4245714" y="5768492"/>
            <a:chExt cx="466344" cy="594360"/>
          </a:xfrm>
        </p:grpSpPr>
        <p:sp>
          <p:nvSpPr>
            <p:cNvPr id="25" name="Rectangle 24"/>
            <p:cNvSpPr/>
            <p:nvPr/>
          </p:nvSpPr>
          <p:spPr>
            <a:xfrm>
              <a:off x="4245714" y="5768492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343375" y="5885900"/>
              <a:ext cx="271021" cy="359544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</a:t>
            </a:r>
            <a:r>
              <a:rPr lang="en-US" altLang="zh-CN" dirty="0" smtClean="0"/>
              <a:t>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Our conclusion covers four kinds of IDS with their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 we can directly choose the appropriate kind of technique.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90704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𝑖𝑚𝐴𝑡𝑡𝑟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=&lt;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small,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gathered around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dirty="0" smtClean="0"/>
                            <a:t>;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(1) No</a:t>
                          </a:r>
                          <a:r>
                            <a:rPr lang="en-US" altLang="zh-CN" i="1" baseline="0" dirty="0" smtClean="0"/>
                            <a:t> need any IDS technique.</a:t>
                          </a:r>
                          <a:endParaRPr lang="zh-CN" altLang="en-US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Both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(2) Sampling</a:t>
                          </a:r>
                          <a:r>
                            <a:rPr lang="en-US" altLang="zh-CN" i="1" baseline="0" dirty="0" smtClean="0"/>
                            <a:t> Technique, and leverage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i="1" dirty="0" smtClean="0"/>
                            <a:t> </a:t>
                          </a:r>
                          <a:r>
                            <a:rPr lang="en-US" altLang="zh-CN" i="1" dirty="0" smtClean="0"/>
                            <a:t>to</a:t>
                          </a:r>
                          <a:r>
                            <a:rPr lang="en-US" altLang="zh-CN" i="1" baseline="0" dirty="0" smtClean="0"/>
                            <a:t> decide the detailed method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with</a:t>
                          </a:r>
                          <a:r>
                            <a:rPr lang="en-US" altLang="zh-CN" baseline="0" dirty="0" smtClean="0"/>
                            <a:t>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(3) Ensemble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high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(4) One Class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90704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100450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2857" r="-100450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(1) No</a:t>
                          </a:r>
                          <a:r>
                            <a:rPr lang="en-US" altLang="zh-CN" i="1" baseline="0" dirty="0" smtClean="0"/>
                            <a:t> </a:t>
                          </a:r>
                          <a:r>
                            <a:rPr lang="en-US" altLang="zh-CN" i="1" baseline="0" dirty="0" smtClean="0"/>
                            <a:t>need any IDS technique.</a:t>
                          </a:r>
                          <a:endParaRPr lang="zh-CN" altLang="en-US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62857" r="-10045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2857" r="-450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2459" r="-1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(3) Ensemble </a:t>
                          </a:r>
                          <a:r>
                            <a:rPr lang="en-US" altLang="zh-CN" i="1" dirty="0" smtClean="0"/>
                            <a:t>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552459" r="-1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(4) One </a:t>
                          </a:r>
                          <a:r>
                            <a:rPr lang="en-US" altLang="zh-CN" i="1" dirty="0" smtClean="0"/>
                            <a:t>Class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/>
              <a:t>Experiments to verify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4151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Experiments to verify proposal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8383" r="8186" b="6784"/>
          <a:stretch/>
        </p:blipFill>
        <p:spPr>
          <a:xfrm>
            <a:off x="4495799" y="1284052"/>
            <a:ext cx="6858000" cy="388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199" y="5287271"/>
                <a:ext cx="105156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Evaluation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F-1 Score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Because of the equal account taken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87271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 l="-986" t="-5085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38199" y="1284052"/>
            <a:ext cx="3194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Dataset</a:t>
            </a:r>
            <a:endParaRPr lang="en-US" altLang="zh-CN" sz="28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U-AIR contains PM2.5 records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000" dirty="0" smtClean="0"/>
              <a:t> AQI stations in Beijing from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2014/05</a:t>
            </a:r>
            <a:r>
              <a:rPr lang="en-US" altLang="zh-CN" sz="2000" dirty="0" smtClean="0"/>
              <a:t>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2015/07</a:t>
            </a:r>
            <a:r>
              <a:rPr lang="en-US" altLang="zh-CN" sz="2000" dirty="0" smtClean="0"/>
              <a:t>, as well as spatial and temporal features extracted.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4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269657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2987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229" y="2377924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20777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75102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41030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78521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40972" y="1158572"/>
            <a:ext cx="3657608" cy="2743206"/>
            <a:chOff x="8316070" y="0"/>
            <a:chExt cx="3657608" cy="274320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070" y="0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9007813" y="1109993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Isolet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2229" y="4114794"/>
            <a:ext cx="3657608" cy="2743206"/>
            <a:chOff x="142229" y="4114794"/>
            <a:chExt cx="3657608" cy="274320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9" y="4114794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045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41600" y="4114794"/>
            <a:ext cx="3657608" cy="2743206"/>
            <a:chOff x="4141600" y="4114794"/>
            <a:chExt cx="3657608" cy="2743206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600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40972" y="4114794"/>
            <a:ext cx="3657608" cy="2743206"/>
            <a:chOff x="8140972" y="4114794"/>
            <a:chExt cx="3657608" cy="274320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4114794"/>
              <a:ext cx="3657608" cy="2743206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8828117" y="5253967"/>
              <a:ext cx="12827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(1)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2" y="4114794"/>
            <a:ext cx="3657608" cy="274320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180525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3248776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14755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42228" y="4114794"/>
            <a:ext cx="3657608" cy="2743206"/>
            <a:chOff x="136605" y="4026569"/>
            <a:chExt cx="3657608" cy="27432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5" y="4026569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Haberman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52486" y="4114794"/>
            <a:ext cx="3657608" cy="2743206"/>
            <a:chOff x="4152486" y="4114794"/>
            <a:chExt cx="3657608" cy="27432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486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785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Ionosphere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8828117" y="5253967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18099" y="1153881"/>
                <a:ext cx="29033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can be interpreted that positive class is already represented. Sub-models with balanced data set can be well trained.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99" y="1153881"/>
                <a:ext cx="2903354" cy="1477328"/>
              </a:xfrm>
              <a:prstGeom prst="rect">
                <a:avLst/>
              </a:prstGeom>
              <a:blipFill>
                <a:blip r:embed="rId6"/>
                <a:stretch>
                  <a:fillRect l="-1677" t="-2058" r="-1677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34332" r="34133" b="8316"/>
          <a:stretch/>
        </p:blipFill>
        <p:spPr>
          <a:xfrm>
            <a:off x="8628320" y="2621938"/>
            <a:ext cx="2682909" cy="1410319"/>
          </a:xfrm>
          <a:prstGeom prst="rect">
            <a:avLst/>
          </a:prstGeom>
        </p:spPr>
      </p:pic>
      <p:sp>
        <p:nvSpPr>
          <p:cNvPr id="19" name="文本框 51"/>
          <p:cNvSpPr txBox="1"/>
          <p:nvPr/>
        </p:nvSpPr>
        <p:spPr>
          <a:xfrm>
            <a:off x="9060071" y="176115"/>
            <a:ext cx="2557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(3)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00" y="4114794"/>
            <a:ext cx="3657608" cy="27432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8" y="4032257"/>
            <a:ext cx="3657608" cy="274320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3546971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4130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1181631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856341" y="5255001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Abalone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28745" y="5224787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28117" y="5253967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U-AIR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2" y="4114794"/>
            <a:ext cx="3657608" cy="2743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8675" y="1556653"/>
                <a:ext cx="33699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Compared to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U-AIR</a:t>
                </a:r>
                <a:r>
                  <a:rPr lang="en-US" dirty="0" smtClean="0"/>
                  <a:t> 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Abalone</a:t>
                </a:r>
                <a:r>
                  <a:rPr lang="en-US" dirty="0" smtClean="0"/>
                  <a:t> with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shows sampling’s superior to other methods due to a </a:t>
                </a:r>
                <a:r>
                  <a:rPr lang="en-US" u="sng" dirty="0" smtClean="0"/>
                  <a:t>biased trade-off to positive</a:t>
                </a:r>
                <a:r>
                  <a:rPr lang="en-US" dirty="0" smtClean="0"/>
                  <a:t> examples.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75" y="1556653"/>
                <a:ext cx="3369905" cy="1477328"/>
              </a:xfrm>
              <a:prstGeom prst="rect">
                <a:avLst/>
              </a:prstGeom>
              <a:blipFill>
                <a:blip r:embed="rId6"/>
                <a:stretch>
                  <a:fillRect l="-1630" t="-2469" r="-1630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(2)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80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Sampling on </a:t>
                </a:r>
                <a:r>
                  <a:rPr lang="en-US" altLang="zh-CN" dirty="0"/>
                  <a:t>High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4" y="1325563"/>
            <a:ext cx="4586928" cy="42082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72" y="1325563"/>
            <a:ext cx="4586928" cy="4208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799" y="1325563"/>
            <a:ext cx="222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 Sampling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41770" y="1325563"/>
            <a:ext cx="202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Sampling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8648" y="5533818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 rate:	23%</a:t>
            </a:r>
          </a:p>
          <a:p>
            <a:r>
              <a:rPr lang="en-US" dirty="0" smtClean="0"/>
              <a:t>TN rate:	95%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56567" y="5533817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 rate:	81%</a:t>
            </a:r>
          </a:p>
          <a:p>
            <a:r>
              <a:rPr lang="en-US" dirty="0" smtClean="0"/>
              <a:t>TN rate:	93%</a:t>
            </a:r>
          </a:p>
        </p:txBody>
      </p:sp>
    </p:spTree>
    <p:extLst>
      <p:ext uri="{BB962C8B-B14F-4D97-AF65-F5344CB8AC3E}">
        <p14:creationId xmlns:p14="http://schemas.microsoft.com/office/powerpoint/2010/main" val="32018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1562844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4" name="直接连接符 13"/>
            <p:cNvCxnSpPr/>
            <p:nvPr/>
          </p:nvCxnSpPr>
          <p:spPr>
            <a:xfrm>
              <a:off x="142229" y="3841232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140972" y="1158572"/>
            <a:ext cx="3657608" cy="2743206"/>
            <a:chOff x="8140972" y="1158572"/>
            <a:chExt cx="3657608" cy="27432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1158572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8832715" y="2268565"/>
              <a:ext cx="18373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Satellite-20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38457" y="4386943"/>
            <a:ext cx="385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comparison between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r>
              <a:rPr lang="en-US" altLang="zh-CN" dirty="0" smtClean="0">
                <a:cs typeface="Times New Roman" panose="02020603050405020304" pitchFamily="18" charset="0"/>
              </a:rPr>
              <a:t>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Satellite-20</a:t>
            </a:r>
            <a:r>
              <a:rPr lang="en-US" altLang="zh-CN" dirty="0" smtClean="0">
                <a:cs typeface="Times New Roman" panose="02020603050405020304" pitchFamily="18" charset="0"/>
              </a:rPr>
              <a:t> infers the robustness for SVDD to tackle with the lack of positive data.</a:t>
            </a:r>
            <a:endParaRPr lang="en-US" dirty="0"/>
          </a:p>
        </p:txBody>
      </p:sp>
      <p:sp>
        <p:nvSpPr>
          <p:cNvPr id="27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(4)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/>
              <a:t>Existing Kinds of Imbalanced Learning Techniques</a:t>
            </a:r>
          </a:p>
          <a:p>
            <a:r>
              <a:rPr lang="en-US" dirty="0" smtClean="0"/>
              <a:t>Proposal: A Strategy to select technique</a:t>
            </a:r>
          </a:p>
          <a:p>
            <a:r>
              <a:rPr lang="en-US" altLang="zh-CN" dirty="0"/>
              <a:t>Experiments to verify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97394" y="3884944"/>
            <a:ext cx="802434" cy="982533"/>
            <a:chOff x="6297394" y="3884944"/>
            <a:chExt cx="802434" cy="982533"/>
          </a:xfrm>
        </p:grpSpPr>
        <p:sp>
          <p:nvSpPr>
            <p:cNvPr id="18" name="Rectangle 17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96071" y="4958987"/>
            <a:ext cx="559769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2569" y="3238963"/>
            <a:ext cx="646331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8478" y="3667528"/>
            <a:ext cx="643125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97392" y="5301707"/>
            <a:ext cx="802434" cy="982533"/>
            <a:chOff x="6297392" y="5301707"/>
            <a:chExt cx="802434" cy="982533"/>
          </a:xfrm>
        </p:grpSpPr>
        <p:sp>
          <p:nvSpPr>
            <p:cNvPr id="21" name="Rectangle 20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24664" y="4858464"/>
            <a:ext cx="466794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97394" y="2468182"/>
            <a:ext cx="802434" cy="982533"/>
            <a:chOff x="5793673" y="1956610"/>
            <a:chExt cx="802434" cy="1472389"/>
          </a:xfrm>
          <a:scene3d>
            <a:camera prst="isometricLeftDown"/>
            <a:lightRig rig="threePt" dir="t"/>
          </a:scene3d>
        </p:grpSpPr>
        <p:sp>
          <p:nvSpPr>
            <p:cNvPr id="15" name="Rectangle 14"/>
            <p:cNvSpPr/>
            <p:nvPr/>
          </p:nvSpPr>
          <p:spPr>
            <a:xfrm>
              <a:off x="5793673" y="1956610"/>
              <a:ext cx="802434" cy="14723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91153" y="3765334"/>
            <a:ext cx="684803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8223" y="3445211"/>
            <a:ext cx="67198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97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36" name="Group 35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30" name="Rectangle 29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37" name="Group 36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61" name="Rectangle 60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59" name="Group 58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67" name="Rectangle 66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72" name="Group 71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74" name="Rectangle 73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28" y="2788920"/>
            <a:ext cx="2688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1929" y="3243072"/>
            <a:ext cx="25946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6190" y="3072384"/>
            <a:ext cx="2716634" cy="3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01568" y="4172793"/>
            <a:ext cx="3259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8728" y="4626945"/>
            <a:ext cx="32041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8728" y="4456257"/>
            <a:ext cx="3030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7760" y="5606964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2896" y="6061116"/>
            <a:ext cx="18599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46320" y="5890428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6" y="1848552"/>
            <a:ext cx="6326212" cy="473976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Make sure existing imbalanced learning techniques are designed to solve certain </a:t>
            </a:r>
            <a:r>
              <a:rPr lang="en-US" dirty="0" smtClean="0"/>
              <a:t>problem </a:t>
            </a:r>
            <a:r>
              <a:rPr lang="en-US" dirty="0"/>
              <a:t>of an IDS.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51198" y="3190853"/>
            <a:ext cx="4102308" cy="1348484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82170" y="3190853"/>
            <a:ext cx="802434" cy="982533"/>
            <a:chOff x="8037673" y="3242387"/>
            <a:chExt cx="802434" cy="982533"/>
          </a:xfrm>
        </p:grpSpPr>
        <p:sp>
          <p:nvSpPr>
            <p:cNvPr id="5" name="Rectangle 4"/>
            <p:cNvSpPr/>
            <p:nvPr/>
          </p:nvSpPr>
          <p:spPr>
            <a:xfrm>
              <a:off x="8037673" y="324238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7933" y="3406920"/>
              <a:ext cx="421911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9052696" y="2071215"/>
            <a:ext cx="1201138" cy="1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60672" y="3692631"/>
            <a:ext cx="1185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0672" y="3692634"/>
            <a:ext cx="1185184" cy="14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0229902" y="3201368"/>
            <a:ext cx="802434" cy="982533"/>
            <a:chOff x="6297394" y="3884944"/>
            <a:chExt cx="802434" cy="982533"/>
          </a:xfrm>
        </p:grpSpPr>
        <p:sp>
          <p:nvSpPr>
            <p:cNvPr id="92" name="Rectangle 91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229900" y="4819298"/>
            <a:ext cx="802434" cy="982533"/>
            <a:chOff x="6297392" y="5301707"/>
            <a:chExt cx="802434" cy="982533"/>
          </a:xfrm>
        </p:grpSpPr>
        <p:sp>
          <p:nvSpPr>
            <p:cNvPr id="95" name="Rectangle 94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229902" y="1684021"/>
            <a:ext cx="802434" cy="982533"/>
            <a:chOff x="5793673" y="1956613"/>
            <a:chExt cx="802434" cy="1472391"/>
          </a:xfrm>
          <a:scene3d>
            <a:camera prst="isometricLeftDown"/>
            <a:lightRig rig="threePt" dir="t"/>
          </a:scene3d>
        </p:grpSpPr>
        <p:sp>
          <p:nvSpPr>
            <p:cNvPr id="98" name="Rectangle 97"/>
            <p:cNvSpPr/>
            <p:nvPr/>
          </p:nvSpPr>
          <p:spPr>
            <a:xfrm>
              <a:off x="5793673" y="1956613"/>
              <a:ext cx="802434" cy="147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76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2"/>
            <a:ext cx="10515600" cy="1325563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0" y="1322751"/>
            <a:ext cx="4505802" cy="47397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Make sure existing imbalanced learning techniques are designed to solve certain </a:t>
            </a:r>
            <a:r>
              <a:rPr lang="en-US" sz="2000" dirty="0" smtClean="0"/>
              <a:t>problem </a:t>
            </a:r>
            <a:r>
              <a:rPr lang="en-US" sz="2000" dirty="0"/>
              <a:t>of an IDS.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93236" y="2286979"/>
            <a:ext cx="3041029" cy="983211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00816" y="4415380"/>
            <a:ext cx="2750166" cy="2663914"/>
            <a:chOff x="1861449" y="4146665"/>
            <a:chExt cx="2750166" cy="2663914"/>
          </a:xfrm>
        </p:grpSpPr>
        <p:grpSp>
          <p:nvGrpSpPr>
            <p:cNvPr id="69" name="Group 68"/>
            <p:cNvGrpSpPr/>
            <p:nvPr/>
          </p:nvGrpSpPr>
          <p:grpSpPr>
            <a:xfrm>
              <a:off x="1861449" y="4976841"/>
              <a:ext cx="802434" cy="982533"/>
              <a:chOff x="8037673" y="3242387"/>
              <a:chExt cx="802434" cy="9825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037673" y="324238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7933" y="3406920"/>
                <a:ext cx="421911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?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2631975" y="4605674"/>
              <a:ext cx="1185182" cy="87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639951" y="5478619"/>
              <a:ext cx="118518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639951" y="5478622"/>
              <a:ext cx="1193160" cy="840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809181" y="4987356"/>
              <a:ext cx="802434" cy="982533"/>
              <a:chOff x="6297394" y="3884944"/>
              <a:chExt cx="802434" cy="9825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09179" y="5828046"/>
              <a:ext cx="802434" cy="982533"/>
              <a:chOff x="6297392" y="5301707"/>
              <a:chExt cx="802434" cy="98253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09181" y="4146665"/>
              <a:ext cx="802434" cy="982533"/>
              <a:chOff x="5793673" y="1956609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98" name="Rectangle 97"/>
              <p:cNvSpPr/>
              <p:nvPr/>
            </p:nvSpPr>
            <p:spPr>
              <a:xfrm>
                <a:off x="5793673" y="1956609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1467</Words>
  <Application>Microsoft Office PowerPoint</Application>
  <PresentationFormat>宽屏</PresentationFormat>
  <Paragraphs>413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Bernard MT Condensed</vt:lpstr>
      <vt:lpstr>Bradley Hand ITC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Analysis Based Imbalanced Learning Framework</vt:lpstr>
      <vt:lpstr>Imbalanced Data</vt:lpstr>
      <vt:lpstr>Imbalanced Data vs. IDS Problem</vt:lpstr>
      <vt:lpstr>Outline</vt:lpstr>
      <vt:lpstr>PowerPoint 演示文稿</vt:lpstr>
      <vt:lpstr>PowerPoint 演示文稿</vt:lpstr>
      <vt:lpstr>PowerPoint 演示文稿</vt:lpstr>
      <vt:lpstr>PowerPoint 演示文稿</vt:lpstr>
      <vt:lpstr>Key to the solution</vt:lpstr>
      <vt:lpstr>Outline</vt:lpstr>
      <vt:lpstr>PowerPoint 演示文稿</vt:lpstr>
      <vt:lpstr>PowerPoint 演示文稿</vt:lpstr>
      <vt:lpstr>How IDS impacts on learning</vt:lpstr>
      <vt:lpstr>How IDS impacts on learning</vt:lpstr>
      <vt:lpstr>How IDS impacts on learning</vt:lpstr>
      <vt:lpstr>Imbalance Attribute 3</vt:lpstr>
      <vt:lpstr>PowerPoint 演示文稿</vt:lpstr>
      <vt:lpstr>PowerPoint 演示文稿</vt:lpstr>
      <vt:lpstr>PowerPoint 演示文稿</vt:lpstr>
      <vt:lpstr>PowerPoint 演示文稿</vt:lpstr>
      <vt:lpstr>Imbalance Attribute 3</vt:lpstr>
      <vt:lpstr>Outline</vt:lpstr>
      <vt:lpstr>PowerPoint 演示文稿</vt:lpstr>
      <vt:lpstr>Existing Kinds of Imbalanced Learning Techniques</vt:lpstr>
      <vt:lpstr>Existing Kinds of Imbalanced Learning Techniques</vt:lpstr>
      <vt:lpstr>One Class Learning</vt:lpstr>
      <vt:lpstr>Ensemble Learning for IDS</vt:lpstr>
      <vt:lpstr>Existing Kinds of Imbalanced Learning Techniques</vt:lpstr>
      <vt:lpstr>Outline</vt:lpstr>
      <vt:lpstr>Selecting Strategy</vt:lpstr>
      <vt:lpstr>Outline</vt:lpstr>
      <vt:lpstr>Experiments to verify proposal</vt:lpstr>
      <vt:lpstr>PowerPoint 演示文稿</vt:lpstr>
      <vt:lpstr>PowerPoint 演示文稿</vt:lpstr>
      <vt:lpstr>PowerPoint 演示文稿</vt:lpstr>
      <vt:lpstr>Sampling on High r(D) and o(D)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</cp:lastModifiedBy>
  <cp:revision>103</cp:revision>
  <dcterms:created xsi:type="dcterms:W3CDTF">2016-04-01T13:23:09Z</dcterms:created>
  <dcterms:modified xsi:type="dcterms:W3CDTF">2016-06-18T02:10:21Z</dcterms:modified>
</cp:coreProperties>
</file>