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77" r:id="rId9"/>
    <p:sldId id="263" r:id="rId10"/>
    <p:sldId id="276" r:id="rId11"/>
    <p:sldId id="278" r:id="rId12"/>
    <p:sldId id="265" r:id="rId13"/>
    <p:sldId id="268" r:id="rId14"/>
    <p:sldId id="269" r:id="rId15"/>
    <p:sldId id="282" r:id="rId16"/>
    <p:sldId id="280" r:id="rId17"/>
    <p:sldId id="283" r:id="rId18"/>
    <p:sldId id="28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Intrinsic difficulty of learning, e.g. dirty data</a:t>
          </a:r>
          <a:endParaRPr lang="en-US" dirty="0">
            <a:solidFill>
              <a:schemeClr val="bg1"/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800" b="1" dirty="0" smtClean="0"/>
            <a:t>Extremely Imbalance</a:t>
          </a:r>
          <a:endParaRPr lang="en-US" sz="1800" b="1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800" b="1" dirty="0" smtClean="0"/>
            <a:t>Overlap between classes</a:t>
          </a:r>
          <a:endParaRPr lang="en-US" sz="1800" b="1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800" b="1" dirty="0" smtClean="0"/>
            <a:t>Suffer from small </a:t>
          </a:r>
          <a:r>
            <a:rPr lang="en-US" sz="1800" b="1" dirty="0" err="1" smtClean="0"/>
            <a:t>disjuncts</a:t>
          </a:r>
          <a:endParaRPr lang="en-US" sz="1800" b="1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Intrinsic difficulty of learning, e.g. dirty data</a:t>
          </a:r>
          <a:endParaRPr lang="en-US" sz="1600" kern="1200" dirty="0">
            <a:solidFill>
              <a:schemeClr val="bg1"/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6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Extremely Imbalance</a:t>
          </a:r>
          <a:endParaRPr lang="en-US" sz="1800" b="1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Overlap between classes</a:t>
          </a:r>
          <a:endParaRPr lang="en-US" sz="1800" b="1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Suffer from small </a:t>
          </a:r>
          <a:r>
            <a:rPr lang="en-US" sz="1800" b="1" kern="1200" dirty="0" err="1" smtClean="0"/>
            <a:t>disjuncts</a:t>
          </a:r>
          <a:endParaRPr lang="en-US" sz="1800" b="1" kern="1200" dirty="0"/>
        </a:p>
      </dsp:txBody>
      <dsp:txXfrm>
        <a:off x="4037744" y="3514014"/>
        <a:ext cx="1171338" cy="117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CCCD-BB4B-4C24-B0F8-C4DB08BB7B4F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34B6-7285-4A51-B61C-142C8C92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</a:t>
            </a:r>
            <a:r>
              <a:rPr lang="en-US" baseline="0" dirty="0" smtClean="0"/>
              <a:t> noise from positive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87ED-EC79-4D1E-A771-3ECE4BB9BC6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Based Imbalanced Learning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Tianfu He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Tianfu.D.He@outlook.com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smtClean="0">
                <a:solidFill>
                  <a:srgbClr val="0464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</a:t>
            </a:r>
            <a:endParaRPr lang="en-US" dirty="0" smtClean="0">
              <a:solidFill>
                <a:srgbClr val="0464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22761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5618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79913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25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70484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931"/>
            <a:ext cx="5508178" cy="4110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Imbalance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blipFill>
                <a:blip r:embed="rId9"/>
                <a:stretch>
                  <a:fillRect l="-3010" t="-4405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52098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Degree of 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blipFill>
                <a:blip r:embed="rId9"/>
                <a:stretch>
                  <a:fillRect l="-2442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68227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blipFill>
                <a:blip r:embed="rId8"/>
                <a:stretch>
                  <a:fillRect l="-2932" t="-763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3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2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533220" y="812370"/>
            <a:ext cx="5658780" cy="2743206"/>
            <a:chOff x="6533220" y="812370"/>
            <a:chExt cx="5658780" cy="27432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812370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Letter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2791" r="-500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629400" y="3806878"/>
            <a:ext cx="5562600" cy="2743206"/>
            <a:chOff x="6629400" y="3806878"/>
            <a:chExt cx="5562600" cy="27432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3806878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 smtClean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Pima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118" r="-4651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3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/>
                  <a:t> they perform better?</a:t>
                </a:r>
                <a:endParaRPr lang="en-US" sz="28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/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Ensemble learning</a:t>
            </a:r>
            <a:endParaRPr lang="en-US" sz="2800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Selecting Strategy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they perform better?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Kinds of Imbalanced Learning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148"/>
            <a:ext cx="3902529" cy="3235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5-Point Star 5"/>
          <p:cNvSpPr/>
          <p:nvPr/>
        </p:nvSpPr>
        <p:spPr>
          <a:xfrm>
            <a:off x="1575802" y="4895679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858832" y="4914558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706431" y="4733925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4"/>
            <a:endCxn id="8" idx="2"/>
          </p:cNvCxnSpPr>
          <p:nvPr/>
        </p:nvCxnSpPr>
        <p:spPr>
          <a:xfrm flipV="1">
            <a:off x="1706431" y="4858770"/>
            <a:ext cx="24948" cy="84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6" idx="4"/>
          </p:cNvCxnSpPr>
          <p:nvPr/>
        </p:nvCxnSpPr>
        <p:spPr>
          <a:xfrm flipH="1" flipV="1">
            <a:off x="1706431" y="4943365"/>
            <a:ext cx="152401" cy="1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</p:cNvCxnSpPr>
          <p:nvPr/>
        </p:nvCxnSpPr>
        <p:spPr>
          <a:xfrm flipV="1">
            <a:off x="1706431" y="4190093"/>
            <a:ext cx="1193480" cy="75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</p:cNvCxnSpPr>
          <p:nvPr/>
        </p:nvCxnSpPr>
        <p:spPr>
          <a:xfrm flipV="1">
            <a:off x="1706431" y="3724529"/>
            <a:ext cx="1193480" cy="121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</p:cNvCxnSpPr>
          <p:nvPr/>
        </p:nvCxnSpPr>
        <p:spPr>
          <a:xfrm flipV="1">
            <a:off x="1706431" y="4435160"/>
            <a:ext cx="1330556" cy="50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35681" y="4333947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9543" y="4303968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2679" y="4818983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1086" y="1992086"/>
            <a:ext cx="71940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popular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as follows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MWMOTE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 improvement of SMOTE, sensitive to noises and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7" t="8885" r="3575" b="15939"/>
          <a:stretch/>
        </p:blipFill>
        <p:spPr>
          <a:xfrm>
            <a:off x="933691" y="2198914"/>
            <a:ext cx="103246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distribution is imbalanced between classes.</a:t>
            </a:r>
          </a:p>
          <a:p>
            <a:r>
              <a:rPr lang="en-US" dirty="0" smtClean="0"/>
              <a:t>Imbalanced data is getting much attention.</a:t>
            </a:r>
          </a:p>
          <a:p>
            <a:pPr lvl="1"/>
            <a:r>
              <a:rPr lang="en-US" dirty="0" smtClean="0"/>
              <a:t>Clinic Analysis</a:t>
            </a:r>
          </a:p>
          <a:p>
            <a:pPr lvl="1"/>
            <a:r>
              <a:rPr lang="en-US" altLang="zh-CN" dirty="0" smtClean="0"/>
              <a:t>Fraud Detection</a:t>
            </a:r>
          </a:p>
          <a:p>
            <a:endParaRPr lang="en-US" altLang="zh-CN" dirty="0"/>
          </a:p>
          <a:p>
            <a:r>
              <a:rPr lang="en-US" altLang="zh-CN" dirty="0" smtClean="0"/>
              <a:t>Why problem comes?</a:t>
            </a:r>
          </a:p>
          <a:p>
            <a:pPr lvl="1"/>
            <a:r>
              <a:rPr lang="en-US" altLang="zh-CN" dirty="0" smtClean="0"/>
              <a:t>Traditional models for classification are designed assuming the data is balanced.</a:t>
            </a:r>
            <a:endParaRPr lang="en-US" altLang="zh-CN" dirty="0"/>
          </a:p>
          <a:p>
            <a:pPr lvl="1"/>
            <a:r>
              <a:rPr lang="en-US" altLang="zh-CN" dirty="0" smtClean="0"/>
              <a:t>We call this </a:t>
            </a:r>
            <a:r>
              <a:rPr lang="en-US" altLang="zh-CN" dirty="0" smtClean="0">
                <a:solidFill>
                  <a:srgbClr val="FF0000"/>
                </a:solidFill>
              </a:rPr>
              <a:t>Imbalanced Data Set(IDS) problem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 vs. IDS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imbalanced datasets,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r>
              <a:rPr lang="en-US" dirty="0" smtClean="0"/>
              <a:t> from UCI machine learning repository, run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sklearn.svm.SVC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ith default settings.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Why? </a:t>
            </a:r>
            <a:r>
              <a:rPr lang="en-US" dirty="0"/>
              <a:t>There must be </a:t>
            </a:r>
            <a:r>
              <a:rPr lang="en-US" u="sng" dirty="0"/>
              <a:t>something</a:t>
            </a:r>
            <a:r>
              <a:rPr lang="en-US" dirty="0"/>
              <a:t> beyond imbalanced rate.</a:t>
            </a:r>
          </a:p>
          <a:p>
            <a:r>
              <a:rPr lang="en-US" dirty="0"/>
              <a:t>IDS is like imperfect cube, but suffers from different problems caused by imbalance.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10521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Lichman</a:t>
            </a:r>
            <a:r>
              <a:rPr lang="en-US" sz="1200" i="1" dirty="0"/>
              <a:t>, M. (2013). UCI Machine Learning Repository [http://archive.ics.uci.edu/ml]. Irvine, CA: University of California, School of Information and Computer Science.</a:t>
            </a:r>
            <a:endParaRPr lang="en-US" sz="12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83071"/>
              </p:ext>
            </p:extLst>
          </p:nvPr>
        </p:nvGraphicFramePr>
        <p:xfrm>
          <a:off x="1459992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24.3:1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blipFill>
                <a:blip r:embed="rId2"/>
                <a:stretch>
                  <a:fillRect l="-1584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65409"/>
              </p:ext>
            </p:extLst>
          </p:nvPr>
        </p:nvGraphicFramePr>
        <p:xfrm>
          <a:off x="7064006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Pima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.87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blipFill>
                <a:blip r:embed="rId3"/>
                <a:stretch>
                  <a:fillRect l="-1616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332536" y="5769746"/>
            <a:ext cx="466344" cy="594360"/>
            <a:chOff x="5332536" y="5769746"/>
            <a:chExt cx="466344" cy="594360"/>
          </a:xfrm>
        </p:grpSpPr>
        <p:sp>
          <p:nvSpPr>
            <p:cNvPr id="19" name="Rectangle 18"/>
            <p:cNvSpPr/>
            <p:nvPr/>
          </p:nvSpPr>
          <p:spPr>
            <a:xfrm>
              <a:off x="5332536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Explosion 2 19"/>
            <p:cNvSpPr/>
            <p:nvPr/>
          </p:nvSpPr>
          <p:spPr>
            <a:xfrm>
              <a:off x="5430197" y="5887154"/>
              <a:ext cx="271021" cy="359544"/>
            </a:xfrm>
            <a:prstGeom prst="irregularSeal2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17070" y="5769746"/>
            <a:ext cx="466344" cy="594360"/>
            <a:chOff x="6417070" y="5769746"/>
            <a:chExt cx="466344" cy="594360"/>
          </a:xfrm>
        </p:grpSpPr>
        <p:sp>
          <p:nvSpPr>
            <p:cNvPr id="22" name="Rectangle 21"/>
            <p:cNvSpPr/>
            <p:nvPr/>
          </p:nvSpPr>
          <p:spPr>
            <a:xfrm>
              <a:off x="6417070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514731" y="5887154"/>
              <a:ext cx="271021" cy="359544"/>
            </a:xfrm>
            <a:prstGeom prst="star5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45714" y="5777636"/>
            <a:ext cx="466344" cy="594360"/>
            <a:chOff x="4245714" y="5768492"/>
            <a:chExt cx="466344" cy="594360"/>
          </a:xfrm>
        </p:grpSpPr>
        <p:sp>
          <p:nvSpPr>
            <p:cNvPr id="25" name="Rectangle 24"/>
            <p:cNvSpPr/>
            <p:nvPr/>
          </p:nvSpPr>
          <p:spPr>
            <a:xfrm>
              <a:off x="4245714" y="5768492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343375" y="5885900"/>
              <a:ext cx="271021" cy="359544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/>
              <a:t>Existing Kinds of Imbalanced Learning Techniques</a:t>
            </a:r>
          </a:p>
          <a:p>
            <a:r>
              <a:rPr lang="en-US" dirty="0" smtClean="0"/>
              <a:t>Details of the framework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97394" y="3884944"/>
            <a:ext cx="802434" cy="982533"/>
            <a:chOff x="6297394" y="3884944"/>
            <a:chExt cx="802434" cy="982533"/>
          </a:xfrm>
        </p:grpSpPr>
        <p:sp>
          <p:nvSpPr>
            <p:cNvPr id="18" name="Rectangle 17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96071" y="4958987"/>
            <a:ext cx="559769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62569" y="3238963"/>
            <a:ext cx="646331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8478" y="3667528"/>
            <a:ext cx="643125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97392" y="5301707"/>
            <a:ext cx="802434" cy="982533"/>
            <a:chOff x="6297392" y="5301707"/>
            <a:chExt cx="802434" cy="982533"/>
          </a:xfrm>
        </p:grpSpPr>
        <p:sp>
          <p:nvSpPr>
            <p:cNvPr id="21" name="Rectangle 20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24664" y="4858464"/>
            <a:ext cx="466794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C</a:t>
            </a:r>
            <a:endParaRPr lang="en-US" sz="5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97394" y="2468182"/>
            <a:ext cx="802434" cy="982533"/>
            <a:chOff x="5793673" y="1956610"/>
            <a:chExt cx="802434" cy="1472389"/>
          </a:xfrm>
          <a:scene3d>
            <a:camera prst="isometricLeftDown"/>
            <a:lightRig rig="threePt" dir="t"/>
          </a:scene3d>
        </p:grpSpPr>
        <p:sp>
          <p:nvSpPr>
            <p:cNvPr id="15" name="Rectangle 14"/>
            <p:cNvSpPr/>
            <p:nvPr/>
          </p:nvSpPr>
          <p:spPr>
            <a:xfrm>
              <a:off x="5793673" y="1956610"/>
              <a:ext cx="802434" cy="14723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91153" y="3765334"/>
            <a:ext cx="684803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98223" y="3445211"/>
            <a:ext cx="671980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597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36" name="Group 35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30" name="Rectangle 29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  <a:endParaRPr lang="en-US" sz="5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37" name="Group 36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61" name="Rectangle 60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7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59" name="Group 58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67" name="Rectangle 66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  <a:endParaRPr lang="en-US" sz="5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72" name="Group 71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74" name="Rectangle 73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28" y="2788920"/>
            <a:ext cx="2688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71929" y="3243072"/>
            <a:ext cx="25946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6190" y="3072384"/>
            <a:ext cx="2716634" cy="3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01568" y="4172793"/>
            <a:ext cx="3259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38728" y="4626945"/>
            <a:ext cx="32041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38728" y="4456257"/>
            <a:ext cx="3030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37760" y="5606964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2896" y="6061116"/>
            <a:ext cx="18599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46320" y="5890428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46" y="1848552"/>
            <a:ext cx="6326212" cy="473976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Make sure existing imbalanced learning techniques are designed to solve certain </a:t>
            </a:r>
            <a:r>
              <a:rPr lang="en-US" dirty="0" smtClean="0"/>
              <a:t>problem </a:t>
            </a:r>
            <a:r>
              <a:rPr lang="en-US" dirty="0"/>
              <a:t>of an IDS.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51198" y="3190853"/>
            <a:ext cx="4102308" cy="1348484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82170" y="3190853"/>
            <a:ext cx="802434" cy="982533"/>
            <a:chOff x="8037673" y="3242387"/>
            <a:chExt cx="802434" cy="982533"/>
          </a:xfrm>
        </p:grpSpPr>
        <p:sp>
          <p:nvSpPr>
            <p:cNvPr id="5" name="Rectangle 4"/>
            <p:cNvSpPr/>
            <p:nvPr/>
          </p:nvSpPr>
          <p:spPr>
            <a:xfrm>
              <a:off x="8037673" y="324238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7933" y="3406920"/>
              <a:ext cx="421911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9052696" y="2071215"/>
            <a:ext cx="1201138" cy="16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9060672" y="3692631"/>
            <a:ext cx="1185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060672" y="3692634"/>
            <a:ext cx="1185184" cy="14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0229902" y="3201368"/>
            <a:ext cx="802434" cy="982533"/>
            <a:chOff x="6297394" y="3884944"/>
            <a:chExt cx="802434" cy="982533"/>
          </a:xfrm>
        </p:grpSpPr>
        <p:sp>
          <p:nvSpPr>
            <p:cNvPr id="92" name="Rectangle 91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229900" y="4819298"/>
            <a:ext cx="802434" cy="982533"/>
            <a:chOff x="6297392" y="5301707"/>
            <a:chExt cx="802434" cy="982533"/>
          </a:xfrm>
        </p:grpSpPr>
        <p:sp>
          <p:nvSpPr>
            <p:cNvPr id="95" name="Rectangle 94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229902" y="1684021"/>
            <a:ext cx="802434" cy="982533"/>
            <a:chOff x="5793673" y="1956613"/>
            <a:chExt cx="802434" cy="1472391"/>
          </a:xfrm>
          <a:scene3d>
            <a:camera prst="isometricLeftDown"/>
            <a:lightRig rig="threePt" dir="t"/>
          </a:scene3d>
        </p:grpSpPr>
        <p:sp>
          <p:nvSpPr>
            <p:cNvPr id="98" name="Rectangle 97"/>
            <p:cNvSpPr/>
            <p:nvPr/>
          </p:nvSpPr>
          <p:spPr>
            <a:xfrm>
              <a:off x="5793673" y="1956613"/>
              <a:ext cx="802434" cy="1472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6576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12"/>
            <a:ext cx="10515600" cy="1325563"/>
          </a:xfrm>
        </p:spPr>
        <p:txBody>
          <a:bodyPr/>
          <a:lstStyle/>
          <a:p>
            <a:r>
              <a:rPr lang="en-US" dirty="0"/>
              <a:t>Key to 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0" y="1322751"/>
            <a:ext cx="4505802" cy="473976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Make sure existing imbalanced learning techniques are designed to solve certain </a:t>
            </a:r>
            <a:r>
              <a:rPr lang="en-US" sz="2000" dirty="0" smtClean="0"/>
              <a:t>problem </a:t>
            </a:r>
            <a:r>
              <a:rPr lang="en-US" sz="2000" dirty="0"/>
              <a:t>of an IDS.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93236" y="2286979"/>
            <a:ext cx="3041029" cy="983211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00816" y="4415380"/>
            <a:ext cx="2750166" cy="2663914"/>
            <a:chOff x="1861449" y="4146665"/>
            <a:chExt cx="2750166" cy="2663914"/>
          </a:xfrm>
        </p:grpSpPr>
        <p:grpSp>
          <p:nvGrpSpPr>
            <p:cNvPr id="69" name="Group 68"/>
            <p:cNvGrpSpPr/>
            <p:nvPr/>
          </p:nvGrpSpPr>
          <p:grpSpPr>
            <a:xfrm>
              <a:off x="1861449" y="4976841"/>
              <a:ext cx="802434" cy="982533"/>
              <a:chOff x="8037673" y="3242387"/>
              <a:chExt cx="802434" cy="98253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037673" y="324238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27933" y="3406920"/>
                <a:ext cx="421911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?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2631975" y="4605674"/>
              <a:ext cx="1185182" cy="87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639951" y="5478619"/>
              <a:ext cx="118518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639951" y="5478622"/>
              <a:ext cx="1193160" cy="840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3809181" y="4987356"/>
              <a:ext cx="802434" cy="982533"/>
              <a:chOff x="6297394" y="3884944"/>
              <a:chExt cx="802434" cy="98253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09179" y="5828046"/>
              <a:ext cx="802434" cy="982533"/>
              <a:chOff x="6297392" y="5301707"/>
              <a:chExt cx="802434" cy="98253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09181" y="4146665"/>
              <a:ext cx="802434" cy="982533"/>
              <a:chOff x="5793673" y="1956609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98" name="Rectangle 97"/>
              <p:cNvSpPr/>
              <p:nvPr/>
            </p:nvSpPr>
            <p:spPr>
              <a:xfrm>
                <a:off x="5793673" y="1956609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943</Words>
  <Application>Microsoft Office PowerPoint</Application>
  <PresentationFormat>Widescreen</PresentationFormat>
  <Paragraphs>280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等线</vt:lpstr>
      <vt:lpstr>Arial</vt:lpstr>
      <vt:lpstr>Bernard MT Condensed</vt:lpstr>
      <vt:lpstr>Bradley Hand ITC</vt:lpstr>
      <vt:lpstr>Calibri</vt:lpstr>
      <vt:lpstr>Calibri Light</vt:lpstr>
      <vt:lpstr>Cambria Math</vt:lpstr>
      <vt:lpstr>Courier New</vt:lpstr>
      <vt:lpstr>Times New Roman</vt:lpstr>
      <vt:lpstr>Office Theme</vt:lpstr>
      <vt:lpstr>Analysis Based Imbalanced Learning Framework</vt:lpstr>
      <vt:lpstr>Imbalanced Data</vt:lpstr>
      <vt:lpstr>Imbalanced Data vs. IDS Problem</vt:lpstr>
      <vt:lpstr>Outline</vt:lpstr>
      <vt:lpstr>PowerPoint Presentation</vt:lpstr>
      <vt:lpstr>PowerPoint Presentation</vt:lpstr>
      <vt:lpstr>PowerPoint Presentation</vt:lpstr>
      <vt:lpstr>PowerPoint Presentation</vt:lpstr>
      <vt:lpstr>Key to the solution</vt:lpstr>
      <vt:lpstr>PowerPoint Presentation</vt:lpstr>
      <vt:lpstr>PowerPoint Presentation</vt:lpstr>
      <vt:lpstr>How IDS impacts on learning</vt:lpstr>
      <vt:lpstr>How IDS impacts on learning</vt:lpstr>
      <vt:lpstr>How IDS impacts on learning</vt:lpstr>
      <vt:lpstr>Imbalance Attribute 3</vt:lpstr>
      <vt:lpstr>PowerPoint Presentation</vt:lpstr>
      <vt:lpstr>Existing Kinds of Imbalanced Learning Techniques</vt:lpstr>
      <vt:lpstr>Existing Kinds of Imbalanced Learning Techniques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On Imbalanced Data</dc:title>
  <dc:creator>Tianfu He (MSR Student-Person Consulting)</dc:creator>
  <cp:lastModifiedBy>Tianfu He (MSR Student-Person Consulting)</cp:lastModifiedBy>
  <cp:revision>58</cp:revision>
  <dcterms:created xsi:type="dcterms:W3CDTF">2016-04-01T13:23:09Z</dcterms:created>
  <dcterms:modified xsi:type="dcterms:W3CDTF">2016-06-14T15:11:10Z</dcterms:modified>
</cp:coreProperties>
</file>